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9" r:id="rId3"/>
    <p:sldId id="261" r:id="rId4"/>
    <p:sldId id="280" r:id="rId5"/>
    <p:sldId id="263" r:id="rId6"/>
    <p:sldId id="268" r:id="rId7"/>
    <p:sldId id="274" r:id="rId8"/>
    <p:sldId id="269" r:id="rId9"/>
    <p:sldId id="264" r:id="rId10"/>
    <p:sldId id="281" r:id="rId11"/>
    <p:sldId id="265" r:id="rId12"/>
    <p:sldId id="278" r:id="rId13"/>
    <p:sldId id="266" r:id="rId14"/>
    <p:sldId id="258" r:id="rId15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2A55"/>
    <a:srgbClr val="003F82"/>
    <a:srgbClr val="213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133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3A33E-C325-493D-853D-0C52CC5BC609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AEE50-5194-4E2F-9E63-C1259C2ACA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053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Должности – профессор каф. УРПО </a:t>
            </a:r>
            <a:r>
              <a:rPr lang="en-US" dirty="0"/>
              <a:t>||</a:t>
            </a:r>
            <a:r>
              <a:rPr lang="en-US" baseline="0" dirty="0"/>
              <a:t> </a:t>
            </a:r>
            <a:r>
              <a:rPr lang="ru-RU" dirty="0"/>
              <a:t>доцент каф. УРПО</a:t>
            </a:r>
            <a:r>
              <a:rPr lang="en-US" baseline="0" dirty="0"/>
              <a:t> ||</a:t>
            </a:r>
            <a:r>
              <a:rPr lang="ru-RU" dirty="0"/>
              <a:t> преподаватель каф. УРПО</a:t>
            </a:r>
            <a:endParaRPr lang="en-US" dirty="0"/>
          </a:p>
          <a:p>
            <a:r>
              <a:rPr lang="ru-RU" dirty="0"/>
              <a:t>Ученые</a:t>
            </a:r>
            <a:r>
              <a:rPr lang="ru-RU" baseline="0" dirty="0"/>
              <a:t> степени: д.т.н. </a:t>
            </a:r>
            <a:r>
              <a:rPr lang="en-US" dirty="0"/>
              <a:t>||</a:t>
            </a:r>
            <a:r>
              <a:rPr lang="en-US" baseline="0" dirty="0"/>
              <a:t> </a:t>
            </a:r>
            <a:r>
              <a:rPr lang="ru-RU" baseline="0" dirty="0"/>
              <a:t> д.ф.-м. н. </a:t>
            </a:r>
            <a:r>
              <a:rPr lang="en-US" dirty="0"/>
              <a:t>||</a:t>
            </a:r>
            <a:r>
              <a:rPr lang="en-US" baseline="0" dirty="0"/>
              <a:t> </a:t>
            </a:r>
            <a:r>
              <a:rPr lang="ru-RU" baseline="0" dirty="0"/>
              <a:t> к.т.н. </a:t>
            </a:r>
            <a:r>
              <a:rPr lang="en-US" dirty="0"/>
              <a:t>||</a:t>
            </a:r>
            <a:r>
              <a:rPr lang="en-US" baseline="0" dirty="0"/>
              <a:t> </a:t>
            </a:r>
            <a:r>
              <a:rPr lang="ru-RU" baseline="0" dirty="0"/>
              <a:t> к ф.-м. н.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EE50-5194-4E2F-9E63-C1259C2ACA2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9D9B1-B6B0-4324-91A6-EA2D4E340434}" type="datetime1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Иванов А.Д., 174 ПИ, Аниматор ХХХ,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57FFD-70CD-4C5C-8117-5884EA760D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CB3C1-8DEB-4F78-85B6-939055E39EDB}" type="datetime1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Иванов А.Д., 174 ПИ, Аниматор ХХХ,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BE88E-3ED5-4852-8D89-B50379241A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DD563-E40F-4587-96CC-6FC37E1B9AD4}" type="datetime1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Иванов А.Д., 174 ПИ, Аниматор ХХХ,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4C045-341C-4E2D-AF88-1D9C503885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3F1F2-488E-48F5-B284-CB2ADAE765FC}" type="datetime1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Иванов А.Д., 174 ПИ, Аниматор ХХХ,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5F501-F5CC-4E12-934E-78BB5E4DA2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32485-165D-4AD8-8DD3-ABDE4DD29132}" type="datetime1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Иванов А.Д., 174 ПИ, Аниматор ХХХ,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318A3-27E7-4D27-924C-4173717FF2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1CB64-5CF5-4F51-85BC-788A4A7F3B6F}" type="datetime1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Иванов А.Д., 174 ПИ, Аниматор ХХХ, 2014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99C-A097-4533-BEFF-B1452833F2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9C625-3F9E-4DFB-A5E1-1CBDC5003C45}" type="datetime1">
              <a:rPr lang="en-US" smtClean="0"/>
              <a:t>5/24/2017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Иванов А.Д., 174 ПИ, Аниматор ХХХ, 2014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8C458-4B9D-4501-AB19-9D129E2810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F6697-FEC6-4C36-B0D2-2C440F34F0B7}" type="datetime1">
              <a:rPr lang="en-US" smtClean="0"/>
              <a:t>5/24/2017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Иванов А.Д., 174 ПИ, Аниматор ХХХ, 2014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1CD07-29D6-4A4D-ADEA-1E0E2DFE29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8EB36-176D-458F-A1D1-51CF3378A8BB}" type="datetime1">
              <a:rPr lang="en-US" smtClean="0"/>
              <a:t>5/24/2017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Иванов А.Д., 174 ПИ, Аниматор ХХХ, 2014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36B3D-EFD3-47A2-82AF-07B5235D98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0F3EA-07D7-4291-97BD-1D78061A2850}" type="datetime1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Иванов А.Д., 174 ПИ, Аниматор ХХХ, 2014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45757-2996-489D-9DE7-5C2053F788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912E4-C26E-43EE-9313-25FCA704325B}" type="datetime1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Иванов А.Д., 174 ПИ, Аниматор ХХХ, 2014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0040B-1B69-4DF3-82DE-71CA80F2D8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8E82FEC-4005-4EF6-B205-585ADA59CD5B}" type="datetime1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ru-RU"/>
              <a:t>Иванов А.Д., 174 ПИ, Аниматор ХХХ,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1F37826-9FC6-4A47-B435-94C6280B7F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3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ysudoku.ru/abc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hyperlink" Target="http://www.janko.at/Raetsel/Abc-End-View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206625"/>
          </a:xfrm>
        </p:spPr>
        <p:txBody>
          <a:bodyPr/>
          <a:lstStyle/>
          <a:p>
            <a:pPr eaLnBrk="1" hangingPunct="1"/>
            <a:r>
              <a:rPr lang="ru-RU" sz="2800" dirty="0">
                <a:solidFill>
                  <a:srgbClr val="002060"/>
                </a:solidFill>
                <a:latin typeface="Myriad Pro Semibold"/>
                <a:ea typeface="ＭＳ Ｐゴシック"/>
                <a:cs typeface="ＭＳ Ｐゴシック"/>
              </a:rPr>
              <a:t>Факультет компьютерных наук</a:t>
            </a:r>
            <a:br>
              <a:rPr lang="ru-RU" sz="2800" dirty="0">
                <a:solidFill>
                  <a:srgbClr val="002060"/>
                </a:solidFill>
                <a:latin typeface="Myriad Pro Semibold"/>
                <a:ea typeface="ＭＳ Ｐゴシック"/>
                <a:cs typeface="ＭＳ Ｐゴシック"/>
              </a:rPr>
            </a:br>
            <a:r>
              <a:rPr lang="ru-RU" sz="2800" dirty="0">
                <a:solidFill>
                  <a:srgbClr val="002060"/>
                </a:solidFill>
                <a:latin typeface="Myriad Pro Semibold"/>
                <a:ea typeface="ＭＳ Ｐゴシック"/>
                <a:cs typeface="ＭＳ Ｐゴシック"/>
              </a:rPr>
              <a:t>Департамент программной инженерии</a:t>
            </a:r>
            <a:br>
              <a:rPr lang="ru-RU" sz="2800" dirty="0">
                <a:solidFill>
                  <a:srgbClr val="002060"/>
                </a:solidFill>
                <a:latin typeface="Myriad Pro Semibold"/>
                <a:ea typeface="ＭＳ Ｐゴシック"/>
                <a:cs typeface="ＭＳ Ｐゴシック"/>
              </a:rPr>
            </a:br>
            <a:r>
              <a:rPr lang="ru-RU" sz="2800" dirty="0">
                <a:solidFill>
                  <a:srgbClr val="002060"/>
                </a:solidFill>
                <a:latin typeface="Myriad Pro Semibold"/>
                <a:ea typeface="ＭＳ Ｐゴシック"/>
                <a:cs typeface="ＭＳ Ｐゴシック"/>
              </a:rPr>
              <a:t>Курсовая работа</a:t>
            </a:r>
            <a:br>
              <a:rPr lang="ru-RU" sz="2800" dirty="0">
                <a:solidFill>
                  <a:srgbClr val="002060"/>
                </a:solidFill>
                <a:latin typeface="Myriad Pro Semibold"/>
                <a:ea typeface="ＭＳ Ｐゴシック"/>
                <a:cs typeface="ＭＳ Ｐゴシック"/>
              </a:rPr>
            </a:br>
            <a:r>
              <a:rPr lang="en-US" sz="2800" dirty="0">
                <a:solidFill>
                  <a:srgbClr val="002060"/>
                </a:solidFill>
                <a:latin typeface="Myriad Pro Semibold"/>
                <a:ea typeface="ＭＳ Ｐゴシック"/>
                <a:cs typeface="ＭＳ Ｐゴシック"/>
              </a:rPr>
              <a:t>Android-</a:t>
            </a:r>
            <a:r>
              <a:rPr lang="ru-RU" sz="2800" dirty="0">
                <a:solidFill>
                  <a:srgbClr val="002060"/>
                </a:solidFill>
                <a:latin typeface="Myriad Pro Semibold"/>
                <a:ea typeface="ＭＳ Ｐゴシック"/>
                <a:cs typeface="ＭＳ Ｐゴシック"/>
              </a:rPr>
              <a:t>головоломка «Первые встречные»</a:t>
            </a:r>
            <a:endParaRPr lang="en-US" sz="2900" dirty="0">
              <a:solidFill>
                <a:srgbClr val="002060"/>
              </a:solidFill>
              <a:latin typeface="Myriad Pro Semibold"/>
              <a:ea typeface="ＭＳ Ｐゴシック"/>
              <a:cs typeface="ＭＳ Ｐゴシック"/>
            </a:endParaRPr>
          </a:p>
        </p:txBody>
      </p:sp>
      <p:sp>
        <p:nvSpPr>
          <p:cNvPr id="13315" name="Subtitle 2"/>
          <p:cNvSpPr>
            <a:spLocks noGrp="1"/>
          </p:cNvSpPr>
          <p:nvPr>
            <p:ph type="subTitle" idx="1"/>
          </p:nvPr>
        </p:nvSpPr>
        <p:spPr>
          <a:xfrm>
            <a:off x="2380129" y="4337049"/>
            <a:ext cx="6400800" cy="2019301"/>
          </a:xfrm>
        </p:spPr>
        <p:txBody>
          <a:bodyPr/>
          <a:lstStyle/>
          <a:p>
            <a:pPr algn="r" eaLnBrk="1" hangingPunct="1"/>
            <a:r>
              <a:rPr lang="ru-RU" sz="1800" dirty="0">
                <a:solidFill>
                  <a:srgbClr val="1C2A55"/>
                </a:solidFill>
                <a:latin typeface="Myriad Pro"/>
                <a:ea typeface="ＭＳ Ｐゴシック"/>
                <a:cs typeface="ＭＳ Ｐゴシック"/>
              </a:rPr>
              <a:t>Выполнил студент группы БПИ-164</a:t>
            </a:r>
            <a:r>
              <a:rPr lang="en-US" sz="1800" dirty="0">
                <a:solidFill>
                  <a:srgbClr val="1C2A55"/>
                </a:solidFill>
                <a:latin typeface="Myriad Pro"/>
                <a:ea typeface="ＭＳ Ｐゴシック"/>
                <a:cs typeface="ＭＳ Ｐゴシック"/>
              </a:rPr>
              <a:t> </a:t>
            </a:r>
            <a:endParaRPr lang="ru-RU" sz="1800" dirty="0">
              <a:solidFill>
                <a:srgbClr val="1C2A55"/>
              </a:solidFill>
              <a:latin typeface="Myriad Pro"/>
              <a:ea typeface="ＭＳ Ｐゴシック"/>
              <a:cs typeface="ＭＳ Ｐゴシック"/>
            </a:endParaRPr>
          </a:p>
          <a:p>
            <a:pPr algn="r" eaLnBrk="1" hangingPunct="1"/>
            <a:r>
              <a:rPr kumimoji="1" lang="ru-RU" sz="1800" dirty="0">
                <a:solidFill>
                  <a:srgbClr val="1C2A55"/>
                </a:solidFill>
                <a:latin typeface="Myriad Pro"/>
                <a:ea typeface="ＭＳ Ｐゴシック"/>
                <a:cs typeface="ＭＳ Ｐゴシック"/>
              </a:rPr>
              <a:t>Зиганшин Марат Рамилевич</a:t>
            </a:r>
          </a:p>
          <a:p>
            <a:pPr algn="r" eaLnBrk="1" hangingPunct="1"/>
            <a:r>
              <a:rPr kumimoji="1" lang="ru-RU" sz="1800" dirty="0">
                <a:solidFill>
                  <a:srgbClr val="1C2A55"/>
                </a:solidFill>
                <a:latin typeface="Myriad Pro"/>
                <a:ea typeface="ＭＳ Ｐゴシック"/>
                <a:cs typeface="ＭＳ Ｐゴシック"/>
              </a:rPr>
              <a:t>Научный руководитель: </a:t>
            </a:r>
          </a:p>
          <a:p>
            <a:pPr algn="r" eaLnBrk="1" hangingPunct="1"/>
            <a:r>
              <a:rPr kumimoji="1" lang="ru-RU" sz="1800" dirty="0">
                <a:solidFill>
                  <a:srgbClr val="1C2A55"/>
                </a:solidFill>
                <a:latin typeface="Myriad Pro"/>
                <a:ea typeface="ＭＳ Ｐゴシック"/>
                <a:cs typeface="ＭＳ Ｐゴシック"/>
              </a:rPr>
              <a:t>Доцент департамента Программной </a:t>
            </a:r>
          </a:p>
          <a:p>
            <a:pPr algn="r" eaLnBrk="1" hangingPunct="1"/>
            <a:r>
              <a:rPr kumimoji="1" lang="ru-RU" sz="1800" dirty="0">
                <a:solidFill>
                  <a:srgbClr val="1C2A55"/>
                </a:solidFill>
                <a:latin typeface="Myriad Pro"/>
                <a:ea typeface="ＭＳ Ｐゴシック"/>
                <a:cs typeface="ＭＳ Ｐゴシック"/>
              </a:rPr>
              <a:t>инженерии </a:t>
            </a:r>
            <a:r>
              <a:rPr kumimoji="1" lang="ru-RU" sz="1800" dirty="0" err="1">
                <a:solidFill>
                  <a:srgbClr val="1C2A55"/>
                </a:solidFill>
                <a:latin typeface="Myriad Pro"/>
                <a:ea typeface="ＭＳ Ｐゴシック"/>
                <a:cs typeface="ＭＳ Ｐゴシック"/>
              </a:rPr>
              <a:t>к.т.н</a:t>
            </a:r>
            <a:endParaRPr kumimoji="1" lang="ru-RU" sz="1800" dirty="0">
              <a:solidFill>
                <a:srgbClr val="1C2A55"/>
              </a:solidFill>
              <a:latin typeface="Myriad Pro"/>
              <a:ea typeface="ＭＳ Ｐゴシック"/>
              <a:cs typeface="ＭＳ Ｐゴシック"/>
            </a:endParaRPr>
          </a:p>
          <a:p>
            <a:pPr algn="r" eaLnBrk="1" hangingPunct="1"/>
            <a:r>
              <a:rPr kumimoji="1" lang="ru-RU" sz="1800" dirty="0" err="1">
                <a:solidFill>
                  <a:srgbClr val="1C2A55"/>
                </a:solidFill>
                <a:latin typeface="Myriad Pro"/>
                <a:ea typeface="ＭＳ Ｐゴシック"/>
                <a:cs typeface="ＭＳ Ｐゴシック"/>
              </a:rPr>
              <a:t>Ахметсафина</a:t>
            </a:r>
            <a:r>
              <a:rPr kumimoji="1" lang="ru-RU" sz="1800" dirty="0">
                <a:solidFill>
                  <a:srgbClr val="1C2A55"/>
                </a:solidFill>
                <a:latin typeface="Myriad Pro"/>
                <a:ea typeface="ＭＳ Ｐゴシック"/>
                <a:cs typeface="ＭＳ Ｐゴシック"/>
              </a:rPr>
              <a:t> Римма </a:t>
            </a:r>
            <a:r>
              <a:rPr kumimoji="1" lang="ru-RU" sz="1800" dirty="0" err="1">
                <a:solidFill>
                  <a:srgbClr val="1C2A55"/>
                </a:solidFill>
                <a:latin typeface="Myriad Pro"/>
                <a:ea typeface="ＭＳ Ｐゴシック"/>
                <a:cs typeface="ＭＳ Ｐゴシック"/>
              </a:rPr>
              <a:t>Закиевна</a:t>
            </a:r>
            <a:endParaRPr kumimoji="1" lang="ru-RU" sz="1200" dirty="0">
              <a:solidFill>
                <a:srgbClr val="1C2A55"/>
              </a:solidFill>
              <a:latin typeface="Myriad Pro"/>
              <a:ea typeface="ＭＳ Ｐゴシック"/>
              <a:cs typeface="ＭＳ Ｐゴシック"/>
            </a:endParaRPr>
          </a:p>
        </p:txBody>
      </p:sp>
      <p:sp>
        <p:nvSpPr>
          <p:cNvPr id="13316" name="Subtitle 2"/>
          <p:cNvSpPr txBox="1">
            <a:spLocks/>
          </p:cNvSpPr>
          <p:nvPr/>
        </p:nvSpPr>
        <p:spPr bwMode="auto">
          <a:xfrm>
            <a:off x="1371600" y="6467475"/>
            <a:ext cx="64008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ru-RU" sz="800" dirty="0">
                <a:solidFill>
                  <a:schemeClr val="bg1"/>
                </a:solidFill>
              </a:rPr>
              <a:t>Высшая школа экономики, Москва, 2017</a:t>
            </a:r>
          </a:p>
          <a:p>
            <a:pPr algn="ctr">
              <a:spcBef>
                <a:spcPct val="20000"/>
              </a:spcBef>
            </a:pPr>
            <a:r>
              <a:rPr lang="en-US" sz="800" dirty="0">
                <a:solidFill>
                  <a:schemeClr val="bg1"/>
                </a:solidFill>
              </a:rPr>
              <a:t>www.hse.ru</a:t>
            </a:r>
            <a:r>
              <a:rPr lang="ru-RU" sz="800" dirty="0">
                <a:solidFill>
                  <a:schemeClr val="bg1"/>
                </a:solidFill>
              </a:rPr>
              <a:t> </a:t>
            </a:r>
            <a:endParaRPr kumimoji="1" lang="ru-RU" sz="800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B57FFD-70CD-4C5C-8117-5884EA760DEF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800" dirty="0">
                <a:solidFill>
                  <a:schemeClr val="bg1"/>
                </a:solidFill>
              </a:rPr>
              <a:t>Высшая школа экономики, Москва, 2017</a:t>
            </a:r>
            <a:endParaRPr kumimoji="1" lang="ru-RU" sz="800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39" name="Title 1"/>
          <p:cNvSpPr txBox="1">
            <a:spLocks/>
          </p:cNvSpPr>
          <p:nvPr/>
        </p:nvSpPr>
        <p:spPr bwMode="auto">
          <a:xfrm>
            <a:off x="1428749" y="388152"/>
            <a:ext cx="7432863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chemeClr val="bg1"/>
                </a:solidFill>
                <a:latin typeface="Myriad Pro"/>
              </a:rPr>
              <a:t>Dancing Links</a:t>
            </a: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4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5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B65F501-F5CC-4E12-934E-78BB5E4DA208}" type="slidenum">
              <a:rPr lang="en-US" sz="1800" smtClean="0">
                <a:solidFill>
                  <a:schemeClr val="tx1"/>
                </a:solidFill>
              </a:rPr>
              <a:pPr>
                <a:defRPr/>
              </a:pPr>
              <a:t>10</a:t>
            </a:fld>
            <a:endParaRPr lang="en-US" sz="180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93" y="1268223"/>
            <a:ext cx="2859537" cy="24846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8244" y="1243165"/>
            <a:ext cx="2683258" cy="24979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5884" y="1268223"/>
            <a:ext cx="2830420" cy="24846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6296" y="3802634"/>
            <a:ext cx="3105583" cy="29531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62587" y="4195144"/>
            <a:ext cx="2867425" cy="1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02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800" dirty="0">
                <a:solidFill>
                  <a:schemeClr val="bg1"/>
                </a:solidFill>
              </a:rPr>
              <a:t>Высшая школа экономики, Москва, 2017</a:t>
            </a:r>
            <a:endParaRPr kumimoji="1" lang="ru-RU" sz="800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39" name="Title 1"/>
          <p:cNvSpPr txBox="1">
            <a:spLocks/>
          </p:cNvSpPr>
          <p:nvPr/>
        </p:nvSpPr>
        <p:spPr bwMode="auto">
          <a:xfrm>
            <a:off x="1428749" y="428625"/>
            <a:ext cx="7432863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>
                <a:solidFill>
                  <a:schemeClr val="bg1"/>
                </a:solidFill>
                <a:latin typeface="Myriad Pro"/>
              </a:rPr>
              <a:t>Формирование поля для игрока</a:t>
            </a:r>
            <a:endParaRPr lang="en-US" sz="24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4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5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B65F501-F5CC-4E12-934E-78BB5E4DA208}" type="slidenum">
              <a:rPr lang="en-US" sz="1800" smtClean="0">
                <a:solidFill>
                  <a:schemeClr val="tx1"/>
                </a:solidFill>
              </a:rPr>
              <a:pPr>
                <a:defRPr/>
              </a:pPr>
              <a:t>11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274" y="1319907"/>
            <a:ext cx="86455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ru-RU" dirty="0"/>
              <a:t>Создается случайное поле, путем решения пустой головоломки</a:t>
            </a:r>
          </a:p>
          <a:p>
            <a:pPr marL="342900" indent="-342900">
              <a:buAutoNum type="arabicParenR"/>
            </a:pPr>
            <a:r>
              <a:rPr lang="ru-RU" dirty="0"/>
              <a:t>Заполняются буквы по краю</a:t>
            </a:r>
          </a:p>
          <a:p>
            <a:pPr marL="342900" indent="-342900">
              <a:buAutoNum type="arabicParenR"/>
            </a:pPr>
            <a:r>
              <a:rPr lang="ru-RU" dirty="0"/>
              <a:t>В случайном порядке по одной удаляются буквы по краю, после каждого удаления </a:t>
            </a:r>
            <a:r>
              <a:rPr lang="en-US" dirty="0"/>
              <a:t>Dancing Links </a:t>
            </a:r>
            <a:r>
              <a:rPr lang="ru-RU" dirty="0"/>
              <a:t>находит количество решений, если оно остается таким же как в начале, то буквы продолжают удаляться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5" y="3427119"/>
            <a:ext cx="2850127" cy="283488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3812" y="3429000"/>
            <a:ext cx="2850127" cy="283488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7063" y="3427119"/>
            <a:ext cx="2850127" cy="283488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800" dirty="0">
                <a:solidFill>
                  <a:schemeClr val="bg1"/>
                </a:solidFill>
              </a:rPr>
              <a:t>Высшая школа экономики, Москва, 2017</a:t>
            </a:r>
            <a:endParaRPr kumimoji="1" lang="ru-RU" sz="800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39" name="Title 1"/>
          <p:cNvSpPr txBox="1">
            <a:spLocks/>
          </p:cNvSpPr>
          <p:nvPr/>
        </p:nvSpPr>
        <p:spPr bwMode="auto">
          <a:xfrm>
            <a:off x="1428749" y="428625"/>
            <a:ext cx="7432863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>
                <a:solidFill>
                  <a:schemeClr val="bg1"/>
                </a:solidFill>
                <a:latin typeface="Myriad Pro"/>
              </a:rPr>
              <a:t>Технологии реализации</a:t>
            </a:r>
            <a:endParaRPr lang="en-US" sz="24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5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51475" y="6356350"/>
            <a:ext cx="470647" cy="365125"/>
          </a:xfrm>
        </p:spPr>
        <p:txBody>
          <a:bodyPr/>
          <a:lstStyle/>
          <a:p>
            <a:pPr>
              <a:defRPr/>
            </a:pPr>
            <a:fld id="{CB65F501-F5CC-4E12-934E-78BB5E4DA208}" type="slidenum">
              <a:rPr lang="en-US" sz="1800" smtClean="0">
                <a:solidFill>
                  <a:schemeClr val="tx1"/>
                </a:solidFill>
              </a:rPr>
              <a:pPr>
                <a:defRPr/>
              </a:pPr>
              <a:t>12</a:t>
            </a:fld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0784" y="1438501"/>
            <a:ext cx="77948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Программа была написана на языке С</a:t>
            </a:r>
            <a:r>
              <a:rPr lang="en-US" sz="2400" dirty="0"/>
              <a:t>#</a:t>
            </a:r>
            <a:r>
              <a:rPr lang="ru-RU" sz="2400" dirty="0"/>
              <a:t>, графический интерфейс был создан на </a:t>
            </a:r>
            <a:r>
              <a:rPr lang="en-US" sz="2400" dirty="0"/>
              <a:t>Unity 5.5.1f1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0250" y="3086835"/>
            <a:ext cx="2670663" cy="26706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510" y="2866624"/>
            <a:ext cx="2890874" cy="289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106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800" dirty="0">
                <a:solidFill>
                  <a:schemeClr val="bg1"/>
                </a:solidFill>
              </a:rPr>
              <a:t>Высшая школа экономики, Москва, 2017</a:t>
            </a:r>
            <a:endParaRPr kumimoji="1" lang="ru-RU" sz="800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39" name="Title 1"/>
          <p:cNvSpPr txBox="1">
            <a:spLocks/>
          </p:cNvSpPr>
          <p:nvPr/>
        </p:nvSpPr>
        <p:spPr bwMode="auto">
          <a:xfrm>
            <a:off x="1428749" y="428625"/>
            <a:ext cx="7432863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>
                <a:solidFill>
                  <a:schemeClr val="bg1"/>
                </a:solidFill>
                <a:latin typeface="Myriad Pro"/>
              </a:rPr>
              <a:t>Результаты работы</a:t>
            </a:r>
            <a:endParaRPr lang="en-US" sz="24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5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51475" y="6356350"/>
            <a:ext cx="470647" cy="365125"/>
          </a:xfrm>
        </p:spPr>
        <p:txBody>
          <a:bodyPr/>
          <a:lstStyle/>
          <a:p>
            <a:pPr>
              <a:defRPr/>
            </a:pPr>
            <a:fld id="{CB65F501-F5CC-4E12-934E-78BB5E4DA208}" type="slidenum">
              <a:rPr lang="en-US" sz="1800" smtClean="0">
                <a:solidFill>
                  <a:schemeClr val="tx1"/>
                </a:solidFill>
              </a:rPr>
              <a:pPr>
                <a:defRPr/>
              </a:pPr>
              <a:t>13</a:t>
            </a:fld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363940"/>
            <a:ext cx="5598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Приложение было выложено в </a:t>
            </a:r>
            <a:r>
              <a:rPr lang="en-US" dirty="0"/>
              <a:t>Google Play Market</a:t>
            </a:r>
            <a:endParaRPr lang="ru-RU" dirty="0"/>
          </a:p>
        </p:txBody>
      </p:sp>
      <p:pic>
        <p:nvPicPr>
          <p:cNvPr id="9" name="ABCendView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8850" y="1840992"/>
            <a:ext cx="8027303" cy="4515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ubtitle 2"/>
          <p:cNvSpPr>
            <a:spLocks noGrp="1"/>
          </p:cNvSpPr>
          <p:nvPr>
            <p:ph type="subTitle" idx="1"/>
          </p:nvPr>
        </p:nvSpPr>
        <p:spPr>
          <a:xfrm>
            <a:off x="1371600" y="4468813"/>
            <a:ext cx="6400800" cy="908050"/>
          </a:xfrm>
        </p:spPr>
        <p:txBody>
          <a:bodyPr/>
          <a:lstStyle/>
          <a:p>
            <a:r>
              <a:rPr lang="ru-RU" sz="1200" dirty="0">
                <a:solidFill>
                  <a:srgbClr val="1C2A55"/>
                </a:solidFill>
                <a:latin typeface="Myriad Pro"/>
                <a:ea typeface="ＭＳ Ｐゴシック"/>
                <a:cs typeface="ＭＳ Ｐゴシック"/>
              </a:rPr>
              <a:t>Зиганшин Марат Рамилевич,</a:t>
            </a:r>
            <a:endParaRPr lang="en-US" sz="1200" dirty="0">
              <a:solidFill>
                <a:srgbClr val="1C2A55"/>
              </a:solidFill>
              <a:latin typeface="Myriad Pro"/>
              <a:ea typeface="ＭＳ Ｐゴシック"/>
              <a:cs typeface="ＭＳ Ｐゴシック"/>
            </a:endParaRPr>
          </a:p>
          <a:p>
            <a:r>
              <a:rPr lang="en-US" sz="1200" dirty="0">
                <a:solidFill>
                  <a:srgbClr val="1C2A55"/>
                </a:solidFill>
                <a:latin typeface="Myriad Pro"/>
                <a:ea typeface="ＭＳ Ｐゴシック"/>
                <a:cs typeface="ＭＳ Ｐゴシック"/>
              </a:rPr>
              <a:t>mrziganshin@edu.hse.ru</a:t>
            </a:r>
          </a:p>
          <a:p>
            <a:endParaRPr lang="en-US" sz="1200" dirty="0">
              <a:solidFill>
                <a:srgbClr val="003F82"/>
              </a:solidFill>
              <a:latin typeface="Myriad Pro"/>
              <a:ea typeface="ＭＳ Ｐゴシック"/>
              <a:cs typeface="ＭＳ Ｐゴシック"/>
            </a:endParaRPr>
          </a:p>
          <a:p>
            <a:r>
              <a:rPr lang="ru-RU" sz="1200" dirty="0">
                <a:solidFill>
                  <a:srgbClr val="003F82"/>
                </a:solidFill>
                <a:latin typeface="Myriad Pro"/>
                <a:ea typeface="ＭＳ Ｐゴシック"/>
                <a:cs typeface="ＭＳ Ｐゴシック"/>
              </a:rPr>
              <a:t>Москва - 2017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417858" y="6452534"/>
            <a:ext cx="645459" cy="365125"/>
          </a:xfrm>
        </p:spPr>
        <p:txBody>
          <a:bodyPr/>
          <a:lstStyle/>
          <a:p>
            <a:pPr>
              <a:defRPr/>
            </a:pPr>
            <a:fld id="{B4B57FFD-70CD-4C5C-8117-5884EA760DEF}" type="slidenum">
              <a:rPr lang="en-US" sz="1800" smtClean="0">
                <a:solidFill>
                  <a:schemeClr val="bg1"/>
                </a:solidFill>
              </a:rPr>
              <a:pPr>
                <a:defRPr/>
              </a:pPr>
              <a:t>14</a:t>
            </a:fld>
            <a:endParaRPr 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800" dirty="0">
                <a:solidFill>
                  <a:schemeClr val="bg1"/>
                </a:solidFill>
              </a:rPr>
              <a:t>Высшая школа экономики, Москва, 2017</a:t>
            </a:r>
            <a:endParaRPr kumimoji="1" lang="ru-RU" sz="800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39" name="Title 1"/>
          <p:cNvSpPr txBox="1">
            <a:spLocks/>
          </p:cNvSpPr>
          <p:nvPr/>
        </p:nvSpPr>
        <p:spPr bwMode="auto">
          <a:xfrm>
            <a:off x="1428749" y="428625"/>
            <a:ext cx="6894979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>
                <a:solidFill>
                  <a:schemeClr val="bg1"/>
                </a:solidFill>
                <a:latin typeface="Myriad Pro"/>
              </a:rPr>
              <a:t>Правила игры</a:t>
            </a:r>
            <a:endParaRPr lang="en-US" sz="24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4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5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B65F501-F5CC-4E12-934E-78BB5E4DA208}" type="slidenum">
              <a:rPr lang="en-US" sz="1800" smtClean="0">
                <a:solidFill>
                  <a:schemeClr val="tx1"/>
                </a:solidFill>
              </a:rPr>
              <a:pPr>
                <a:defRPr/>
              </a:pPr>
              <a:t>2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5588" y="1478979"/>
            <a:ext cx="8547036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3F82"/>
                </a:solidFill>
                <a:latin typeface="Segoe UI" panose="020B0502040204020203" pitchFamily="34" charset="0"/>
              </a:rPr>
              <a:t>Поле в игре представляет собой таблицу </a:t>
            </a:r>
            <a:r>
              <a:rPr lang="en-US" dirty="0">
                <a:solidFill>
                  <a:srgbClr val="003F82"/>
                </a:solidFill>
                <a:latin typeface="Segoe UI" panose="020B0502040204020203" pitchFamily="34" charset="0"/>
              </a:rPr>
              <a:t>N*N </a:t>
            </a:r>
            <a:r>
              <a:rPr lang="ru-RU" dirty="0">
                <a:solidFill>
                  <a:srgbClr val="003F82"/>
                </a:solidFill>
                <a:latin typeface="Segoe UI" panose="020B0502040204020203" pitchFamily="34" charset="0"/>
              </a:rPr>
              <a:t>клеток. В каждом столбце и строке должна быть ровно одна буква каждого вида. По краю таблицы в некоторых местах стоят буквы. Эти буквы показывают какая именно буква будет стоять первой в данном столбце или строке.</a:t>
            </a:r>
            <a:br>
              <a:rPr lang="ru-RU" dirty="0">
                <a:solidFill>
                  <a:srgbClr val="003F82"/>
                </a:solidFill>
                <a:latin typeface="Segoe UI" panose="020B0502040204020203" pitchFamily="34" charset="0"/>
              </a:rPr>
            </a:br>
            <a:endParaRPr lang="ru-RU" sz="1100" dirty="0">
              <a:solidFill>
                <a:srgbClr val="003F82"/>
              </a:solidFill>
              <a:latin typeface="Myriad Pro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833" y="2679879"/>
            <a:ext cx="2857748" cy="2850127"/>
          </a:xfrm>
          <a:prstGeom prst="rect">
            <a:avLst/>
          </a:prstGeom>
        </p:spPr>
      </p:pic>
      <p:cxnSp>
        <p:nvCxnSpPr>
          <p:cNvPr id="15" name="Прямая со стрелкой 14"/>
          <p:cNvCxnSpPr/>
          <p:nvPr/>
        </p:nvCxnSpPr>
        <p:spPr>
          <a:xfrm>
            <a:off x="3481754" y="4097322"/>
            <a:ext cx="1476000" cy="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0036" y="2679879"/>
            <a:ext cx="2850127" cy="283488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800" dirty="0">
                <a:solidFill>
                  <a:schemeClr val="bg1"/>
                </a:solidFill>
              </a:rPr>
              <a:t>Высшая школа экономики, Москва, 2017</a:t>
            </a:r>
            <a:endParaRPr kumimoji="1" lang="ru-RU" sz="800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39" name="Title 1"/>
          <p:cNvSpPr txBox="1">
            <a:spLocks/>
          </p:cNvSpPr>
          <p:nvPr/>
        </p:nvSpPr>
        <p:spPr bwMode="auto">
          <a:xfrm>
            <a:off x="1428749" y="428625"/>
            <a:ext cx="6894979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000" b="1" dirty="0">
                <a:solidFill>
                  <a:schemeClr val="bg1"/>
                </a:solidFill>
                <a:latin typeface="Myriad Pro"/>
              </a:rPr>
              <a:t>Цели и задачи работы</a:t>
            </a:r>
            <a:endParaRPr lang="en-US" sz="20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4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5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B65F501-F5CC-4E12-934E-78BB5E4DA208}" type="slidenum">
              <a:rPr lang="en-US" sz="1800" smtClean="0">
                <a:solidFill>
                  <a:schemeClr val="tx1"/>
                </a:solidFill>
              </a:rPr>
              <a:pPr>
                <a:defRPr/>
              </a:pPr>
              <a:t>3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222250" y="1479550"/>
            <a:ext cx="892175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latin typeface="Segoe UI" panose="020B0502040204020203" pitchFamily="34" charset="0"/>
              </a:rPr>
              <a:t>Цель:</a:t>
            </a:r>
          </a:p>
          <a:p>
            <a:r>
              <a:rPr lang="ru-RU" sz="2400" dirty="0">
                <a:latin typeface="Segoe UI" panose="020B0502040204020203" pitchFamily="34" charset="0"/>
              </a:rPr>
              <a:t>Разработка игры «Первые встречные» на </a:t>
            </a:r>
            <a:r>
              <a:rPr lang="en-US" sz="2400" dirty="0">
                <a:latin typeface="Segoe UI" panose="020B0502040204020203" pitchFamily="34" charset="0"/>
              </a:rPr>
              <a:t>Android</a:t>
            </a:r>
            <a:endParaRPr lang="ru-RU" sz="2400" dirty="0">
              <a:latin typeface="Segoe UI" panose="020B0502040204020203" pitchFamily="34" charset="0"/>
            </a:endParaRPr>
          </a:p>
          <a:p>
            <a:endParaRPr lang="en-US" sz="2400" dirty="0">
              <a:latin typeface="Segoe UI" panose="020B0502040204020203" pitchFamily="34" charset="0"/>
            </a:endParaRPr>
          </a:p>
          <a:p>
            <a:r>
              <a:rPr lang="ru-RU" sz="2400" dirty="0">
                <a:latin typeface="Segoe UI" panose="020B0502040204020203" pitchFamily="34" charset="0"/>
              </a:rPr>
              <a:t>Задачи:</a:t>
            </a:r>
          </a:p>
          <a:p>
            <a:pPr marL="342900" indent="-342900">
              <a:buAutoNum type="arabicParenR"/>
            </a:pPr>
            <a:r>
              <a:rPr lang="ru-RU" sz="2000" dirty="0">
                <a:latin typeface="Segoe UI" panose="020B0502040204020203" pitchFamily="34" charset="0"/>
              </a:rPr>
              <a:t>Выбрать и реализовать алгоритм, решающий головоломку по входным данным, </a:t>
            </a:r>
          </a:p>
          <a:p>
            <a:pPr marL="342900" indent="-342900">
              <a:buAutoNum type="arabicParenR"/>
            </a:pPr>
            <a:r>
              <a:rPr lang="en-US" sz="2000" dirty="0">
                <a:latin typeface="Segoe UI" panose="020B0502040204020203" pitchFamily="34" charset="0"/>
              </a:rPr>
              <a:t>C</a:t>
            </a:r>
            <a:r>
              <a:rPr lang="ru-RU" sz="2000" dirty="0" err="1">
                <a:latin typeface="Segoe UI" panose="020B0502040204020203" pitchFamily="34" charset="0"/>
              </a:rPr>
              <a:t>оздать</a:t>
            </a:r>
            <a:r>
              <a:rPr lang="ru-RU" sz="2000" dirty="0">
                <a:latin typeface="Segoe UI" panose="020B0502040204020203" pitchFamily="34" charset="0"/>
              </a:rPr>
              <a:t> структуру входных данных</a:t>
            </a:r>
          </a:p>
          <a:p>
            <a:pPr marL="342900" indent="-342900">
              <a:buAutoNum type="arabicParenR"/>
            </a:pPr>
            <a:r>
              <a:rPr lang="ru-RU" sz="2000" dirty="0">
                <a:latin typeface="Segoe UI" panose="020B0502040204020203" pitchFamily="34" charset="0"/>
              </a:rPr>
              <a:t>Разработать и реализовать алгоритм, создающий поле по правилам игры</a:t>
            </a:r>
          </a:p>
          <a:p>
            <a:pPr marL="342900" indent="-342900">
              <a:buAutoNum type="arabicParenR"/>
            </a:pPr>
            <a:r>
              <a:rPr lang="ru-RU" sz="2000" dirty="0">
                <a:latin typeface="Segoe UI" panose="020B0502040204020203" pitchFamily="34" charset="0"/>
              </a:rPr>
              <a:t>Разработать и </a:t>
            </a:r>
            <a:r>
              <a:rPr lang="ru-RU" sz="2000" dirty="0">
                <a:latin typeface="Segoe UI" panose="020B0502040204020203" pitchFamily="34" charset="0"/>
              </a:rPr>
              <a:t>реализовать алгоритм , создающий игровое поле по правилам игры, путем </a:t>
            </a:r>
            <a:r>
              <a:rPr lang="ru-RU" sz="2000" dirty="0">
                <a:latin typeface="Segoe UI" panose="020B0502040204020203" pitchFamily="34" charset="0"/>
              </a:rPr>
              <a:t>удаления букв по краю до тех пор, пока количество решений остается минимальным</a:t>
            </a:r>
          </a:p>
          <a:p>
            <a:pPr marL="342900" indent="-342900">
              <a:buAutoNum type="arabicParenR"/>
            </a:pPr>
            <a:r>
              <a:rPr lang="ru-RU" sz="2000" dirty="0">
                <a:latin typeface="Segoe UI" panose="020B0502040204020203" pitchFamily="34" charset="0"/>
              </a:rPr>
              <a:t>Создать пользовательский интерфейс</a:t>
            </a:r>
            <a:endParaRPr lang="en-US" sz="2000" dirty="0">
              <a:latin typeface="Segoe UI" panose="020B0502040204020203" pitchFamily="34" charset="0"/>
            </a:endParaRPr>
          </a:p>
          <a:p>
            <a:pPr marL="342900" indent="-342900">
              <a:buAutoNum type="arabicParenR"/>
            </a:pPr>
            <a:r>
              <a:rPr lang="ru-RU" sz="2000" dirty="0">
                <a:latin typeface="Segoe UI" panose="020B0502040204020203" pitchFamily="34" charset="0"/>
              </a:rPr>
              <a:t>Разработать техническую документацию</a:t>
            </a:r>
            <a:endParaRPr lang="en-US" sz="2000" dirty="0">
              <a:latin typeface="Segoe UI" panose="020B0502040204020203" pitchFamily="34" charset="0"/>
            </a:endParaRPr>
          </a:p>
          <a:p>
            <a:pPr marL="342900" indent="-342900">
              <a:buAutoNum type="arabicParenR"/>
            </a:pPr>
            <a:endParaRPr lang="ru-RU" sz="2400" dirty="0">
              <a:latin typeface="Segoe UI" panose="020B0502040204020203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800" dirty="0">
                <a:solidFill>
                  <a:schemeClr val="bg1"/>
                </a:solidFill>
              </a:rPr>
              <a:t>Высшая школа экономики, Москва, 2017</a:t>
            </a:r>
            <a:endParaRPr kumimoji="1" lang="ru-RU" sz="800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39" name="Title 1"/>
          <p:cNvSpPr txBox="1">
            <a:spLocks/>
          </p:cNvSpPr>
          <p:nvPr/>
        </p:nvSpPr>
        <p:spPr bwMode="auto">
          <a:xfrm>
            <a:off x="1428749" y="428625"/>
            <a:ext cx="6894979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>
                <a:solidFill>
                  <a:schemeClr val="bg1"/>
                </a:solidFill>
                <a:latin typeface="Myriad Pro"/>
              </a:rPr>
              <a:t>Аналоги</a:t>
            </a:r>
            <a:endParaRPr lang="en-US" sz="24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4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5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B65F501-F5CC-4E12-934E-78BB5E4DA208}" type="slidenum">
              <a:rPr lang="en-US" sz="1800" smtClean="0">
                <a:solidFill>
                  <a:schemeClr val="tx1"/>
                </a:solidFill>
              </a:rPr>
              <a:pPr>
                <a:defRPr/>
              </a:pPr>
              <a:t>4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052" y="1445308"/>
            <a:ext cx="88884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003F82"/>
                </a:solidFill>
                <a:latin typeface="Myriad Pro"/>
              </a:rPr>
              <a:t>Аналогов на </a:t>
            </a:r>
            <a:r>
              <a:rPr lang="en-US" i="1" dirty="0">
                <a:solidFill>
                  <a:srgbClr val="003F82"/>
                </a:solidFill>
                <a:latin typeface="Myriad Pro"/>
              </a:rPr>
              <a:t>Android </a:t>
            </a:r>
            <a:r>
              <a:rPr lang="ru-RU" i="1" dirty="0">
                <a:solidFill>
                  <a:srgbClr val="003F82"/>
                </a:solidFill>
                <a:latin typeface="Myriad Pro"/>
              </a:rPr>
              <a:t>найдено не было. Существует две </a:t>
            </a:r>
            <a:r>
              <a:rPr lang="en-US" i="1" dirty="0">
                <a:solidFill>
                  <a:srgbClr val="003F82"/>
                </a:solidFill>
                <a:latin typeface="Myriad Pro"/>
              </a:rPr>
              <a:t>web </a:t>
            </a:r>
            <a:r>
              <a:rPr lang="ru-RU" i="1" dirty="0">
                <a:solidFill>
                  <a:srgbClr val="003F82"/>
                </a:solidFill>
                <a:latin typeface="Myriad Pro"/>
              </a:rPr>
              <a:t>версий данной игры</a:t>
            </a:r>
            <a:r>
              <a:rPr lang="en-US" i="1" dirty="0">
                <a:solidFill>
                  <a:srgbClr val="003F82"/>
                </a:solidFill>
                <a:latin typeface="Myriad Pro"/>
              </a:rPr>
              <a:t>:</a:t>
            </a:r>
          </a:p>
          <a:p>
            <a:pPr marL="342900" indent="-342900">
              <a:buFontTx/>
              <a:buAutoNum type="arabicParenR"/>
            </a:pPr>
            <a:r>
              <a:rPr lang="en-US" i="1" dirty="0">
                <a:solidFill>
                  <a:srgbClr val="003F82"/>
                </a:solidFill>
                <a:latin typeface="Myriad Pro"/>
                <a:hlinkClick r:id="rId3"/>
              </a:rPr>
              <a:t>www.playsudoku.ru/abc.html</a:t>
            </a:r>
            <a:r>
              <a:rPr lang="ru-RU" i="1" dirty="0">
                <a:solidFill>
                  <a:srgbClr val="003F82"/>
                </a:solidFill>
                <a:latin typeface="Myriad Pro"/>
              </a:rPr>
              <a:t> 		2)</a:t>
            </a:r>
            <a:r>
              <a:rPr lang="en-US" i="1" dirty="0">
                <a:solidFill>
                  <a:srgbClr val="003F82"/>
                </a:solidFill>
                <a:latin typeface="Myriad Pro"/>
              </a:rPr>
              <a:t> </a:t>
            </a:r>
            <a:r>
              <a:rPr lang="en-US" i="1" dirty="0">
                <a:solidFill>
                  <a:srgbClr val="003F82"/>
                </a:solidFill>
                <a:latin typeface="Myriad Pro"/>
                <a:hlinkClick r:id="rId4"/>
              </a:rPr>
              <a:t>www.janko.at/Raetsel/Abc-End-View/</a:t>
            </a:r>
            <a:endParaRPr lang="ru-RU" i="1" dirty="0">
              <a:solidFill>
                <a:srgbClr val="003F82"/>
              </a:solidFill>
              <a:latin typeface="Myriad Pro"/>
            </a:endParaRPr>
          </a:p>
          <a:p>
            <a:pPr marL="342900" indent="-342900">
              <a:buAutoNum type="arabicParenR"/>
            </a:pPr>
            <a:endParaRPr lang="ru-RU" i="1" dirty="0">
              <a:solidFill>
                <a:srgbClr val="003F82"/>
              </a:solidFill>
              <a:latin typeface="Myriad Pro"/>
            </a:endParaRPr>
          </a:p>
          <a:p>
            <a:endParaRPr lang="en-US" i="1" dirty="0">
              <a:solidFill>
                <a:srgbClr val="003F82"/>
              </a:solidFill>
              <a:latin typeface="Myriad Pro"/>
            </a:endParaRPr>
          </a:p>
          <a:p>
            <a:endParaRPr lang="ru-RU" i="1" dirty="0">
              <a:solidFill>
                <a:srgbClr val="003F82"/>
              </a:solidFill>
              <a:latin typeface="Myriad Pro"/>
            </a:endParaRPr>
          </a:p>
          <a:p>
            <a:endParaRPr lang="ru-RU" i="1" dirty="0">
              <a:solidFill>
                <a:srgbClr val="003F82"/>
              </a:solidFill>
              <a:latin typeface="Myriad Pro"/>
            </a:endParaRPr>
          </a:p>
          <a:p>
            <a:endParaRPr lang="ru-RU" i="1" dirty="0">
              <a:solidFill>
                <a:srgbClr val="003F82"/>
              </a:solidFill>
              <a:latin typeface="Myriad Pro"/>
            </a:endParaRPr>
          </a:p>
          <a:p>
            <a:endParaRPr lang="ru-RU" i="1" dirty="0">
              <a:solidFill>
                <a:srgbClr val="003F82"/>
              </a:solidFill>
              <a:latin typeface="Myriad Pro"/>
            </a:endParaRPr>
          </a:p>
          <a:p>
            <a:endParaRPr lang="ru-RU" i="1" dirty="0">
              <a:solidFill>
                <a:srgbClr val="003F82"/>
              </a:solidFill>
              <a:latin typeface="Myriad Pro"/>
            </a:endParaRPr>
          </a:p>
          <a:p>
            <a:endParaRPr lang="ru-RU" i="1" dirty="0">
              <a:solidFill>
                <a:srgbClr val="003F82"/>
              </a:solidFill>
              <a:latin typeface="Myriad Pro"/>
            </a:endParaRPr>
          </a:p>
          <a:p>
            <a:endParaRPr lang="ru-RU" i="1" dirty="0">
              <a:solidFill>
                <a:srgbClr val="003F82"/>
              </a:solidFill>
              <a:latin typeface="Myriad Pro"/>
            </a:endParaRPr>
          </a:p>
          <a:p>
            <a:endParaRPr lang="ru-RU" i="1" dirty="0">
              <a:solidFill>
                <a:srgbClr val="003F82"/>
              </a:solidFill>
              <a:latin typeface="Myriad Pro"/>
            </a:endParaRPr>
          </a:p>
          <a:p>
            <a:endParaRPr lang="ru-RU" i="1" dirty="0">
              <a:solidFill>
                <a:srgbClr val="003F82"/>
              </a:solidFill>
              <a:latin typeface="Myriad Pro"/>
            </a:endParaRPr>
          </a:p>
          <a:p>
            <a:endParaRPr lang="ru-RU" i="1" dirty="0">
              <a:solidFill>
                <a:srgbClr val="003F82"/>
              </a:solidFill>
              <a:latin typeface="Myriad Pro"/>
            </a:endParaRPr>
          </a:p>
          <a:p>
            <a:r>
              <a:rPr lang="ru-RU" i="1" dirty="0">
                <a:solidFill>
                  <a:srgbClr val="003F82"/>
                </a:solidFill>
                <a:latin typeface="Myriad Pro"/>
              </a:rPr>
              <a:t>Во обоих используются заранее приготовленные поля, отсутствует случайная генерация поля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591" y="2351105"/>
            <a:ext cx="3400478" cy="320906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8382" y="2496396"/>
            <a:ext cx="3861854" cy="277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78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800" dirty="0">
                <a:solidFill>
                  <a:schemeClr val="bg1"/>
                </a:solidFill>
              </a:rPr>
              <a:t>Высшая школа экономики, Москва, 2017</a:t>
            </a:r>
          </a:p>
          <a:p>
            <a:pPr>
              <a:spcBef>
                <a:spcPct val="20000"/>
              </a:spcBef>
            </a:pPr>
            <a:endParaRPr kumimoji="1" lang="ru-RU" sz="800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39" name="Title 1"/>
          <p:cNvSpPr txBox="1">
            <a:spLocks/>
          </p:cNvSpPr>
          <p:nvPr/>
        </p:nvSpPr>
        <p:spPr bwMode="auto">
          <a:xfrm>
            <a:off x="1428749" y="428625"/>
            <a:ext cx="7432863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>
                <a:solidFill>
                  <a:schemeClr val="bg1"/>
                </a:solidFill>
                <a:latin typeface="Myriad Pro"/>
              </a:rPr>
              <a:t>ВЫБОР АЛГОРИТМА</a:t>
            </a:r>
            <a:endParaRPr lang="en-US" sz="24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4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5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B65F501-F5CC-4E12-934E-78BB5E4DA208}" type="slidenum">
              <a:rPr lang="en-US" sz="1800" smtClean="0">
                <a:solidFill>
                  <a:schemeClr val="tx1"/>
                </a:solidFill>
              </a:rPr>
              <a:pPr>
                <a:defRPr/>
              </a:pPr>
              <a:t>5</a:t>
            </a:fld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476" y="1357393"/>
            <a:ext cx="88884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3F82"/>
                </a:solidFill>
              </a:rPr>
              <a:t>Для решения головоломки по входным данным можно было использовать  несколько алгоритмов:</a:t>
            </a:r>
          </a:p>
          <a:p>
            <a:endParaRPr lang="ru-RU" dirty="0">
              <a:solidFill>
                <a:srgbClr val="003F82"/>
              </a:solidFill>
            </a:endParaRPr>
          </a:p>
          <a:p>
            <a:pPr lvl="0" indent="457200" defTabSz="914400" eaLnBrk="0" hangingPunct="0"/>
            <a:r>
              <a:rPr lang="ru-RU" altLang="ru-RU" dirty="0">
                <a:solidFill>
                  <a:schemeClr val="tx2"/>
                </a:solidFill>
                <a:ea typeface="Times New Roman" panose="02020603050405020304" pitchFamily="18" charset="0"/>
              </a:rPr>
              <a:t>1)</a:t>
            </a:r>
            <a:r>
              <a:rPr lang="en-US" altLang="ru-RU" dirty="0">
                <a:solidFill>
                  <a:schemeClr val="tx2"/>
                </a:solidFill>
                <a:ea typeface="Times New Roman" panose="02020603050405020304" pitchFamily="18" charset="0"/>
              </a:rPr>
              <a:t> </a:t>
            </a:r>
            <a:r>
              <a:rPr lang="ru-RU" altLang="ru-RU" dirty="0">
                <a:solidFill>
                  <a:schemeClr val="tx2"/>
                </a:solidFill>
                <a:ea typeface="Times New Roman" panose="02020603050405020304" pitchFamily="18" charset="0"/>
              </a:rPr>
              <a:t>Полный перебор – алгоритм, проходящий по всем возможным решениям и определяющие те, которые подходят под условия задачи. Этот алгоритм алгоритмов является самым медленным.</a:t>
            </a:r>
          </a:p>
          <a:p>
            <a:pPr lvl="0" indent="457200" defTabSz="914400" eaLnBrk="0" hangingPunct="0"/>
            <a:endParaRPr lang="ru-RU" altLang="ru-RU" dirty="0">
              <a:solidFill>
                <a:schemeClr val="tx2"/>
              </a:solidFill>
            </a:endParaRPr>
          </a:p>
          <a:p>
            <a:pPr lvl="0" indent="457200" defTabSz="914400" eaLnBrk="0" hangingPunct="0"/>
            <a:r>
              <a:rPr lang="ru-RU" altLang="ru-RU" dirty="0">
                <a:solidFill>
                  <a:schemeClr val="tx2"/>
                </a:solidFill>
                <a:ea typeface="Times New Roman" panose="02020603050405020304" pitchFamily="18" charset="0"/>
              </a:rPr>
              <a:t>2)</a:t>
            </a:r>
            <a:r>
              <a:rPr lang="en-US" altLang="ru-RU" dirty="0">
                <a:solidFill>
                  <a:schemeClr val="tx2"/>
                </a:solidFill>
                <a:ea typeface="Times New Roman" panose="02020603050405020304" pitchFamily="18" charset="0"/>
              </a:rPr>
              <a:t> </a:t>
            </a:r>
            <a:r>
              <a:rPr lang="ru-RU" altLang="ru-RU" dirty="0">
                <a:solidFill>
                  <a:schemeClr val="tx2"/>
                </a:solidFill>
                <a:ea typeface="Times New Roman" panose="02020603050405020304" pitchFamily="18" charset="0"/>
              </a:rPr>
              <a:t>Метод ветвей и границ, перебор с возвратом и т.п. – улучшения алгоритма полного перебора с отбрасыванием заведомо неоптимальных по установленным критериям решений. Эти методы работают значительно быстрее полного перебора.</a:t>
            </a:r>
          </a:p>
          <a:p>
            <a:pPr lvl="0" indent="457200" defTabSz="914400" eaLnBrk="0" hangingPunct="0"/>
            <a:endParaRPr lang="ru-RU" altLang="ru-RU" dirty="0">
              <a:solidFill>
                <a:schemeClr val="tx2"/>
              </a:solidFill>
              <a:ea typeface="Times New Roman" panose="02020603050405020304" pitchFamily="18" charset="0"/>
            </a:endParaRPr>
          </a:p>
          <a:p>
            <a:pPr lvl="0" indent="457200" defTabSz="914400" eaLnBrk="0" hangingPunct="0"/>
            <a:r>
              <a:rPr lang="ru-RU" altLang="ru-RU" dirty="0">
                <a:solidFill>
                  <a:schemeClr val="tx2"/>
                </a:solidFill>
                <a:ea typeface="Times New Roman" panose="02020603050405020304" pitchFamily="18" charset="0"/>
              </a:rPr>
              <a:t>3)</a:t>
            </a:r>
            <a:r>
              <a:rPr lang="en-US" altLang="ru-RU" dirty="0">
                <a:solidFill>
                  <a:schemeClr val="tx2"/>
                </a:solidFill>
                <a:ea typeface="Times New Roman" panose="02020603050405020304" pitchFamily="18" charset="0"/>
              </a:rPr>
              <a:t> </a:t>
            </a:r>
            <a:r>
              <a:rPr lang="ru-RU" altLang="ru-RU" dirty="0">
                <a:solidFill>
                  <a:schemeClr val="tx2"/>
                </a:solidFill>
                <a:ea typeface="Times New Roman" panose="02020603050405020304" pitchFamily="18" charset="0"/>
              </a:rPr>
              <a:t>Алгоритм “</a:t>
            </a:r>
            <a:r>
              <a:rPr lang="ru-RU" altLang="ru-RU" dirty="0" err="1">
                <a:solidFill>
                  <a:schemeClr val="tx2"/>
                </a:solidFill>
                <a:ea typeface="Times New Roman" panose="02020603050405020304" pitchFamily="18" charset="0"/>
              </a:rPr>
              <a:t>Dancing</a:t>
            </a:r>
            <a:r>
              <a:rPr lang="ru-RU" altLang="ru-RU" dirty="0">
                <a:solidFill>
                  <a:schemeClr val="tx2"/>
                </a:solidFill>
                <a:ea typeface="Times New Roman" panose="02020603050405020304" pitchFamily="18" charset="0"/>
              </a:rPr>
              <a:t> </a:t>
            </a:r>
            <a:r>
              <a:rPr lang="en-US" altLang="ru-RU" dirty="0">
                <a:solidFill>
                  <a:schemeClr val="tx2"/>
                </a:solidFill>
                <a:ea typeface="Times New Roman" panose="02020603050405020304" pitchFamily="18" charset="0"/>
              </a:rPr>
              <a:t>Links</a:t>
            </a:r>
            <a:r>
              <a:rPr lang="ru-RU" altLang="ru-RU" dirty="0">
                <a:solidFill>
                  <a:schemeClr val="tx2"/>
                </a:solidFill>
                <a:ea typeface="Times New Roman" panose="02020603050405020304" pitchFamily="18" charset="0"/>
              </a:rPr>
              <a:t>” – значительно ускоряет нахождение решения по сравнению с алгоритмом полного перебора и метода ветвей и границ, за счет</a:t>
            </a:r>
            <a:r>
              <a:rPr lang="en-US" altLang="ru-RU" dirty="0">
                <a:solidFill>
                  <a:schemeClr val="tx2"/>
                </a:solidFill>
                <a:ea typeface="Times New Roman" panose="02020603050405020304" pitchFamily="18" charset="0"/>
              </a:rPr>
              <a:t> </a:t>
            </a:r>
            <a:r>
              <a:rPr lang="ru-RU" altLang="ru-RU" dirty="0">
                <a:solidFill>
                  <a:schemeClr val="tx2"/>
                </a:solidFill>
                <a:ea typeface="Times New Roman" panose="02020603050405020304" pitchFamily="18" charset="0"/>
              </a:rPr>
              <a:t>увеличения требуемой памяти, использования новой структуры данных и дополнительных проверок с отбрасыванием неподходящих решений на каждом шаге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800" dirty="0">
                <a:solidFill>
                  <a:schemeClr val="bg1"/>
                </a:solidFill>
              </a:rPr>
              <a:t>Высшая школа экономики, Москва, 2017</a:t>
            </a:r>
            <a:endParaRPr kumimoji="1" lang="ru-RU" sz="800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39" name="Title 1"/>
          <p:cNvSpPr txBox="1">
            <a:spLocks/>
          </p:cNvSpPr>
          <p:nvPr/>
        </p:nvSpPr>
        <p:spPr bwMode="auto">
          <a:xfrm>
            <a:off x="1428749" y="428625"/>
            <a:ext cx="7432863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>
                <a:solidFill>
                  <a:schemeClr val="bg1"/>
                </a:solidFill>
                <a:latin typeface="Myriad Pro"/>
              </a:rPr>
              <a:t>Алгоритм </a:t>
            </a:r>
            <a:r>
              <a:rPr lang="en-US" sz="2400" b="1" dirty="0">
                <a:solidFill>
                  <a:schemeClr val="bg1"/>
                </a:solidFill>
                <a:latin typeface="Myriad Pro"/>
              </a:rPr>
              <a:t>Dancing Links</a:t>
            </a: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5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B65F501-F5CC-4E12-934E-78BB5E4DA208}" type="slidenum">
              <a:rPr lang="en-US" sz="1800" smtClean="0">
                <a:solidFill>
                  <a:schemeClr val="tx1"/>
                </a:solidFill>
              </a:rPr>
              <a:pPr>
                <a:defRPr/>
              </a:pPr>
              <a:t>6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5588" y="1278037"/>
            <a:ext cx="879087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	A</a:t>
            </a:r>
            <a:r>
              <a:rPr lang="ru-RU" dirty="0" err="1"/>
              <a:t>лгоритм</a:t>
            </a:r>
            <a:r>
              <a:rPr lang="ru-RU" dirty="0"/>
              <a:t> </a:t>
            </a:r>
            <a:r>
              <a:rPr lang="en-US" dirty="0"/>
              <a:t>Dancing Links </a:t>
            </a:r>
            <a:r>
              <a:rPr lang="ru-RU" dirty="0"/>
              <a:t>является модификацией алгоритма </a:t>
            </a:r>
            <a:r>
              <a:rPr lang="en-US" dirty="0"/>
              <a:t>Algorithm</a:t>
            </a:r>
            <a:r>
              <a:rPr lang="ru-RU" dirty="0"/>
              <a:t> </a:t>
            </a:r>
            <a:r>
              <a:rPr lang="en-US" dirty="0"/>
              <a:t>X </a:t>
            </a:r>
            <a:r>
              <a:rPr lang="ru-RU" dirty="0"/>
              <a:t>для решения задач полного покрытия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	Algorithm X </a:t>
            </a:r>
            <a:r>
              <a:rPr lang="ru-RU" dirty="0"/>
              <a:t>по заданной матрице из 0 и 1 находит такой набор строк, что в каждом столбце будет ровно одна единица.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	</a:t>
            </a:r>
            <a:r>
              <a:rPr lang="ru-RU" dirty="0"/>
              <a:t>Модификацией в алгоритме </a:t>
            </a:r>
            <a:r>
              <a:rPr lang="ru-RU" dirty="0" err="1"/>
              <a:t>Dancing</a:t>
            </a:r>
            <a:r>
              <a:rPr lang="ru-RU" dirty="0"/>
              <a:t> </a:t>
            </a:r>
            <a:r>
              <a:rPr lang="ru-RU" dirty="0" err="1"/>
              <a:t>Links</a:t>
            </a:r>
            <a:r>
              <a:rPr lang="ru-RU" dirty="0"/>
              <a:t> по сравнению с </a:t>
            </a:r>
            <a:r>
              <a:rPr lang="en-US" dirty="0"/>
              <a:t>Algorithm</a:t>
            </a:r>
            <a:r>
              <a:rPr lang="ru-RU" dirty="0"/>
              <a:t> </a:t>
            </a:r>
            <a:r>
              <a:rPr lang="en-US" dirty="0"/>
              <a:t>X</a:t>
            </a:r>
            <a:r>
              <a:rPr lang="ru-RU" dirty="0"/>
              <a:t> является то, что до начала его работы должна создаваться новая структура данных по входной матрице нулей и единиц. Эту структуру можно назвать четырехсвязным списком</a:t>
            </a:r>
            <a:r>
              <a:rPr lang="en-US" dirty="0"/>
              <a:t>.</a:t>
            </a:r>
          </a:p>
        </p:txBody>
      </p:sp>
      <p:pic>
        <p:nvPicPr>
          <p:cNvPr id="9" name="image03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060303" y="2975024"/>
            <a:ext cx="1906270" cy="2156460"/>
          </a:xfrm>
          <a:prstGeom prst="rect">
            <a:avLst/>
          </a:prstGeom>
          <a:ln/>
        </p:spPr>
      </p:pic>
      <p:sp>
        <p:nvSpPr>
          <p:cNvPr id="10" name="TextBox 9"/>
          <p:cNvSpPr txBox="1"/>
          <p:nvPr/>
        </p:nvSpPr>
        <p:spPr>
          <a:xfrm>
            <a:off x="3103685" y="3713286"/>
            <a:ext cx="2180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Algorithm X</a:t>
            </a:r>
            <a:endParaRPr lang="ru-RU" dirty="0"/>
          </a:p>
        </p:txBody>
      </p:sp>
      <p:pic>
        <p:nvPicPr>
          <p:cNvPr id="12" name="image07.jpg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5573416" y="3291254"/>
            <a:ext cx="1924050" cy="1524000"/>
          </a:xfrm>
          <a:prstGeom prst="rect">
            <a:avLst/>
          </a:prstGeom>
          <a:ln/>
        </p:spPr>
      </p:pic>
      <p:cxnSp>
        <p:nvCxnSpPr>
          <p:cNvPr id="4" name="Прямая со стрелкой 3"/>
          <p:cNvCxnSpPr/>
          <p:nvPr/>
        </p:nvCxnSpPr>
        <p:spPr>
          <a:xfrm>
            <a:off x="3572256" y="4082618"/>
            <a:ext cx="129235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800" dirty="0">
                <a:solidFill>
                  <a:schemeClr val="bg1"/>
                </a:solidFill>
              </a:rPr>
              <a:t>Высшая школа экономики, Москва, 2017</a:t>
            </a:r>
            <a:endParaRPr kumimoji="1" lang="ru-RU" sz="800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39" name="Title 1"/>
          <p:cNvSpPr txBox="1">
            <a:spLocks/>
          </p:cNvSpPr>
          <p:nvPr/>
        </p:nvSpPr>
        <p:spPr bwMode="auto">
          <a:xfrm>
            <a:off x="1428749" y="428625"/>
            <a:ext cx="7432863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>
                <a:solidFill>
                  <a:schemeClr val="bg1"/>
                </a:solidFill>
                <a:latin typeface="Myriad Pro"/>
              </a:rPr>
              <a:t>Четырехсвязный список</a:t>
            </a:r>
            <a:endParaRPr lang="en-US" sz="24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5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B65F501-F5CC-4E12-934E-78BB5E4DA208}" type="slidenum">
              <a:rPr lang="en-US" sz="1800" smtClean="0">
                <a:solidFill>
                  <a:schemeClr val="tx1"/>
                </a:solidFill>
              </a:rPr>
              <a:pPr>
                <a:defRPr/>
              </a:pPr>
              <a:t>7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3769" y="1390049"/>
            <a:ext cx="8528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 создании четырехсвязного списка на местах единиц в исходной матрицы создаются элементы </a:t>
            </a:r>
            <a:r>
              <a:rPr lang="en-US" dirty="0"/>
              <a:t>Node</a:t>
            </a:r>
            <a:r>
              <a:rPr lang="ru-RU" dirty="0"/>
              <a:t>, а сверху создается строка из элементов </a:t>
            </a:r>
            <a:r>
              <a:rPr lang="en-US" dirty="0"/>
              <a:t>Head</a:t>
            </a:r>
            <a:r>
              <a:rPr lang="ru-RU" dirty="0"/>
              <a:t>. После этого все элементы связываются друг с другом по всем четырем направлениям.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9" y="3097033"/>
            <a:ext cx="3738515" cy="2374829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>
            <a:off x="3525711" y="4284448"/>
            <a:ext cx="6840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0308" y="2260131"/>
            <a:ext cx="4290646" cy="404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267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800" dirty="0">
                <a:solidFill>
                  <a:schemeClr val="bg1"/>
                </a:solidFill>
              </a:rPr>
              <a:t>Высшая школа экономики, Москва, 2017</a:t>
            </a:r>
            <a:endParaRPr kumimoji="1" lang="ru-RU" sz="800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39" name="Title 1"/>
          <p:cNvSpPr txBox="1">
            <a:spLocks/>
          </p:cNvSpPr>
          <p:nvPr/>
        </p:nvSpPr>
        <p:spPr bwMode="auto">
          <a:xfrm>
            <a:off x="1428749" y="428625"/>
            <a:ext cx="7432863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>
                <a:solidFill>
                  <a:schemeClr val="bg1"/>
                </a:solidFill>
                <a:latin typeface="Myriad Pro"/>
              </a:rPr>
              <a:t>Входные данные</a:t>
            </a:r>
            <a:endParaRPr lang="en-US" sz="24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4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5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B65F501-F5CC-4E12-934E-78BB5E4DA208}" type="slidenum">
              <a:rPr lang="en-US" sz="1800" smtClean="0">
                <a:solidFill>
                  <a:schemeClr val="tx1"/>
                </a:solidFill>
              </a:rPr>
              <a:pPr>
                <a:defRPr/>
              </a:pPr>
              <a:t>8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6522" y="1365883"/>
            <a:ext cx="8545089" cy="2222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Одной из сложностей в использовании алгоритма 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Dancing Links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является подготовка входной матрицы. Сложность заключается в том, что для каждого типа практической задачи необходимо определение своего подхода к составлению этой матрицы по исходным данным. </a:t>
            </a:r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800" dirty="0">
                <a:solidFill>
                  <a:schemeClr val="bg1"/>
                </a:solidFill>
              </a:rPr>
              <a:t>Высшая школа экономики, Москва, 2017</a:t>
            </a:r>
            <a:endParaRPr kumimoji="1" lang="ru-RU" sz="800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39" name="Title 1"/>
          <p:cNvSpPr txBox="1">
            <a:spLocks/>
          </p:cNvSpPr>
          <p:nvPr/>
        </p:nvSpPr>
        <p:spPr bwMode="auto">
          <a:xfrm>
            <a:off x="1428749" y="428625"/>
            <a:ext cx="7432863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>
                <a:solidFill>
                  <a:schemeClr val="bg1"/>
                </a:solidFill>
                <a:latin typeface="Myriad Pro"/>
              </a:rPr>
              <a:t>Входные данные</a:t>
            </a:r>
            <a:endParaRPr lang="en-US" sz="24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14343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4" name="Rectangle 10"/>
          <p:cNvSpPr>
            <a:spLocks noChangeArrowheads="1"/>
          </p:cNvSpPr>
          <p:nvPr/>
        </p:nvSpPr>
        <p:spPr bwMode="auto">
          <a:xfrm>
            <a:off x="7300913" y="3967163"/>
            <a:ext cx="6746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4345" name="Rectangle 11"/>
          <p:cNvSpPr>
            <a:spLocks noChangeArrowheads="1"/>
          </p:cNvSpPr>
          <p:nvPr/>
        </p:nvSpPr>
        <p:spPr bwMode="auto">
          <a:xfrm>
            <a:off x="7300913" y="5591175"/>
            <a:ext cx="674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B65F501-F5CC-4E12-934E-78BB5E4DA208}" type="slidenum">
              <a:rPr lang="en-US" sz="1800" smtClean="0">
                <a:solidFill>
                  <a:schemeClr val="tx1"/>
                </a:solidFill>
              </a:rPr>
              <a:pPr>
                <a:defRPr/>
              </a:pPr>
              <a:t>9</a:t>
            </a:fld>
            <a:endParaRPr lang="en-US" sz="1800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6066"/>
            <a:ext cx="9144000" cy="6565773"/>
          </a:xfrm>
          <a:prstGeom prst="rect">
            <a:avLst/>
          </a:prstGeom>
        </p:spPr>
      </p:pic>
      <p:pic>
        <p:nvPicPr>
          <p:cNvPr id="10" name="Рисунок 9" descr="notsolve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568" y="0"/>
            <a:ext cx="1290594" cy="12660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625</Words>
  <Application>Microsoft Office PowerPoint</Application>
  <PresentationFormat>Экран (4:3)</PresentationFormat>
  <Paragraphs>140</Paragraphs>
  <Slides>14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ＭＳ Ｐゴシック</vt:lpstr>
      <vt:lpstr>Arial</vt:lpstr>
      <vt:lpstr>Calibri</vt:lpstr>
      <vt:lpstr>Myriad Pro</vt:lpstr>
      <vt:lpstr>Myriad Pro Semibold</vt:lpstr>
      <vt:lpstr>Segoe UI</vt:lpstr>
      <vt:lpstr>Times New Roman</vt:lpstr>
      <vt:lpstr>Office Theme</vt:lpstr>
      <vt:lpstr>Факультет компьютерных наук Департамент программной инженерии Курсовая работа Android-головоломка «Первые встречные»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hse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презентации КР 2017</dc:title>
  <dc:creator>vkremlev</dc:creator>
  <cp:lastModifiedBy>Marat Ziganshin</cp:lastModifiedBy>
  <cp:revision>62</cp:revision>
  <dcterms:created xsi:type="dcterms:W3CDTF">2010-09-30T06:45:29Z</dcterms:created>
  <dcterms:modified xsi:type="dcterms:W3CDTF">2017-05-24T11:08:39Z</dcterms:modified>
</cp:coreProperties>
</file>