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9" r:id="rId4"/>
    <p:sldId id="268" r:id="rId5"/>
    <p:sldId id="257" r:id="rId6"/>
    <p:sldId id="263" r:id="rId7"/>
    <p:sldId id="264" r:id="rId8"/>
    <p:sldId id="287" r:id="rId9"/>
    <p:sldId id="271" r:id="rId10"/>
    <p:sldId id="288" r:id="rId11"/>
    <p:sldId id="289" r:id="rId12"/>
    <p:sldId id="290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0EE8"/>
    <a:srgbClr val="003F82"/>
    <a:srgbClr val="0075F6"/>
    <a:srgbClr val="21386F"/>
    <a:srgbClr val="1C2A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B43D1-82CB-47B9-95F7-D33685BDFA51}" type="datetime1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7FFD-70CD-4C5C-8117-5884EA760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801E5-81BD-44E5-8E20-462C2C5FEFE5}" type="datetime1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BE88E-3ED5-4852-8D89-B50379241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6D683-A615-41BD-A4D8-17705CB114A0}" type="datetime1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4C045-341C-4E2D-AF88-1D9C50388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7838C-AED8-4BA5-8652-AEE276FCC083}" type="datetime1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5F501-F5CC-4E12-934E-78BB5E4DA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F4A4C-A39D-40F9-985D-C7DCB93C0DB5}" type="datetime1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318A3-27E7-4D27-924C-4173717FF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A3BEA-EE38-406D-A93D-A1B7A0C50F31}" type="datetime1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699C-A097-4533-BEFF-B1452833F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AF676-6045-4445-B3A3-69CE264AAD80}" type="datetime1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8C458-4B9D-4501-AB19-9D129E281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E988B-86FF-4F79-A487-7C318366F71F}" type="datetime1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1CD07-29D6-4A4D-ADEA-1E0E2DFE2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96C13-5674-4527-A7EC-B9690D91A02D}" type="datetime1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36B3D-EFD3-47A2-82AF-07B5235D9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9FD65-7BC8-484C-874A-A3895B64CC55}" type="datetime1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45757-2996-489D-9DE7-5C2053F78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B2E26-330E-4C2F-B5E7-B7743EB347D8}" type="datetime1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0040B-1B69-4DF3-82DE-71CA80F2D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9FBE2B9D-1697-4090-97E9-0A438BE077E8}" type="datetime1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1F37826-9FC6-4A47-B435-94C6280B7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se.ru/plu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mailto:nsokova@hse.ru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se.ru/org/persons/136191" TargetMode="External"/><Relationship Id="rId3" Type="http://schemas.openxmlformats.org/officeDocument/2006/relationships/hyperlink" Target="mailto:nsokova@hse.ru" TargetMode="External"/><Relationship Id="rId7" Type="http://schemas.openxmlformats.org/officeDocument/2006/relationships/hyperlink" Target="mailto:mdankova@hse.ru" TargetMode="External"/><Relationship Id="rId2" Type="http://schemas.openxmlformats.org/officeDocument/2006/relationships/hyperlink" Target="http://hse.ru/org/persons/444491/index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hse.ru/org/persons/135950" TargetMode="External"/><Relationship Id="rId5" Type="http://schemas.openxmlformats.org/officeDocument/2006/relationships/hyperlink" Target="mailto:igolovanova@hse.ru" TargetMode="External"/><Relationship Id="rId10" Type="http://schemas.openxmlformats.org/officeDocument/2006/relationships/hyperlink" Target="mailto:clt@hse.ru" TargetMode="External"/><Relationship Id="rId4" Type="http://schemas.openxmlformats.org/officeDocument/2006/relationships/hyperlink" Target="http://hse.ru/org/persons/3626331/index.html" TargetMode="External"/><Relationship Id="rId9" Type="http://schemas.openxmlformats.org/officeDocument/2006/relationships/hyperlink" Target="mailto:ibarteneva@hse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032905"/>
          </a:xfrm>
        </p:spPr>
        <p:txBody>
          <a:bodyPr/>
          <a:lstStyle/>
          <a:p>
            <a:pPr eaLnBrk="1" hangingPunct="1"/>
            <a:r>
              <a:rPr lang="ru-RU" sz="6000" b="1" dirty="0"/>
              <a:t>Бакалавр+</a:t>
            </a:r>
            <a:endParaRPr lang="en-US" sz="6000" b="1" dirty="0" smtClean="0">
              <a:solidFill>
                <a:srgbClr val="21386F"/>
              </a:solidFill>
              <a:latin typeface="Myriad Pro Semibold"/>
              <a:ea typeface="ＭＳ Ｐゴシック"/>
              <a:cs typeface="ＭＳ Ｐゴシック"/>
            </a:endParaRPr>
          </a:p>
        </p:txBody>
      </p:sp>
      <p:sp>
        <p:nvSpPr>
          <p:cNvPr id="13316" name="Subtitle 2"/>
          <p:cNvSpPr txBox="1">
            <a:spLocks/>
          </p:cNvSpPr>
          <p:nvPr/>
        </p:nvSpPr>
        <p:spPr bwMode="auto">
          <a:xfrm>
            <a:off x="1371600" y="6467475"/>
            <a:ext cx="6400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2017</a:t>
            </a:r>
            <a:endParaRPr lang="ru-RU" sz="800" dirty="0">
              <a:solidFill>
                <a:schemeClr val="bg1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800" dirty="0">
                <a:solidFill>
                  <a:schemeClr val="bg1"/>
                </a:solidFill>
              </a:rPr>
              <a:t>www.hse.ru</a:t>
            </a:r>
            <a:r>
              <a:rPr lang="ru-RU" sz="800" dirty="0">
                <a:solidFill>
                  <a:schemeClr val="bg1"/>
                </a:solidFill>
              </a:rPr>
              <a:t> 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3379" y="3138617"/>
            <a:ext cx="61104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Дополнительные опции к образовательной программе </a:t>
            </a:r>
            <a:r>
              <a:rPr lang="ru-RU" sz="3200" dirty="0" err="1" smtClean="0"/>
              <a:t>бакалавриата</a:t>
            </a:r>
            <a:endParaRPr lang="ru-RU" sz="3200" dirty="0" smtClean="0"/>
          </a:p>
          <a:p>
            <a:pPr algn="ctr"/>
            <a:endParaRPr lang="ru-RU" sz="3200" dirty="0" smtClean="0"/>
          </a:p>
          <a:p>
            <a:pPr algn="ctr"/>
            <a:r>
              <a:rPr lang="en-US" sz="3200" dirty="0">
                <a:hlinkClick r:id="rId3"/>
              </a:rPr>
              <a:t>https://</a:t>
            </a:r>
            <a:r>
              <a:rPr lang="en-US" sz="3200" dirty="0" smtClean="0">
                <a:hlinkClick r:id="rId3"/>
              </a:rPr>
              <a:t>www.hse.ru/plus</a:t>
            </a:r>
            <a:r>
              <a:rPr lang="ru-RU" sz="3200" dirty="0" smtClean="0"/>
              <a:t> </a:t>
            </a:r>
          </a:p>
          <a:p>
            <a:pPr algn="ctr"/>
            <a:endParaRPr lang="ru-RU" sz="3200" dirty="0"/>
          </a:p>
        </p:txBody>
      </p:sp>
      <p:pic>
        <p:nvPicPr>
          <p:cNvPr id="1026" name="Picture 2" descr="https://www.hse.ru/mirror/pubs/share/2021562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191" y="2925462"/>
            <a:ext cx="2457965" cy="288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651164"/>
            <a:ext cx="4040188" cy="1523711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2895601" y="274638"/>
            <a:ext cx="5791200" cy="3355253"/>
          </a:xfrm>
        </p:spPr>
        <p:txBody>
          <a:bodyPr/>
          <a:lstStyle/>
          <a:p>
            <a:pPr lvl="0"/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Программа рассчитана 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 семестра 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 учебных года.</a:t>
            </a:r>
          </a:p>
          <a:p>
            <a:pPr lvl="0"/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зачисления на программу необходим уровень английского языка не ниже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Intermediate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По окончании программы и при наличии диплома о высшем образовании, слушателям выдается диплом НИУ ВШЭ о профессиональной переподготовке установленного образца.</a:t>
            </a:r>
          </a:p>
          <a:p>
            <a:endParaRPr lang="ru-RU" b="0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4645025" y="3782291"/>
            <a:ext cx="4041775" cy="2343872"/>
          </a:xfrm>
        </p:spPr>
        <p:txBody>
          <a:bodyPr/>
          <a:lstStyle/>
          <a:p>
            <a:pPr lvl="0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Запись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на программу начинается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01 сентября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начало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занятий с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01 октября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Для зачисления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 программу необходимо: прислать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заявление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 электронном виде на адрес: </a:t>
            </a:r>
            <a:r>
              <a:rPr lang="en-US" sz="1800" u="sng" dirty="0" err="1">
                <a:latin typeface="Times New Roman" pitchFamily="18" charset="0"/>
                <a:cs typeface="Times New Roman" pitchFamily="18" charset="0"/>
                <a:hlinkClick r:id="rId2"/>
              </a:rPr>
              <a:t>nsokova</a:t>
            </a:r>
            <a:r>
              <a:rPr lang="ru-RU" sz="1800" u="sng" dirty="0">
                <a:latin typeface="Times New Roman" pitchFamily="18" charset="0"/>
                <a:cs typeface="Times New Roman" pitchFamily="18" charset="0"/>
                <a:hlinkClick r:id="rId2"/>
              </a:rPr>
              <a:t>@</a:t>
            </a:r>
            <a:r>
              <a:rPr lang="en-US" sz="1800" u="sng" dirty="0" err="1">
                <a:latin typeface="Times New Roman" pitchFamily="18" charset="0"/>
                <a:cs typeface="Times New Roman" pitchFamily="18" charset="0"/>
                <a:hlinkClick r:id="rId2"/>
              </a:rPr>
              <a:t>hse</a:t>
            </a:r>
            <a:r>
              <a:rPr lang="ru-RU" sz="1800" u="sng" dirty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1800" u="sng" dirty="0" err="1">
                <a:latin typeface="Times New Roman" pitchFamily="18" charset="0"/>
                <a:cs typeface="Times New Roman" pitchFamily="18" charset="0"/>
                <a:hlinkClick r:id="rId2"/>
              </a:rPr>
              <a:t>ru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принести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копию паспорта,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заключить договор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 обучение,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внести первый взнос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638"/>
            <a:ext cx="2202874" cy="1523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901" y="3783013"/>
            <a:ext cx="234315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779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937163"/>
            <a:ext cx="6968836" cy="3188999"/>
          </a:xfrm>
        </p:spPr>
        <p:txBody>
          <a:bodyPr/>
          <a:lstStyle/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Занятия проводятся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2-3 раза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неделю по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3-4 ауд. часа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корпусах ВШЭ.  Формируются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дневные и вечерние группы. </a:t>
            </a:r>
          </a:p>
          <a:p>
            <a:pPr lvl="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Стоимость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170 000 руб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оплата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 семестрам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4 этапа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813964" y="2452255"/>
            <a:ext cx="872836" cy="367390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781" y="274638"/>
            <a:ext cx="5029201" cy="2177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718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9653"/>
          </a:xfrm>
        </p:spPr>
        <p:txBody>
          <a:bodyPr/>
          <a:lstStyle/>
          <a:p>
            <a:pPr algn="l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Контакты: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457200" y="623455"/>
            <a:ext cx="5167744" cy="5502709"/>
          </a:xfrm>
        </p:spPr>
        <p:txBody>
          <a:bodyPr/>
          <a:lstStyle/>
          <a:p>
            <a:pPr marL="0" indent="0">
              <a:buNone/>
            </a:pP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Менеджеры Центра языковой подготовки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/>
              <a:t>Программа </a:t>
            </a:r>
            <a:r>
              <a:rPr lang="ru-RU" sz="1600" b="1" dirty="0"/>
              <a:t>«Переводчик в сфере профессиональной коммуникации</a:t>
            </a:r>
            <a:r>
              <a:rPr lang="ru-RU" sz="1600" dirty="0"/>
              <a:t>» – </a:t>
            </a:r>
            <a:r>
              <a:rPr lang="ru-RU" sz="1600" dirty="0" err="1">
                <a:hlinkClick r:id="rId2"/>
              </a:rPr>
              <a:t>Сокова</a:t>
            </a:r>
            <a:r>
              <a:rPr lang="ru-RU" sz="1600" dirty="0">
                <a:hlinkClick r:id="rId2"/>
              </a:rPr>
              <a:t> Наталья Евгеньевна</a:t>
            </a:r>
            <a:r>
              <a:rPr lang="ru-RU" sz="1600" dirty="0"/>
              <a:t> </a:t>
            </a:r>
            <a:br>
              <a:rPr lang="ru-RU" sz="1600" dirty="0"/>
            </a:br>
            <a:r>
              <a:rPr lang="ru-RU" sz="1600" dirty="0"/>
              <a:t>+7 (495) 621-1173</a:t>
            </a:r>
            <a:br>
              <a:rPr lang="ru-RU" sz="1600" dirty="0"/>
            </a:br>
            <a:r>
              <a:rPr lang="ru-RU" sz="1600" dirty="0"/>
              <a:t>+7 (495) 772-9590 *</a:t>
            </a:r>
            <a:r>
              <a:rPr lang="ru-RU" sz="1600" dirty="0" smtClean="0"/>
              <a:t>26006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hlinkClick r:id="rId3"/>
              </a:rPr>
              <a:t>nsokova@hse.ru</a:t>
            </a:r>
            <a:endParaRPr lang="ru-RU" sz="1600" dirty="0"/>
          </a:p>
          <a:p>
            <a:pPr>
              <a:buFont typeface="Wingdings" pitchFamily="2" charset="2"/>
              <a:buChar char="§"/>
            </a:pPr>
            <a:r>
              <a:rPr lang="ru-RU" sz="1600" dirty="0" smtClean="0"/>
              <a:t>Программы </a:t>
            </a:r>
            <a:r>
              <a:rPr lang="ru-RU" sz="1600" b="1" dirty="0"/>
              <a:t>обучения английскому языку </a:t>
            </a:r>
            <a:r>
              <a:rPr lang="ru-RU" sz="1600" dirty="0"/>
              <a:t>– </a:t>
            </a:r>
            <a:r>
              <a:rPr lang="ru-RU" sz="1600" dirty="0">
                <a:hlinkClick r:id="rId4"/>
              </a:rPr>
              <a:t>Голованова Ирина </a:t>
            </a:r>
            <a:r>
              <a:rPr lang="ru-RU" sz="1600" dirty="0" err="1">
                <a:hlinkClick r:id="rId4"/>
              </a:rPr>
              <a:t>Гурьевна</a:t>
            </a:r>
            <a:r>
              <a:rPr lang="ru-RU" sz="1600" dirty="0"/>
              <a:t> </a:t>
            </a:r>
            <a:br>
              <a:rPr lang="ru-RU" sz="1600" dirty="0"/>
            </a:br>
            <a:r>
              <a:rPr lang="ru-RU" sz="1600" dirty="0"/>
              <a:t>+7 (495) 621-1173</a:t>
            </a:r>
            <a:br>
              <a:rPr lang="ru-RU" sz="1600" dirty="0"/>
            </a:br>
            <a:r>
              <a:rPr lang="ru-RU" sz="1600" dirty="0"/>
              <a:t>+7 (495) </a:t>
            </a:r>
            <a:r>
              <a:rPr lang="ru-RU" sz="1600" dirty="0" smtClean="0"/>
              <a:t>772-9590*26166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>
                <a:hlinkClick r:id="rId5"/>
              </a:rPr>
              <a:t>igolovanova@hse.ru</a:t>
            </a:r>
            <a:endParaRPr lang="ru-RU" sz="1600" dirty="0" smtClean="0"/>
          </a:p>
          <a:p>
            <a:r>
              <a:rPr lang="ru-RU" sz="1600" dirty="0"/>
              <a:t>Программы обучения </a:t>
            </a:r>
            <a:r>
              <a:rPr lang="ru-RU" sz="1600" b="1" dirty="0"/>
              <a:t>немецкому, испанскому, итальянскому и китайскому языкам </a:t>
            </a:r>
            <a:r>
              <a:rPr lang="ru-RU" sz="1600" dirty="0"/>
              <a:t>– </a:t>
            </a:r>
            <a:r>
              <a:rPr lang="ru-RU" sz="1600" dirty="0">
                <a:hlinkClick r:id="rId6"/>
              </a:rPr>
              <a:t>Данкова Марина </a:t>
            </a:r>
            <a:r>
              <a:rPr lang="ru-RU" sz="1600" dirty="0" smtClean="0">
                <a:hlinkClick r:id="rId6"/>
              </a:rPr>
              <a:t>Александровна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+7 (495) 628-9220</a:t>
            </a:r>
            <a:br>
              <a:rPr lang="ru-RU" sz="1600" dirty="0"/>
            </a:br>
            <a:r>
              <a:rPr lang="ru-RU" sz="1600" dirty="0"/>
              <a:t>+7 (495) 772-9590 доб. </a:t>
            </a:r>
            <a:r>
              <a:rPr lang="ru-RU" sz="1600" dirty="0" smtClean="0"/>
              <a:t>22059</a:t>
            </a:r>
            <a:br>
              <a:rPr lang="ru-RU" sz="1600" dirty="0" smtClean="0"/>
            </a:br>
            <a:r>
              <a:rPr lang="ru-RU" sz="1600" dirty="0" smtClean="0">
                <a:hlinkClick r:id="rId7"/>
              </a:rPr>
              <a:t>mdankova@hse.ru</a:t>
            </a:r>
            <a:r>
              <a:rPr lang="ru-RU" sz="1600" dirty="0" smtClean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/>
              <a:t> </a:t>
            </a:r>
            <a:r>
              <a:rPr lang="ru-RU" sz="1600" dirty="0" smtClean="0"/>
              <a:t>Программы </a:t>
            </a:r>
            <a:r>
              <a:rPr lang="ru-RU" sz="1600" dirty="0"/>
              <a:t>обучения французскому языку - </a:t>
            </a:r>
            <a:r>
              <a:rPr lang="ru-RU" sz="1600" dirty="0">
                <a:hlinkClick r:id="rId8"/>
              </a:rPr>
              <a:t>Бартенева Ирина </a:t>
            </a:r>
            <a:r>
              <a:rPr lang="ru-RU" sz="1600" dirty="0" smtClean="0">
                <a:hlinkClick r:id="rId8"/>
              </a:rPr>
              <a:t>Юрьевна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+7 (495) </a:t>
            </a:r>
            <a:r>
              <a:rPr lang="ru-RU" sz="1600" dirty="0" smtClean="0"/>
              <a:t>772-95-90 доб. 22169 </a:t>
            </a:r>
            <a:r>
              <a:rPr lang="ru-RU" sz="1600" dirty="0">
                <a:hlinkClick r:id="rId9"/>
              </a:rPr>
              <a:t>ibarteneva@hse.ru</a:t>
            </a:r>
            <a:endParaRPr lang="ru-RU" sz="1600" dirty="0" smtClean="0"/>
          </a:p>
          <a:p>
            <a:pPr>
              <a:buFont typeface="Wingdings" pitchFamily="2" charset="2"/>
              <a:buChar char="§"/>
            </a:pPr>
            <a:endParaRPr lang="ru-RU" sz="1600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5624944" y="274638"/>
            <a:ext cx="3061855" cy="3978707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Программа «Бакалавр+»:</a:t>
            </a:r>
          </a:p>
          <a:p>
            <a:pPr marL="0" indent="0">
              <a:buNone/>
            </a:pPr>
            <a:r>
              <a:rPr lang="ru-RU" dirty="0"/>
              <a:t>+</a:t>
            </a:r>
            <a:r>
              <a:rPr lang="ru-RU" dirty="0" smtClean="0"/>
              <a:t>7 </a:t>
            </a:r>
            <a:r>
              <a:rPr lang="ru-RU" dirty="0"/>
              <a:t>495 </a:t>
            </a:r>
            <a:r>
              <a:rPr lang="ru-RU" dirty="0" smtClean="0"/>
              <a:t>628-92-20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+7 495 772-95-90 доб. </a:t>
            </a:r>
            <a:r>
              <a:rPr lang="ru-RU" dirty="0" smtClean="0"/>
              <a:t>22059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+7 495 772-95-90 доб. 22169</a:t>
            </a:r>
          </a:p>
          <a:p>
            <a:pPr marL="0" indent="0">
              <a:buNone/>
            </a:pPr>
            <a:r>
              <a:rPr lang="ru-RU" dirty="0"/>
              <a:t>E-</a:t>
            </a:r>
            <a:r>
              <a:rPr lang="ru-RU" dirty="0" err="1"/>
              <a:t>mail</a:t>
            </a:r>
            <a:r>
              <a:rPr lang="ru-RU" dirty="0"/>
              <a:t>: </a:t>
            </a:r>
            <a:r>
              <a:rPr lang="ru-RU" dirty="0">
                <a:hlinkClick r:id="rId10"/>
              </a:rPr>
              <a:t>clt@hse.ru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603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7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428625"/>
            <a:ext cx="7213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Myriad Pro"/>
              </a:rPr>
              <a:t>ИНОСТРАННЫЕ</a:t>
            </a:r>
            <a:r>
              <a:rPr lang="ru-RU" sz="3200" dirty="0" smtClean="0">
                <a:solidFill>
                  <a:schemeClr val="bg1"/>
                </a:solidFill>
                <a:latin typeface="Myriad Pro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Myriad Pro"/>
              </a:rPr>
              <a:t>ЯЗЫКИ</a:t>
            </a:r>
            <a:endParaRPr lang="en-US" sz="3200" b="1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896937" y="1982004"/>
            <a:ext cx="7078663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В рамках проекта </a:t>
            </a:r>
            <a:r>
              <a:rPr lang="ru-RU" sz="2800" b="1" dirty="0">
                <a:solidFill>
                  <a:srgbClr val="3D0EE8"/>
                </a:solidFill>
              </a:rPr>
              <a:t>«Бакалавр+» </a:t>
            </a:r>
            <a:r>
              <a:rPr lang="ru-RU" sz="2800" dirty="0" smtClean="0"/>
              <a:t>предлагается: </a:t>
            </a:r>
            <a:r>
              <a:rPr lang="ru-RU" sz="2800" b="1" dirty="0" smtClean="0"/>
              <a:t>дополнительная</a:t>
            </a:r>
            <a:r>
              <a:rPr lang="ru-RU" sz="2800" b="1" dirty="0"/>
              <a:t> образовательная услуга</a:t>
            </a:r>
            <a:r>
              <a:rPr lang="ru-RU" sz="2800" dirty="0"/>
              <a:t> по изучению</a:t>
            </a:r>
            <a:r>
              <a:rPr lang="ru-RU" sz="2800" b="1" dirty="0"/>
              <a:t> иностранных языков. </a:t>
            </a:r>
            <a:endParaRPr lang="ru-RU" sz="2800" b="1" dirty="0" smtClean="0"/>
          </a:p>
          <a:p>
            <a:pPr algn="ctr"/>
            <a:endParaRPr lang="ru-RU" sz="2800" b="1" dirty="0"/>
          </a:p>
          <a:p>
            <a:pPr algn="ctr"/>
            <a:r>
              <a:rPr lang="ru-RU" sz="2800" dirty="0" smtClean="0"/>
              <a:t>По </a:t>
            </a:r>
            <a:r>
              <a:rPr lang="ru-RU" sz="2800" dirty="0"/>
              <a:t>каждому языку предусматривается </a:t>
            </a:r>
            <a:r>
              <a:rPr lang="ru-RU" sz="2800" b="1" dirty="0"/>
              <a:t>двух-четырехуровневая программа </a:t>
            </a:r>
            <a:endParaRPr lang="ru-RU" sz="2800" b="1" dirty="0" smtClean="0"/>
          </a:p>
          <a:p>
            <a:pPr algn="ctr"/>
            <a:r>
              <a:rPr lang="ru-RU" sz="2800" dirty="0" smtClean="0"/>
              <a:t>(</a:t>
            </a:r>
            <a:r>
              <a:rPr lang="ru-RU" sz="2800" dirty="0"/>
              <a:t>с учетом уровня владения языком </a:t>
            </a:r>
            <a:r>
              <a:rPr lang="ru-RU" sz="2800" dirty="0" smtClean="0"/>
              <a:t>поступающего</a:t>
            </a:r>
            <a:r>
              <a:rPr lang="ru-RU" sz="2800" b="1" dirty="0" smtClean="0"/>
              <a:t>)</a:t>
            </a:r>
            <a:endParaRPr lang="ru-RU" sz="2800" dirty="0">
              <a:solidFill>
                <a:srgbClr val="003F82"/>
              </a:solidFill>
              <a:latin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7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428625"/>
            <a:ext cx="7213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Myriad Pro"/>
              </a:rPr>
              <a:t>ИНОСТРАННЫЕ</a:t>
            </a:r>
            <a:r>
              <a:rPr lang="ru-RU" sz="3200" dirty="0" smtClean="0">
                <a:solidFill>
                  <a:schemeClr val="bg1"/>
                </a:solidFill>
                <a:latin typeface="Myriad Pro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Myriad Pro"/>
              </a:rPr>
              <a:t>ЯЗЫКИ</a:t>
            </a:r>
            <a:endParaRPr lang="en-US" sz="3200" b="1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88" y="1850461"/>
            <a:ext cx="4945105" cy="4377344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3F82"/>
                </a:solidFill>
              </a:rPr>
              <a:t>Испанский язык</a:t>
            </a:r>
            <a:br>
              <a:rPr lang="ru-RU" sz="4000" b="1" dirty="0" smtClean="0">
                <a:solidFill>
                  <a:srgbClr val="003F82"/>
                </a:solidFill>
              </a:rPr>
            </a:br>
            <a:r>
              <a:rPr lang="ru-RU" sz="4000" b="1" dirty="0" smtClean="0">
                <a:solidFill>
                  <a:srgbClr val="003F82"/>
                </a:solidFill>
              </a:rPr>
              <a:t/>
            </a:r>
            <a:br>
              <a:rPr lang="ru-RU" sz="4000" b="1" dirty="0" smtClean="0">
                <a:solidFill>
                  <a:srgbClr val="003F82"/>
                </a:solidFill>
              </a:rPr>
            </a:br>
            <a:r>
              <a:rPr lang="ru-RU" sz="4000" b="1" dirty="0" smtClean="0">
                <a:solidFill>
                  <a:srgbClr val="003F82"/>
                </a:solidFill>
              </a:rPr>
              <a:t>Итальянский язык</a:t>
            </a:r>
            <a:br>
              <a:rPr lang="ru-RU" sz="4000" b="1" dirty="0" smtClean="0">
                <a:solidFill>
                  <a:srgbClr val="003F82"/>
                </a:solidFill>
              </a:rPr>
            </a:br>
            <a:r>
              <a:rPr lang="ru-RU" sz="4000" b="1" dirty="0" smtClean="0">
                <a:solidFill>
                  <a:srgbClr val="003F82"/>
                </a:solidFill>
              </a:rPr>
              <a:t/>
            </a:r>
            <a:br>
              <a:rPr lang="ru-RU" sz="4000" b="1" dirty="0" smtClean="0">
                <a:solidFill>
                  <a:srgbClr val="003F82"/>
                </a:solidFill>
              </a:rPr>
            </a:br>
            <a:r>
              <a:rPr lang="ru-RU" sz="4000" b="1" dirty="0" smtClean="0">
                <a:solidFill>
                  <a:srgbClr val="003F82"/>
                </a:solidFill>
              </a:rPr>
              <a:t>Немецкий язык</a:t>
            </a:r>
            <a:br>
              <a:rPr lang="ru-RU" sz="4000" b="1" dirty="0" smtClean="0">
                <a:solidFill>
                  <a:srgbClr val="003F82"/>
                </a:solidFill>
              </a:rPr>
            </a:br>
            <a:r>
              <a:rPr lang="ru-RU" sz="4000" b="1" dirty="0" smtClean="0">
                <a:solidFill>
                  <a:srgbClr val="003F82"/>
                </a:solidFill>
              </a:rPr>
              <a:t/>
            </a:r>
            <a:br>
              <a:rPr lang="ru-RU" sz="4000" b="1" dirty="0" smtClean="0">
                <a:solidFill>
                  <a:srgbClr val="003F82"/>
                </a:solidFill>
              </a:rPr>
            </a:br>
            <a:r>
              <a:rPr lang="ru-RU" sz="4000" b="1" dirty="0" smtClean="0">
                <a:solidFill>
                  <a:srgbClr val="003F82"/>
                </a:solidFill>
              </a:rPr>
              <a:t>Французский язык</a:t>
            </a:r>
            <a:endParaRPr lang="ru-RU" sz="4000" b="1" dirty="0">
              <a:solidFill>
                <a:srgbClr val="003F82"/>
              </a:solidFill>
            </a:endParaRPr>
          </a:p>
        </p:txBody>
      </p:sp>
      <p:pic>
        <p:nvPicPr>
          <p:cNvPr id="2061" name="Picture 13" descr="C:\Users\student\Desktop\испани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171" y="1628038"/>
            <a:ext cx="1348174" cy="104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student\Desktop\итал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512" y="3086917"/>
            <a:ext cx="1556694" cy="103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student\Desktop\germaniy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3" y="3967164"/>
            <a:ext cx="1521811" cy="169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student\Desktop\франц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512" y="5330111"/>
            <a:ext cx="1556694" cy="108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22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7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428625"/>
            <a:ext cx="7213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Myriad Pro"/>
              </a:rPr>
              <a:t>ИНОСТРАННЫЕ</a:t>
            </a:r>
            <a:r>
              <a:rPr lang="ru-RU" sz="3200" dirty="0" smtClean="0">
                <a:solidFill>
                  <a:schemeClr val="bg1"/>
                </a:solidFill>
                <a:latin typeface="Myriad Pro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Myriad Pro"/>
              </a:rPr>
              <a:t>ЯЗЫКИ</a:t>
            </a:r>
            <a:endParaRPr lang="en-US" sz="3200" b="1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896937" y="1889671"/>
            <a:ext cx="707866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Курсы рассчитаны на людей с </a:t>
            </a:r>
            <a:r>
              <a:rPr lang="ru-RU" sz="2400" b="1" dirty="0"/>
              <a:t>разным уровнем языковой подготовки</a:t>
            </a:r>
            <a:r>
              <a:rPr lang="ru-RU" sz="2400" dirty="0"/>
              <a:t>: начинающих, продолжающих обучение и продвинутых.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/>
              <a:t>Возможность непрерывного изучения </a:t>
            </a:r>
            <a:r>
              <a:rPr lang="ru-RU" sz="2400" dirty="0"/>
              <a:t>языка с нуля до разговорного уровня в течение нескольких лет.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Возможность изучать язык </a:t>
            </a:r>
            <a:r>
              <a:rPr lang="ru-RU" sz="2400" b="1" dirty="0"/>
              <a:t>параллельно </a:t>
            </a:r>
          </a:p>
          <a:p>
            <a:r>
              <a:rPr lang="ru-RU" sz="2400" dirty="0"/>
              <a:t>    с освоением основной образовательной </a:t>
            </a:r>
          </a:p>
          <a:p>
            <a:r>
              <a:rPr lang="ru-RU" sz="2400" dirty="0"/>
              <a:t>    программы.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/>
              <a:t>Бесплатное тестирование </a:t>
            </a:r>
            <a:r>
              <a:rPr lang="ru-RU" sz="2400" dirty="0"/>
              <a:t>на знание </a:t>
            </a:r>
          </a:p>
          <a:p>
            <a:r>
              <a:rPr lang="ru-RU" sz="2400" dirty="0"/>
              <a:t>    языка можно пройти перед началом обучения</a:t>
            </a:r>
            <a:endParaRPr lang="ru-RU" sz="2400" dirty="0">
              <a:solidFill>
                <a:srgbClr val="003F82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40766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1520825" y="361950"/>
            <a:ext cx="7146925" cy="363538"/>
          </a:xfrm>
        </p:spPr>
        <p:txBody>
          <a:bodyPr/>
          <a:lstStyle/>
          <a:p>
            <a:pPr algn="l" eaLnBrk="1" hangingPunct="1"/>
            <a:r>
              <a:rPr lang="ru-RU" sz="2000" smtClean="0">
                <a:solidFill>
                  <a:schemeClr val="bg1"/>
                </a:solidFill>
                <a:latin typeface="Myriad Pro"/>
                <a:ea typeface="ＭＳ Ｐゴシック"/>
                <a:cs typeface="ＭＳ Ｐゴシック"/>
              </a:rPr>
              <a:t>Программная инженерия</a:t>
            </a:r>
            <a:endParaRPr lang="en-US" sz="2000" smtClean="0">
              <a:solidFill>
                <a:schemeClr val="bg1"/>
              </a:solidFill>
              <a:latin typeface="Myriad Pro"/>
              <a:ea typeface="ＭＳ Ｐゴシック"/>
              <a:cs typeface="Arial" charset="0"/>
            </a:endParaRPr>
          </a:p>
        </p:txBody>
      </p:sp>
      <p:sp>
        <p:nvSpPr>
          <p:cNvPr id="15363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7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5364" name="Rectangle 8"/>
          <p:cNvSpPr>
            <a:spLocks noChangeArrowheads="1"/>
          </p:cNvSpPr>
          <p:nvPr/>
        </p:nvSpPr>
        <p:spPr bwMode="auto">
          <a:xfrm>
            <a:off x="2981324" y="899893"/>
            <a:ext cx="5998691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3200" dirty="0"/>
              <a:t>Учебные группы по </a:t>
            </a:r>
            <a:r>
              <a:rPr lang="ru-RU" sz="3200" b="1" dirty="0" smtClean="0"/>
              <a:t>10-12 человек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3200" dirty="0" smtClean="0"/>
              <a:t>Занятия </a:t>
            </a:r>
            <a:r>
              <a:rPr lang="ru-RU" sz="3200" b="1" dirty="0"/>
              <a:t>1-2 раза </a:t>
            </a:r>
            <a:r>
              <a:rPr lang="ru-RU" sz="3200" dirty="0"/>
              <a:t>в неделю по </a:t>
            </a:r>
            <a:r>
              <a:rPr lang="ru-RU" sz="3200" b="1" dirty="0"/>
              <a:t>4</a:t>
            </a:r>
            <a:r>
              <a:rPr lang="ru-RU" sz="3200" dirty="0"/>
              <a:t> аудиторных </a:t>
            </a:r>
            <a:r>
              <a:rPr lang="ru-RU" sz="3200" dirty="0" smtClean="0"/>
              <a:t>часа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3200" dirty="0" smtClean="0"/>
              <a:t>Продолжительность </a:t>
            </a:r>
            <a:r>
              <a:rPr lang="ru-RU" sz="3200" dirty="0"/>
              <a:t>обучения – </a:t>
            </a:r>
            <a:r>
              <a:rPr lang="ru-RU" sz="3200" b="1" dirty="0"/>
              <a:t>72</a:t>
            </a:r>
            <a:r>
              <a:rPr lang="ru-RU" sz="3200" dirty="0"/>
              <a:t> </a:t>
            </a:r>
            <a:r>
              <a:rPr lang="ru-RU" sz="3200" dirty="0" smtClean="0"/>
              <a:t>или </a:t>
            </a:r>
            <a:r>
              <a:rPr lang="ru-RU" sz="3200" b="1" dirty="0" smtClean="0"/>
              <a:t>116 </a:t>
            </a:r>
            <a:r>
              <a:rPr lang="ru-RU" sz="3200" dirty="0" smtClean="0"/>
              <a:t>аудиторных часов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3200" dirty="0" smtClean="0"/>
              <a:t>Стоимость </a:t>
            </a:r>
            <a:r>
              <a:rPr lang="ru-RU" sz="3200" dirty="0"/>
              <a:t>обучения – </a:t>
            </a:r>
            <a:r>
              <a:rPr lang="ru-RU" sz="3200" dirty="0" smtClean="0"/>
              <a:t>от </a:t>
            </a:r>
            <a:r>
              <a:rPr lang="ru-RU" sz="3200" b="1" dirty="0" smtClean="0"/>
              <a:t>350 рублей </a:t>
            </a:r>
            <a:r>
              <a:rPr lang="ru-RU" sz="3200" dirty="0" smtClean="0"/>
              <a:t>за аудиторный </a:t>
            </a:r>
            <a:r>
              <a:rPr lang="ru-RU" sz="3200" b="1" dirty="0" smtClean="0"/>
              <a:t>час</a:t>
            </a:r>
            <a:r>
              <a:rPr lang="ru-RU" sz="2000" dirty="0">
                <a:solidFill>
                  <a:srgbClr val="003F82"/>
                </a:solidFill>
              </a:rPr>
              <a:t/>
            </a:r>
            <a:br>
              <a:rPr lang="ru-RU" sz="2000" dirty="0">
                <a:solidFill>
                  <a:srgbClr val="003F82"/>
                </a:solidFill>
              </a:rPr>
            </a:br>
            <a:endParaRPr lang="ru-RU" sz="1200" dirty="0">
              <a:solidFill>
                <a:srgbClr val="003F82"/>
              </a:solidFill>
              <a:latin typeface="Myriad Pro"/>
            </a:endParaRPr>
          </a:p>
        </p:txBody>
      </p:sp>
      <p:sp>
        <p:nvSpPr>
          <p:cNvPr id="15371" name="Rectangle 15"/>
          <p:cNvSpPr>
            <a:spLocks noChangeArrowheads="1"/>
          </p:cNvSpPr>
          <p:nvPr/>
        </p:nvSpPr>
        <p:spPr bwMode="auto">
          <a:xfrm>
            <a:off x="538163" y="1765300"/>
            <a:ext cx="5533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  <a:latin typeface="Myriad Pro"/>
              </a:rPr>
              <a:t>фот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06" y="899893"/>
            <a:ext cx="2328326" cy="173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48" y="3584709"/>
            <a:ext cx="2261801" cy="1661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7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428625"/>
            <a:ext cx="7213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Myriad Pro"/>
              </a:rPr>
              <a:t>ИНОСТРАННЫЕ ЯЗЫКИ</a:t>
            </a:r>
            <a:endParaRPr lang="en-US" sz="3200" b="1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750" y="1556952"/>
            <a:ext cx="5988050" cy="3583459"/>
          </a:xfrm>
        </p:spPr>
        <p:txBody>
          <a:bodyPr/>
          <a:lstStyle/>
          <a:p>
            <a:r>
              <a:rPr lang="ru-RU" sz="3600" dirty="0">
                <a:solidFill>
                  <a:prstClr val="black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Годичные и семестровые программы</a:t>
            </a:r>
            <a:br>
              <a:rPr lang="ru-RU" sz="3600" dirty="0">
                <a:solidFill>
                  <a:prstClr val="black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✔ Уровень А1</a:t>
            </a:r>
            <a:r>
              <a:rPr lang="ru-RU" sz="3600" dirty="0">
                <a:solidFill>
                  <a:prstClr val="black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/>
            </a:r>
            <a:br>
              <a:rPr lang="ru-RU" sz="3600" dirty="0">
                <a:solidFill>
                  <a:prstClr val="black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</a:br>
            <a:r>
              <a:rPr lang="ru-RU" sz="3600" dirty="0">
                <a:solidFill>
                  <a:prstClr val="black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✔ Уровень А2 </a:t>
            </a:r>
            <a:r>
              <a:rPr lang="ru-RU" sz="3600" dirty="0">
                <a:solidFill>
                  <a:prstClr val="black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/>
            </a:r>
            <a:br>
              <a:rPr lang="ru-RU" sz="3600" dirty="0">
                <a:solidFill>
                  <a:prstClr val="black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</a:br>
            <a:r>
              <a:rPr lang="ru-RU" sz="3600" dirty="0">
                <a:solidFill>
                  <a:prstClr val="black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✔ Уровень В1 </a:t>
            </a:r>
            <a:r>
              <a:rPr lang="ru-RU" sz="3600" dirty="0">
                <a:solidFill>
                  <a:prstClr val="black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/>
            </a:r>
            <a:br>
              <a:rPr lang="ru-RU" sz="3600" dirty="0">
                <a:solidFill>
                  <a:prstClr val="black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</a:br>
            <a:r>
              <a:rPr lang="ru-RU" sz="3600" dirty="0">
                <a:solidFill>
                  <a:prstClr val="black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✔ Уровень В2</a:t>
            </a:r>
            <a:endParaRPr lang="ru-RU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618" y="4419600"/>
            <a:ext cx="4932363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156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7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428625"/>
            <a:ext cx="7213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Myriad Pro"/>
              </a:rPr>
              <a:t>ИНОСТРАННЫЕ ЯЗЫКИ</a:t>
            </a:r>
            <a:endParaRPr lang="en-US" sz="3200" b="1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8513" y="2199503"/>
            <a:ext cx="7772400" cy="3890148"/>
          </a:xfrm>
        </p:spPr>
        <p:txBody>
          <a:bodyPr/>
          <a:lstStyle/>
          <a:p>
            <a:pPr algn="l"/>
            <a:r>
              <a:rPr lang="ru-RU" sz="2000" dirty="0" smtClean="0"/>
              <a:t>1</a:t>
            </a:r>
            <a:r>
              <a:rPr lang="ru-RU" sz="2200" dirty="0" smtClean="0"/>
              <a:t>. Получают </a:t>
            </a:r>
            <a:r>
              <a:rPr lang="ru-RU" sz="2200" b="1" dirty="0" smtClean="0"/>
              <a:t>удостоверение о повышении квалификации </a:t>
            </a:r>
            <a:r>
              <a:rPr lang="ru-RU" sz="2200" dirty="0" smtClean="0"/>
              <a:t>при наличии диплома об образовании.</a:t>
            </a:r>
            <a:br>
              <a:rPr lang="ru-RU" sz="2200" dirty="0" smtClean="0"/>
            </a:br>
            <a:r>
              <a:rPr lang="ru-RU" sz="2200" dirty="0" smtClean="0"/>
              <a:t>2. </a:t>
            </a:r>
            <a:r>
              <a:rPr lang="ru-RU" sz="2200" b="1" dirty="0" smtClean="0"/>
              <a:t>Справку НИУ ВШЭ</a:t>
            </a:r>
            <a:r>
              <a:rPr lang="ru-RU" sz="2200" dirty="0" smtClean="0"/>
              <a:t>, если они еще обучаются по основной образовательной программе.</a:t>
            </a:r>
            <a:br>
              <a:rPr lang="ru-RU" sz="2200" dirty="0" smtClean="0"/>
            </a:br>
            <a:r>
              <a:rPr lang="ru-RU" sz="2200" dirty="0" smtClean="0"/>
              <a:t>3. </a:t>
            </a:r>
            <a:r>
              <a:rPr lang="ru-RU" sz="2200" b="1" dirty="0" smtClean="0"/>
              <a:t>Будут </a:t>
            </a:r>
            <a:r>
              <a:rPr lang="ru-RU" sz="2200" b="1" dirty="0"/>
              <a:t>подготовлены к сдаче международного экзамена </a:t>
            </a:r>
            <a:r>
              <a:rPr lang="ru-RU" sz="2200" dirty="0"/>
              <a:t>по </a:t>
            </a:r>
            <a:r>
              <a:rPr lang="ru-RU" sz="2200" dirty="0" smtClean="0"/>
              <a:t>иностранному языку соответствующего уровня в соответствии с международной шкалой.</a:t>
            </a:r>
            <a:br>
              <a:rPr lang="ru-RU" sz="2200" dirty="0" smtClean="0"/>
            </a:br>
            <a:r>
              <a:rPr lang="ru-RU" sz="2200" dirty="0" smtClean="0"/>
              <a:t> 4. </a:t>
            </a:r>
            <a:r>
              <a:rPr lang="ru-RU" sz="2200" b="1" dirty="0" smtClean="0"/>
              <a:t>Смогут </a:t>
            </a:r>
            <a:r>
              <a:rPr lang="ru-RU" sz="2200" b="1" dirty="0"/>
              <a:t>использовать </a:t>
            </a:r>
            <a:r>
              <a:rPr lang="ru-RU" sz="2200" b="1" dirty="0" smtClean="0"/>
              <a:t>иностранный </a:t>
            </a:r>
            <a:r>
              <a:rPr lang="ru-RU" sz="2200" b="1" dirty="0"/>
              <a:t>язык </a:t>
            </a:r>
            <a:r>
              <a:rPr lang="ru-RU" sz="2200" dirty="0"/>
              <a:t>как средство общения в ситуациях универсального типа. 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  5. Экзамен сдается самостоятельно в Центрах по приему международных экзаменов.</a:t>
            </a:r>
            <a:endParaRPr lang="ru-RU" sz="2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3148" y="1437460"/>
            <a:ext cx="8269201" cy="762043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В конце каждого учебного курса слушатели:</a:t>
            </a:r>
          </a:p>
        </p:txBody>
      </p:sp>
    </p:spTree>
    <p:extLst>
      <p:ext uri="{BB962C8B-B14F-4D97-AF65-F5344CB8AC3E}">
        <p14:creationId xmlns:p14="http://schemas.microsoft.com/office/powerpoint/2010/main" val="39240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66780"/>
          </a:xfrm>
        </p:spPr>
        <p:txBody>
          <a:bodyPr/>
          <a:lstStyle/>
          <a:p>
            <a:pPr marL="0" indent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Дополнительные возможности изучения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английского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языка предоставляет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Центр языковой подготовки</a:t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НАЦИОНАЛЬНОГО ИССЛЕДОВАТЕЛЬСКОГО УНИВЕРСИТЕТА 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«Высшая школа экономики».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045527" y="2078182"/>
            <a:ext cx="4641273" cy="4419599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Центром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разработаны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разнообразные</a:t>
            </a:r>
          </a:p>
          <a:p>
            <a:pPr marL="0" indent="0"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Программы повышения квалификации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английскому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языку: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Английский для профессионального общения 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Economics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Competence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Development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» (разные уровни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Финансовый английский (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Financial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English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English through Case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Study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др.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33" y="2341418"/>
            <a:ext cx="3595586" cy="232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36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817418"/>
            <a:ext cx="4038600" cy="5308745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ЯЗЫКОВОЙ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ПОДГОТОВКИ  </a:t>
            </a:r>
          </a:p>
          <a:p>
            <a:pPr marL="0" indent="0" algn="ctr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НАЦИОНАЛЬНОГО ИССЛЕДОВАТЕЛЬСКОГО УНИВЕРСИТЕТА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«Высшая школа экономики»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dirty="0"/>
          </a:p>
          <a:p>
            <a:pPr marL="0" indent="0" algn="just">
              <a:buNone/>
            </a:pPr>
            <a:r>
              <a:rPr lang="ru-RU" sz="1800" b="1" dirty="0"/>
              <a:t>приглашает </a:t>
            </a:r>
            <a:r>
              <a:rPr lang="ru-RU" sz="1800" b="1" dirty="0" smtClean="0"/>
              <a:t> </a:t>
            </a:r>
            <a:r>
              <a:rPr lang="ru-RU" sz="1800" b="1" dirty="0"/>
              <a:t> </a:t>
            </a:r>
            <a:r>
              <a:rPr lang="ru-RU" sz="1800" b="1" dirty="0" smtClean="0"/>
              <a:t>также  всех </a:t>
            </a:r>
            <a:r>
              <a:rPr lang="ru-RU" sz="1800" b="1" dirty="0"/>
              <a:t>желающих </a:t>
            </a:r>
            <a:r>
              <a:rPr lang="ru-RU" sz="1800" dirty="0" smtClean="0"/>
              <a:t> </a:t>
            </a:r>
            <a:r>
              <a:rPr lang="ru-RU" sz="1800" b="1" dirty="0" smtClean="0"/>
              <a:t>на </a:t>
            </a:r>
            <a:r>
              <a:rPr lang="ru-RU" sz="1800" b="1" dirty="0"/>
              <a:t>программу профессиональной переподготовки  </a:t>
            </a:r>
            <a:endParaRPr lang="ru-RU" sz="1800" dirty="0"/>
          </a:p>
          <a:p>
            <a:pPr marL="0" indent="0" algn="ctr">
              <a:buNone/>
            </a:pPr>
            <a:r>
              <a:rPr lang="ru-RU" sz="3200" b="1" dirty="0">
                <a:solidFill>
                  <a:srgbClr val="C00000"/>
                </a:solidFill>
              </a:rPr>
              <a:t>«Переводчик в сфере профессиональной коммуникации»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55" y="720436"/>
            <a:ext cx="4114800" cy="5555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11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423</Words>
  <Application>Microsoft Office PowerPoint</Application>
  <PresentationFormat>Экран (4:3)</PresentationFormat>
  <Paragraphs>80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Бакалавр+</vt:lpstr>
      <vt:lpstr>Презентация PowerPoint</vt:lpstr>
      <vt:lpstr>Испанский язык  Итальянский язык  Немецкий язык  Французский язык</vt:lpstr>
      <vt:lpstr>Презентация PowerPoint</vt:lpstr>
      <vt:lpstr>Презентация PowerPoint</vt:lpstr>
      <vt:lpstr>Годичные и семестровые программы  ✔ Уровень А1  ✔ Уровень А2   ✔ Уровень В1   ✔ Уровень В2</vt:lpstr>
      <vt:lpstr>1. Получают удостоверение о повышении квалификации при наличии диплома об образовании. 2. Справку НИУ ВШЭ, если они еще обучаются по основной образовательной программе. 3. Будут подготовлены к сдаче международного экзамена по иностранному языку соответствующего уровня в соответствии с международной шкалой.  4. Смогут использовать иностранный язык как средство общения в ситуациях универсального типа.    5. Экзамен сдается самостоятельно в Центрах по приему международных экзаменов.</vt:lpstr>
      <vt:lpstr>Дополнительные возможности изучения английского языка предоставляет Центр языковой подготовки НАЦИОНАЛЬНОГО ИССЛЕДОВАТЕЛЬСКОГО УНИВЕРСИТЕТА  «Высшая школа экономики». </vt:lpstr>
      <vt:lpstr> </vt:lpstr>
      <vt:lpstr> </vt:lpstr>
      <vt:lpstr> </vt:lpstr>
      <vt:lpstr>Контакты:  </vt:lpstr>
    </vt:vector>
  </TitlesOfParts>
  <Company>hse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vkremlev</dc:creator>
  <cp:lastModifiedBy>Наталья</cp:lastModifiedBy>
  <cp:revision>66</cp:revision>
  <dcterms:created xsi:type="dcterms:W3CDTF">2010-09-30T06:45:29Z</dcterms:created>
  <dcterms:modified xsi:type="dcterms:W3CDTF">2017-09-08T18:25:23Z</dcterms:modified>
</cp:coreProperties>
</file>