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549" r:id="rId3"/>
    <p:sldId id="524" r:id="rId4"/>
    <p:sldId id="525" r:id="rId5"/>
    <p:sldId id="526" r:id="rId6"/>
    <p:sldId id="527" r:id="rId7"/>
    <p:sldId id="529" r:id="rId8"/>
    <p:sldId id="530" r:id="rId9"/>
    <p:sldId id="536" r:id="rId10"/>
    <p:sldId id="533" r:id="rId11"/>
    <p:sldId id="534" r:id="rId12"/>
    <p:sldId id="528" r:id="rId13"/>
    <p:sldId id="531" r:id="rId14"/>
    <p:sldId id="532" r:id="rId15"/>
    <p:sldId id="537" r:id="rId16"/>
    <p:sldId id="539" r:id="rId17"/>
    <p:sldId id="496" r:id="rId18"/>
    <p:sldId id="540" r:id="rId19"/>
    <p:sldId id="541" r:id="rId20"/>
    <p:sldId id="542" r:id="rId21"/>
    <p:sldId id="544" r:id="rId22"/>
    <p:sldId id="545" r:id="rId23"/>
    <p:sldId id="546" r:id="rId24"/>
    <p:sldId id="547" r:id="rId25"/>
    <p:sldId id="548" r:id="rId26"/>
    <p:sldId id="550" r:id="rId27"/>
    <p:sldId id="552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8968" autoAdjust="0"/>
  </p:normalViewPr>
  <p:slideViewPr>
    <p:cSldViewPr>
      <p:cViewPr varScale="1">
        <p:scale>
          <a:sx n="108" d="100"/>
          <a:sy n="108" d="100"/>
        </p:scale>
        <p:origin x="-240" y="-78"/>
      </p:cViewPr>
      <p:guideLst>
        <p:guide orient="horz" pos="2160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1F41B-5C57-436C-90E6-D46C969112E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4C3B-A507-4AC6-8C55-FDBC06173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94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B85-1DE9-4F22-B21C-0417DC0EFADC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141C-FE5A-42A2-9BBA-69161DBF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52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B85-1DE9-4F22-B21C-0417DC0EFADC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141C-FE5A-42A2-9BBA-69161DBF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1681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B85-1DE9-4F22-B21C-0417DC0EFADC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141C-FE5A-42A2-9BBA-69161DBF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4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B85-1DE9-4F22-B21C-0417DC0EFADC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141C-FE5A-42A2-9BBA-69161DBF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345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B85-1DE9-4F22-B21C-0417DC0EFADC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141C-FE5A-42A2-9BBA-69161DBF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20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B85-1DE9-4F22-B21C-0417DC0EFADC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141C-FE5A-42A2-9BBA-69161DBF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9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B85-1DE9-4F22-B21C-0417DC0EFADC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141C-FE5A-42A2-9BBA-69161DBF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318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B85-1DE9-4F22-B21C-0417DC0EFADC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141C-FE5A-42A2-9BBA-69161DBF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45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B85-1DE9-4F22-B21C-0417DC0EFADC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141C-FE5A-42A2-9BBA-69161DBF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322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B85-1DE9-4F22-B21C-0417DC0EFADC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141C-FE5A-42A2-9BBA-69161DBF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5638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B85-1DE9-4F22-B21C-0417DC0EFADC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141C-FE5A-42A2-9BBA-69161DBF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30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CA53-AE35-48B9-8B85-77295771D8C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7B85-1DE9-4F22-B21C-0417DC0EFADC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141C-FE5A-42A2-9BBA-69161DBF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84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ru/ma/famil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ma/family" TargetMode="External"/><Relationship Id="rId2" Type="http://schemas.openxmlformats.org/officeDocument/2006/relationships/hyperlink" Target="mailto:masters.family@hse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15616" y="2923674"/>
            <a:ext cx="7488634" cy="1999682"/>
          </a:xfrm>
        </p:spPr>
        <p:txBody>
          <a:bodyPr/>
          <a:lstStyle/>
          <a:p>
            <a:r>
              <a:rPr lang="ru-RU" sz="3200" b="1" dirty="0" smtClean="0"/>
              <a:t>Системное мышление- почему трудно научиться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97620" y="5335015"/>
            <a:ext cx="8694809" cy="916059"/>
          </a:xfrm>
        </p:spPr>
        <p:txBody>
          <a:bodyPr/>
          <a:lstStyle/>
          <a:p>
            <a:r>
              <a:rPr lang="ru-RU" sz="1600" dirty="0" smtClean="0"/>
              <a:t>Варга А.Я. </a:t>
            </a:r>
          </a:p>
          <a:p>
            <a:r>
              <a:rPr lang="ru-RU" sz="1600" dirty="0" smtClean="0"/>
              <a:t>Председатель академического совета магистерской программы департаменте психологии  НИУ ВШЭ «Системная семейная психотерапия»</a:t>
            </a:r>
          </a:p>
          <a:p>
            <a:pPr eaLnBrk="1" hangingPunct="1"/>
            <a:endParaRPr kumimoji="1" lang="ru-RU" sz="1600" b="1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/ma/family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97619" y="1762963"/>
            <a:ext cx="8115127" cy="43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kumimoji="1" lang="ru-RU" sz="20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Магистерская программа </a:t>
            </a:r>
            <a:endParaRPr kumimoji="1" lang="ru-RU" sz="2000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kumimoji="1" lang="ru-RU" sz="20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«Системная семейная психотерапия»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8229B6-A17F-4EFF-9772-CB6F968D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Креатура или живая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48417F-81C0-473A-807A-CB4F5844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Живая система имеет взаимодействующие части.</a:t>
            </a:r>
          </a:p>
          <a:p>
            <a:r>
              <a:rPr lang="ru-RU" dirty="0"/>
              <a:t>Растет и не меняет формы ( особый случай метаморфозы насекомых)</a:t>
            </a:r>
          </a:p>
          <a:p>
            <a:r>
              <a:rPr lang="ru-RU" dirty="0"/>
              <a:t>Живые системы- открытые системы.</a:t>
            </a:r>
          </a:p>
          <a:p>
            <a:r>
              <a:rPr lang="ru-RU" dirty="0"/>
              <a:t>Симметричность как способ взаимодействия с солнцем и с земным притяжением.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043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01F20D-563D-471B-8048-5E98DF7A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Системное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C2E55-EB46-4F5A-9083-9030D29F7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Системное мышление не нужно в обыденной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542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01F20D-563D-471B-8048-5E98DF7A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Системное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C2E55-EB46-4F5A-9083-9030D29F7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Системное мышление не нужно в обыденной жизни</a:t>
            </a:r>
          </a:p>
          <a:p>
            <a:r>
              <a:rPr lang="ru-RU" dirty="0"/>
              <a:t>Чтобы практиковать системный подход ( в частности системную семейную психотерапию) нужно  обладать системным мышлением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890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01F20D-563D-471B-8048-5E98DF7A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Системное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C2E55-EB46-4F5A-9083-9030D29F7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Системное мышление не нужно в обыденной жизни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Чтобы практиковать системный подход ( в частности системную семейную психотерапию) нужно  обладать системным мышлением</a:t>
            </a:r>
          </a:p>
          <a:p>
            <a:pPr lvl="0"/>
            <a:r>
              <a:rPr lang="ru-RU" dirty="0"/>
              <a:t>Чтобы мыслить системно, нужно </a:t>
            </a:r>
            <a:r>
              <a:rPr lang="ru-RU" sz="3000" dirty="0">
                <a:solidFill>
                  <a:prstClr val="black"/>
                </a:solidFill>
              </a:rPr>
              <a:t>сменить парадигму,</a:t>
            </a:r>
            <a:r>
              <a:rPr lang="ru-RU" dirty="0"/>
              <a:t> преодолеть тиранию языка, идеологию бинарных оппозиций </a:t>
            </a:r>
          </a:p>
        </p:txBody>
      </p:sp>
    </p:spTree>
    <p:extLst>
      <p:ext uri="{BB962C8B-B14F-4D97-AF65-F5344CB8AC3E}">
        <p14:creationId xmlns="" xmlns:p14="http://schemas.microsoft.com/office/powerpoint/2010/main" val="386498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65AE70-39A9-4088-94AF-539A1CFD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Парадигма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F5D227-2EF5-4695-BF6E-8EEBBC16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совокупность понятий, ценностей, представлений и практик, разделяемая сообществом и формирующая определенное видение реальности, на основе которого сообщество организует само себя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383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Системная парадигма: интеграция, целостность, </a:t>
            </a:r>
            <a:r>
              <a:rPr lang="ru-RU" sz="3600" dirty="0" err="1"/>
              <a:t>ризома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79627" cy="308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7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err="1"/>
                        <a:t>Мышле</a:t>
                      </a:r>
                      <a:r>
                        <a:rPr lang="ru-RU" sz="3600" dirty="0"/>
                        <a:t>-</a:t>
                      </a:r>
                    </a:p>
                    <a:p>
                      <a:r>
                        <a:rPr lang="ru-RU" sz="3600" dirty="0" err="1"/>
                        <a:t>ние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err="1"/>
                        <a:t>Ценнос-ти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рациональное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интуитивное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экспансия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консервация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синтез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конкуренция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кооперация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Редукционистское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холистичное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Линейное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циркулярное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Господство-иерархичность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Сетевое</a:t>
                      </a:r>
                      <a:r>
                        <a:rPr lang="ru-RU" baseline="0" dirty="0"/>
                        <a:t> взаимодействие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63447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/>
              <a:t>             </a:t>
            </a:r>
            <a:r>
              <a:rPr lang="ru-RU" sz="3200" dirty="0"/>
              <a:t>Тирания языка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Последовательность произнесения слов</a:t>
            </a:r>
          </a:p>
          <a:p>
            <a:r>
              <a:rPr lang="ru-RU" sz="2800" dirty="0"/>
              <a:t>Одновременность зримой картинки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B9B8A06-3223-4583-BDEF-4127F9BA5380}"/>
              </a:ext>
            </a:extLst>
          </p:cNvPr>
          <p:cNvCxnSpPr/>
          <p:nvPr/>
        </p:nvCxnSpPr>
        <p:spPr>
          <a:xfrm flipH="1">
            <a:off x="3200400" y="3933056"/>
            <a:ext cx="3448" cy="2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ED55A491-58BC-4CA3-8A01-4CC28F4E9A95}"/>
              </a:ext>
            </a:extLst>
          </p:cNvPr>
          <p:cNvCxnSpPr/>
          <p:nvPr/>
        </p:nvCxnSpPr>
        <p:spPr>
          <a:xfrm>
            <a:off x="2771800" y="3789040"/>
            <a:ext cx="28550" cy="20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60F292E-769E-4A94-95A3-8EDAC532A19E}"/>
              </a:ext>
            </a:extLst>
          </p:cNvPr>
          <p:cNvCxnSpPr/>
          <p:nvPr/>
        </p:nvCxnSpPr>
        <p:spPr>
          <a:xfrm>
            <a:off x="2771800" y="3789040"/>
            <a:ext cx="40324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2AF6CBD7-6C12-4269-BE26-6F5B20101D0B}"/>
              </a:ext>
            </a:extLst>
          </p:cNvPr>
          <p:cNvCxnSpPr/>
          <p:nvPr/>
        </p:nvCxnSpPr>
        <p:spPr>
          <a:xfrm flipV="1">
            <a:off x="1475656" y="3257550"/>
            <a:ext cx="10244" cy="27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5223AB-8569-4D8F-8253-3BEFC7AA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Идеология бинарных оппозиций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1D1365E-E19E-4921-8295-0F567B9FA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90" y="1600200"/>
            <a:ext cx="2956019" cy="4525963"/>
          </a:xfrm>
        </p:spPr>
      </p:pic>
    </p:spTree>
    <p:extLst>
      <p:ext uri="{BB962C8B-B14F-4D97-AF65-F5344CB8AC3E}">
        <p14:creationId xmlns="" xmlns:p14="http://schemas.microsoft.com/office/powerpoint/2010/main" val="330254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2F47B5-2FA2-40F9-81B0-11CA8FA1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живых систем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64F1A6-CE62-4964-A028-FF721B376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Calibri"/>
              </a:rPr>
              <a:t>Живые системы- самоорганизующиеся системы. Самоорганизация это спонтанное появление новых структур и новых форм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378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6719A-D197-4543-9604-47BAB577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Самоорганизация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8BBEC52-78DC-40FA-9CC3-2D4184759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75557"/>
            <a:ext cx="4629150" cy="2295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03FAB63-D7F9-4842-A6A6-2D7FD6119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8" y="3429000"/>
            <a:ext cx="4029637" cy="3029373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563C712E-B5D9-4DF8-B0FC-5C551E0F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62" y="1275557"/>
            <a:ext cx="8229600" cy="51828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985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F505FD-F588-4FA1-903C-859D6495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Системы и системное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E2F648-61E5-4070-99D0-23AFDA0D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Системой </a:t>
            </a:r>
            <a:r>
              <a:rPr lang="ru-RU" dirty="0"/>
              <a:t>принято считать интегрированное целое, чьи существенные особенности формируются через взаимосвязи его частей; </a:t>
            </a:r>
            <a:r>
              <a:rPr lang="ru-RU" i="1" dirty="0"/>
              <a:t>системным мышлением </a:t>
            </a:r>
            <a:r>
              <a:rPr lang="ru-RU" dirty="0"/>
              <a:t>называют понимание феномена в контексте более обширного целого.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1095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3F8DF2-FC77-4399-8FE5-5F2F4DBD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Семейные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C6061B-BBA3-4223-A3B7-F60E10AD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Семьи это саморазвивающиеся самоорганизующиеся системы.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Примеры саморазвития и самоорганизации семейных систем: патриархальные семьи, нуклеарные семьи,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бикарьерные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бинуклеарные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Семейная жизнь тесно связана с культурой общества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774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A87D9B-8F8F-4864-AF2E-B4E27C64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Системные понятия в психотерапии семьи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97C684-A981-4EB0-A155-BC5A6668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Обратная связь</a:t>
            </a:r>
          </a:p>
          <a:p>
            <a:r>
              <a:rPr lang="ru-RU" dirty="0"/>
              <a:t>Уставка</a:t>
            </a:r>
          </a:p>
          <a:p>
            <a:r>
              <a:rPr lang="ru-RU" dirty="0"/>
              <a:t>Гомеостаз</a:t>
            </a:r>
          </a:p>
          <a:p>
            <a:r>
              <a:rPr lang="ru-RU" dirty="0"/>
              <a:t>Р</a:t>
            </a:r>
            <a:r>
              <a:rPr lang="ru-RU" dirty="0" smtClean="0"/>
              <a:t>азвитие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473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8BB27B-4E34-4EE8-B85E-D6A56178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Методологические принципы системной семейной психотерапии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3007CE-2030-4917-8146-5BA4EF6B7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Циркулярность</a:t>
            </a:r>
            <a:endParaRPr lang="ru-RU" dirty="0"/>
          </a:p>
          <a:p>
            <a:r>
              <a:rPr lang="ru-RU" dirty="0"/>
              <a:t>Гипотетичность</a:t>
            </a:r>
          </a:p>
          <a:p>
            <a:r>
              <a:rPr lang="ru-RU" dirty="0"/>
              <a:t>Нейтральность </a:t>
            </a:r>
          </a:p>
          <a:p>
            <a:r>
              <a:rPr lang="ru-RU" dirty="0" err="1"/>
              <a:t>Неэкспертность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7532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032499-165D-48FE-9573-57D05841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Изоморфизм живых систем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2BDA4D-E555-4F4A-BBF4-8A43B95F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000" dirty="0">
                <a:solidFill>
                  <a:prstClr val="black"/>
                </a:solidFill>
                <a:latin typeface="Calibri"/>
              </a:rPr>
              <a:t>Все живые системы  могут формировать связи, встраиваться друг в друга, обмениваться эмоциями и информацией</a:t>
            </a:r>
          </a:p>
          <a:p>
            <a:pPr lvl="0"/>
            <a:r>
              <a:rPr lang="ru-RU" sz="3000" dirty="0">
                <a:solidFill>
                  <a:prstClr val="black"/>
                </a:solidFill>
                <a:latin typeface="Calibri"/>
              </a:rPr>
              <a:t>Семья, обратившаяся за помощью, и терапевт ( терапевты) формируют новую систему.  В ней происходят изоморфные процессы, поэтому диагностика семьи может осуществляться через диагностику терапевтической или рефлексивной команды.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9353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2F4E62-4A27-4025-9C7E-D8208977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Обучение системной семейной психотерапии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DACA81-F994-4AB5-8CBD-4C5B7F15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В обучении ССП используется та же системная логика, что и в терапии.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Обучение  происходит во взаимодействии студентов друг с другом, с преподавателями и с  клиентскими семьями.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9227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2017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50190"/>
            <a:ext cx="7715250" cy="111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Контакты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55588" y="2442637"/>
            <a:ext cx="87296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Учебный офис: </a:t>
            </a:r>
            <a:r>
              <a:rPr lang="ru-RU" sz="2000" dirty="0">
                <a:solidFill>
                  <a:srgbClr val="1C2A55"/>
                </a:solidFill>
              </a:rPr>
              <a:t>101000, Москва, Армянский переулок, д.4, стр. 2, ком. </a:t>
            </a:r>
            <a:r>
              <a:rPr lang="en-US" sz="2000" dirty="0">
                <a:solidFill>
                  <a:srgbClr val="1C2A55"/>
                </a:solidFill>
              </a:rPr>
              <a:t>101, </a:t>
            </a:r>
            <a:r>
              <a:rPr lang="ru-RU" sz="2000" dirty="0">
                <a:solidFill>
                  <a:srgbClr val="1C2A55"/>
                </a:solidFill>
              </a:rPr>
              <a:t>тел. +7 (495) 772-95-90 доб. </a:t>
            </a:r>
            <a:r>
              <a:rPr lang="ru-RU" sz="2000" dirty="0" smtClean="0">
                <a:solidFill>
                  <a:srgbClr val="1C2A55"/>
                </a:solidFill>
              </a:rPr>
              <a:t>15365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C2A55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Менеджер магистерских программ департамента психологии  -    Ваза Александра Ивановна,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avaza@hse.ru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,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    +7(495)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709-65-67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C2A55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Куратор программы ССП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Чеботарева Елена Юрьевна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, 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echebotareva@hse.ru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,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    +7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985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998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-2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3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30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C2A55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Координатор программы ССП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Коган-Лернер Лина Борисовна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, kogan@list.ru,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     +7 (926) 146-24-41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Arial" charset="0"/>
                <a:ea typeface="ＭＳ Ｐゴシック"/>
              </a:rPr>
              <a:t>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Times New Roman"/>
                <a:ea typeface="ＭＳ Ｐゴシック"/>
                <a:hlinkClick r:id="rId2"/>
              </a:rPr>
              <a:t>http://www.hse.ru/ma/family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Times New Roman"/>
                <a:ea typeface="ＭＳ Ｐゴシック"/>
              </a:rPr>
              <a:t>       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41399" y="1333866"/>
            <a:ext cx="8356374" cy="77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kumimoji="1" lang="ru-RU" sz="2400" dirty="0" smtClean="0">
                <a:solidFill>
                  <a:srgbClr val="1C2A55"/>
                </a:solidFill>
                <a:latin typeface="Myriad Pro"/>
                <a:ea typeface="ＭＳ Ｐゴシック"/>
                <a:cs typeface="ＭＳ Ｐゴシック"/>
              </a:rPr>
              <a:t>Магистерская программа </a:t>
            </a:r>
          </a:p>
          <a:p>
            <a:pPr eaLnBrk="1" hangingPunct="1"/>
            <a:r>
              <a:rPr kumimoji="1" lang="ru-RU" sz="2400" b="1" dirty="0" smtClean="0">
                <a:solidFill>
                  <a:srgbClr val="1C2A55"/>
                </a:solidFill>
                <a:latin typeface="Myriad Pro"/>
                <a:ea typeface="ＭＳ Ｐゴシック"/>
                <a:cs typeface="ＭＳ Ｐゴシック"/>
              </a:rPr>
              <a:t>«</a:t>
            </a:r>
            <a:r>
              <a:rPr kumimoji="1" lang="ru-RU" sz="2400" b="1" dirty="0">
                <a:solidFill>
                  <a:srgbClr val="1C2A55"/>
                </a:solidFill>
                <a:latin typeface="Myriad Pro"/>
                <a:ea typeface="ＭＳ Ｐゴシック"/>
                <a:cs typeface="ＭＳ Ｐゴシック"/>
              </a:rPr>
              <a:t>Системная семейная психотерапия»</a:t>
            </a:r>
          </a:p>
        </p:txBody>
      </p:sp>
    </p:spTree>
    <p:extLst>
      <p:ext uri="{BB962C8B-B14F-4D97-AF65-F5344CB8AC3E}">
        <p14:creationId xmlns="" xmlns:p14="http://schemas.microsoft.com/office/powerpoint/2010/main" val="1245175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003F82"/>
                </a:solidFill>
              </a:rPr>
              <a:t>Магистерская программа  департамента психологии НИУ ВШЭ </a:t>
            </a:r>
          </a:p>
          <a:p>
            <a:pPr algn="ctr"/>
            <a:r>
              <a:rPr lang="ru-RU" dirty="0" smtClean="0">
                <a:solidFill>
                  <a:srgbClr val="003F82"/>
                </a:solidFill>
              </a:rPr>
              <a:t> </a:t>
            </a:r>
            <a:r>
              <a:rPr lang="ru-RU" b="1" dirty="0" smtClean="0">
                <a:solidFill>
                  <a:srgbClr val="003F82"/>
                </a:solidFill>
              </a:rPr>
              <a:t>«Системная семейная психотерапия»</a:t>
            </a:r>
            <a:endParaRPr lang="en-US" b="1" dirty="0" smtClean="0">
              <a:solidFill>
                <a:srgbClr val="003F82"/>
              </a:solidFill>
            </a:endParaRPr>
          </a:p>
          <a:p>
            <a:pPr algn="ctr"/>
            <a:r>
              <a:rPr lang="ru-RU" dirty="0" smtClean="0">
                <a:solidFill>
                  <a:srgbClr val="003F82"/>
                </a:solidFill>
              </a:rPr>
              <a:t>Прием документов с 1 июня по 16 августа 2018 г. </a:t>
            </a:r>
          </a:p>
          <a:p>
            <a:pPr algn="ctr"/>
            <a:r>
              <a:rPr lang="ru-RU" i="1" dirty="0" smtClean="0">
                <a:solidFill>
                  <a:srgbClr val="003F82"/>
                </a:solidFill>
              </a:rPr>
              <a:t>Предварительная оценка </a:t>
            </a:r>
            <a:r>
              <a:rPr lang="ru-RU" i="1" dirty="0" err="1" smtClean="0">
                <a:solidFill>
                  <a:srgbClr val="003F82"/>
                </a:solidFill>
              </a:rPr>
              <a:t>портфолио</a:t>
            </a:r>
            <a:r>
              <a:rPr lang="ru-RU" i="1" dirty="0" smtClean="0">
                <a:solidFill>
                  <a:srgbClr val="003F82"/>
                </a:solidFill>
              </a:rPr>
              <a:t> – в  течение всего года</a:t>
            </a:r>
          </a:p>
          <a:p>
            <a:pPr algn="ctr"/>
            <a:endParaRPr lang="ru-RU" dirty="0" smtClean="0">
              <a:solidFill>
                <a:srgbClr val="003F82"/>
              </a:solidFill>
            </a:endParaRPr>
          </a:p>
          <a:p>
            <a:pPr algn="ctr"/>
            <a:r>
              <a:rPr lang="ru-RU" dirty="0" smtClean="0">
                <a:solidFill>
                  <a:srgbClr val="003F82"/>
                </a:solidFill>
              </a:rPr>
              <a:t>Вопросы и запись на собеседование: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masters.family@hse.ru</a:t>
            </a:r>
            <a:endParaRPr lang="ru-RU" dirty="0" smtClean="0"/>
          </a:p>
          <a:p>
            <a:pPr algn="ctr"/>
            <a:endParaRPr lang="ru-RU" dirty="0" smtClean="0">
              <a:solidFill>
                <a:srgbClr val="003F82"/>
              </a:solidFill>
            </a:endParaRPr>
          </a:p>
          <a:p>
            <a:pPr algn="ctr"/>
            <a:r>
              <a:rPr lang="ru-RU" dirty="0" smtClean="0">
                <a:solidFill>
                  <a:srgbClr val="003F82"/>
                </a:solidFill>
              </a:rPr>
              <a:t>Сайт: </a:t>
            </a:r>
            <a:r>
              <a:rPr lang="en-US" dirty="0" smtClean="0">
                <a:hlinkClick r:id="rId3"/>
              </a:rPr>
              <a:t>www.hse.ru/ma/family</a:t>
            </a:r>
            <a:r>
              <a:rPr lang="ru-RU" sz="4800" dirty="0" smtClean="0"/>
              <a:t>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FE047C-1012-4B7E-B5BC-8E4B7B96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Грегори </a:t>
            </a:r>
            <a:r>
              <a:rPr lang="ru-RU" dirty="0" err="1"/>
              <a:t>Бэйтсон</a:t>
            </a:r>
            <a:endParaRPr lang="ru-RU" dirty="0"/>
          </a:p>
        </p:txBody>
      </p:sp>
      <p:pic>
        <p:nvPicPr>
          <p:cNvPr id="4" name="Picture 2" descr="C:\Users\Sony\Pictures\240_Bateson.jpg">
            <a:extLst>
              <a:ext uri="{FF2B5EF4-FFF2-40B4-BE49-F238E27FC236}">
                <a16:creationId xmlns="" xmlns:a16="http://schemas.microsoft.com/office/drawing/2014/main" id="{C1D71707-EFAA-4910-99D4-4B4A70703C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44824"/>
            <a:ext cx="288032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708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6E64C6-8760-40BD-910D-5F8E4E49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Системы и системное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8FF244-1804-4076-BEDD-050B8FBD3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Понимать вещи системно означает дословно: помещать их в какой-либо контекст, устанавливать природу их взаимосвязей.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003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69F6CD-04D6-4EEB-8A70-E3B7C3AD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Паттерн и организация</a:t>
            </a:r>
          </a:p>
        </p:txBody>
      </p:sp>
      <p:pic>
        <p:nvPicPr>
          <p:cNvPr id="4" name="Picture 2" descr="C:\Users\Sony\Pictures\краб1.png">
            <a:extLst>
              <a:ext uri="{FF2B5EF4-FFF2-40B4-BE49-F238E27FC236}">
                <a16:creationId xmlns="" xmlns:a16="http://schemas.microsoft.com/office/drawing/2014/main" id="{6F8DD5CD-7C73-4B1E-A134-308AF389E8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7238" y="1925086"/>
            <a:ext cx="5809524" cy="387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664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91585A-D0D8-475B-8FDB-8D748C99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Признаки живого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6379B0-AA0C-45CD-B9EF-B12B734BC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«Всегда важны </a:t>
            </a:r>
            <a:r>
              <a:rPr lang="ru-RU" b="1" dirty="0"/>
              <a:t>формы и отношения, </a:t>
            </a:r>
            <a:r>
              <a:rPr lang="ru-RU" dirty="0"/>
              <a:t>и никогда не важно количество. Именно это характеризовало краба, как представителя </a:t>
            </a:r>
            <a:r>
              <a:rPr lang="ru-RU" i="1" dirty="0"/>
              <a:t>креатуры</a:t>
            </a:r>
            <a:r>
              <a:rPr lang="ru-RU" dirty="0"/>
              <a:t>, как живое существо.»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969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8229B6-A17F-4EFF-9772-CB6F968D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Креатура или живая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48417F-81C0-473A-807A-CB4F5844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Живая система имеет взаимодействующие части.</a:t>
            </a:r>
          </a:p>
          <a:p>
            <a:r>
              <a:rPr lang="ru-RU" dirty="0"/>
              <a:t>Растет и не меняет формы ( особый случай метаморфозы насекомых)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060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2FFF29-5D76-4BA3-9026-B747BE50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8DE6E7B-C4BA-43CB-B884-2A7CFCA23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59" y="1600200"/>
            <a:ext cx="4802082" cy="4525963"/>
          </a:xfrm>
        </p:spPr>
      </p:pic>
    </p:spTree>
    <p:extLst>
      <p:ext uri="{BB962C8B-B14F-4D97-AF65-F5344CB8AC3E}">
        <p14:creationId xmlns="" xmlns:p14="http://schemas.microsoft.com/office/powerpoint/2010/main" val="120273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8229B6-A17F-4EFF-9772-CB6F968D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Креатура или живая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48417F-81C0-473A-807A-CB4F5844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Живая система имеет взаимодействующие части.</a:t>
            </a:r>
          </a:p>
          <a:p>
            <a:r>
              <a:rPr lang="ru-RU" dirty="0"/>
              <a:t>Растет и не меняет формы ( особый случай метаморфозы насекомых)</a:t>
            </a:r>
          </a:p>
          <a:p>
            <a:r>
              <a:rPr lang="ru-RU" dirty="0"/>
              <a:t>Живые системы- открытые системы.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677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 Pro+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5684789</TotalTime>
  <Words>588</Words>
  <Application>Microsoft Office PowerPoint</Application>
  <PresentationFormat>Экран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1_Тема Office</vt:lpstr>
      <vt:lpstr>Системное мышление- почему трудно научиться</vt:lpstr>
      <vt:lpstr>Системы и системное мышление</vt:lpstr>
      <vt:lpstr>Грегори Бэйтсон</vt:lpstr>
      <vt:lpstr>Системы и системное мышление</vt:lpstr>
      <vt:lpstr>Паттерн и организация</vt:lpstr>
      <vt:lpstr>Признаки живого</vt:lpstr>
      <vt:lpstr>Креатура или живая система</vt:lpstr>
      <vt:lpstr>Слайд 8</vt:lpstr>
      <vt:lpstr>Креатура или живая система</vt:lpstr>
      <vt:lpstr>Креатура или живая система</vt:lpstr>
      <vt:lpstr>Системное мышление</vt:lpstr>
      <vt:lpstr>Системное мышление</vt:lpstr>
      <vt:lpstr>Системное мышление</vt:lpstr>
      <vt:lpstr>Парадигма</vt:lpstr>
      <vt:lpstr>Системная парадигма: интеграция, целостность, ризома </vt:lpstr>
      <vt:lpstr>             Тирания языка</vt:lpstr>
      <vt:lpstr>Идеология бинарных оппозиций</vt:lpstr>
      <vt:lpstr>Особенности живых систем</vt:lpstr>
      <vt:lpstr>Самоорганизация </vt:lpstr>
      <vt:lpstr>Семейные системы</vt:lpstr>
      <vt:lpstr>Системные понятия в психотерапии семьи</vt:lpstr>
      <vt:lpstr>Методологические принципы системной семейной психотерапии</vt:lpstr>
      <vt:lpstr>Изоморфизм живых систем</vt:lpstr>
      <vt:lpstr>Обучение системной семейной психотерапии</vt:lpstr>
      <vt:lpstr>Слайд 25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-</cp:lastModifiedBy>
  <cp:revision>1446</cp:revision>
  <dcterms:created xsi:type="dcterms:W3CDTF">2005-01-01T07:06:31Z</dcterms:created>
  <dcterms:modified xsi:type="dcterms:W3CDTF">2018-01-23T09:06:13Z</dcterms:modified>
</cp:coreProperties>
</file>