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7" r:id="rId3"/>
    <p:sldId id="289" r:id="rId4"/>
    <p:sldId id="286" r:id="rId5"/>
    <p:sldId id="265" r:id="rId6"/>
    <p:sldId id="267" r:id="rId7"/>
    <p:sldId id="261" r:id="rId8"/>
    <p:sldId id="292" r:id="rId9"/>
    <p:sldId id="268" r:id="rId10"/>
    <p:sldId id="269" r:id="rId11"/>
    <p:sldId id="263" r:id="rId12"/>
    <p:sldId id="283" r:id="rId13"/>
    <p:sldId id="284" r:id="rId14"/>
    <p:sldId id="287" r:id="rId15"/>
    <p:sldId id="288" r:id="rId16"/>
    <p:sldId id="291" r:id="rId17"/>
    <p:sldId id="28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76" d="100"/>
          <a:sy n="76" d="100"/>
        </p:scale>
        <p:origin x="-504"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A7FB30-24F3-4936-BDF1-3FBC2F347320}" type="datetimeFigureOut">
              <a:rPr lang="ru-RU" smtClean="0"/>
              <a:t>06.03.2018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A8EED5-25B4-4DB6-9898-71FDEDBA4076}" type="slidenum">
              <a:rPr lang="ru-RU" smtClean="0"/>
              <a:t>‹#›</a:t>
            </a:fld>
            <a:endParaRPr lang="ru-RU"/>
          </a:p>
        </p:txBody>
      </p:sp>
    </p:spTree>
    <p:extLst>
      <p:ext uri="{BB962C8B-B14F-4D97-AF65-F5344CB8AC3E}">
        <p14:creationId xmlns:p14="http://schemas.microsoft.com/office/powerpoint/2010/main" val="30884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C317B67-7F9F-416B-B6D6-7E630CED5798}" type="datetime1">
              <a:rPr lang="ru-RU" smtClean="0"/>
              <a:t>06.03.2018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3280538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1564C4D-793C-4E5A-8D14-674C8878C2DB}" type="datetime1">
              <a:rPr lang="ru-RU" smtClean="0"/>
              <a:t>06.03.2018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3327125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1FFEC43-45D5-46A3-A7CC-C3561A73C055}" type="datetime1">
              <a:rPr lang="ru-RU" smtClean="0"/>
              <a:t>06.03.2018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429779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CB66C0-C215-470B-A658-E667F3445C10}" type="datetime1">
              <a:rPr lang="ru-RU" smtClean="0"/>
              <a:t>06.03.2018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2814778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8C403FD-0AAB-4223-95FF-CDBB3174003D}" type="datetime1">
              <a:rPr lang="ru-RU" smtClean="0"/>
              <a:t>06.03.2018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176787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C936456-6174-4BB3-A9F3-D2D6A248BE75}" type="datetime1">
              <a:rPr lang="ru-RU" smtClean="0"/>
              <a:t>06.03.2018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1987189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CC528EE-9DAE-4067-87B9-2D17059AE484}" type="datetime1">
              <a:rPr lang="ru-RU" smtClean="0"/>
              <a:t>06.03.2018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3438498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CE677C-B3FF-427A-9DF9-446AE0A2ECAB}" type="datetime1">
              <a:rPr lang="ru-RU" smtClean="0"/>
              <a:t>06.03.2018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495786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30405A0-A8F4-4CF8-89D4-3B33B1F67E32}" type="datetime1">
              <a:rPr lang="ru-RU" smtClean="0"/>
              <a:t>06.03.2018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393809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ECDE105-0142-403D-8F3B-64A51E02CFE2}" type="datetime1">
              <a:rPr lang="ru-RU" smtClean="0"/>
              <a:t>06.03.2018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401741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B59BE8C-864D-46EF-9D5C-726DAD6B81BF}" type="datetime1">
              <a:rPr lang="ru-RU" smtClean="0"/>
              <a:t>06.03.2018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4D28FF-79BA-4FE5-9EEA-92C1BC78B1AD}" type="slidenum">
              <a:rPr lang="ru-RU" smtClean="0"/>
              <a:t>‹#›</a:t>
            </a:fld>
            <a:endParaRPr lang="ru-RU"/>
          </a:p>
        </p:txBody>
      </p:sp>
    </p:spTree>
    <p:extLst>
      <p:ext uri="{BB962C8B-B14F-4D97-AF65-F5344CB8AC3E}">
        <p14:creationId xmlns:p14="http://schemas.microsoft.com/office/powerpoint/2010/main" val="3457886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69AB83-29F2-4723-8046-F74263C7A1C9}" type="datetime1">
              <a:rPr lang="ru-RU" smtClean="0"/>
              <a:t>06.03.2018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4D28FF-79BA-4FE5-9EEA-92C1BC78B1AD}" type="slidenum">
              <a:rPr lang="ru-RU" smtClean="0"/>
              <a:t>‹#›</a:t>
            </a:fld>
            <a:endParaRPr lang="ru-RU"/>
          </a:p>
        </p:txBody>
      </p:sp>
    </p:spTree>
    <p:extLst>
      <p:ext uri="{BB962C8B-B14F-4D97-AF65-F5344CB8AC3E}">
        <p14:creationId xmlns:p14="http://schemas.microsoft.com/office/powerpoint/2010/main" val="2086857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en-US" sz="4800" dirty="0" smtClean="0">
                <a:latin typeface="Times New Roman" panose="02020603050405020304" pitchFamily="18" charset="0"/>
                <a:cs typeface="Times New Roman" panose="02020603050405020304" pitchFamily="18" charset="0"/>
              </a:rPr>
              <a:t>(</a:t>
            </a:r>
            <a:r>
              <a:rPr lang="en-US" sz="4800" dirty="0" err="1" smtClean="0">
                <a:latin typeface="Times New Roman" panose="02020603050405020304" pitchFamily="18" charset="0"/>
                <a:cs typeface="Times New Roman" panose="02020603050405020304" pitchFamily="18" charset="0"/>
              </a:rPr>
              <a:t>Mis</a:t>
            </a:r>
            <a:r>
              <a:rPr lang="en-US" sz="4800" dirty="0" smtClean="0">
                <a:latin typeface="Times New Roman" panose="02020603050405020304" pitchFamily="18" charset="0"/>
                <a:cs typeface="Times New Roman" panose="02020603050405020304" pitchFamily="18" charset="0"/>
              </a:rPr>
              <a:t>)understanding as “modality” in XV-XVI century literature: ambiguity as a forerunner of the poststructuralist hypertext</a:t>
            </a:r>
            <a:endParaRPr lang="ru-RU" sz="4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136073" y="3602037"/>
            <a:ext cx="10217727" cy="2286145"/>
          </a:xfrm>
        </p:spPr>
        <p:txBody>
          <a:bodyPr>
            <a:normAutofit fontScale="92500" lnSpcReduction="20000"/>
          </a:bodyPr>
          <a:lstStyle/>
          <a:p>
            <a:r>
              <a:rPr lang="en-US" dirty="0" err="1">
                <a:latin typeface="Times New Roman" panose="02020603050405020304" pitchFamily="18" charset="0"/>
                <a:cs typeface="Times New Roman" panose="02020603050405020304" pitchFamily="18" charset="0"/>
              </a:rPr>
              <a:t>Nika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Kochekovskaya</a:t>
            </a:r>
            <a:r>
              <a:rPr lang="en-US" dirty="0">
                <a:latin typeface="Times New Roman" panose="02020603050405020304" pitchFamily="18" charset="0"/>
                <a:cs typeface="Times New Roman" panose="02020603050405020304" pitchFamily="18" charset="0"/>
              </a:rPr>
              <a:t> (Higher School of Economics, Russia</a:t>
            </a:r>
            <a:r>
              <a:rPr lang="en-US"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International and interdisciplinary conference</a:t>
            </a:r>
          </a:p>
          <a:p>
            <a:r>
              <a:rPr lang="en-US" dirty="0">
                <a:latin typeface="Times New Roman" panose="02020603050405020304" pitchFamily="18" charset="0"/>
                <a:cs typeface="Times New Roman" panose="02020603050405020304" pitchFamily="18" charset="0"/>
              </a:rPr>
              <a:t>Poetics of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)understanding: Culture-Making Potential </a:t>
            </a:r>
          </a:p>
          <a:p>
            <a:r>
              <a:rPr lang="en-US" dirty="0">
                <a:latin typeface="Times New Roman" panose="02020603050405020304" pitchFamily="18" charset="0"/>
                <a:cs typeface="Times New Roman" panose="02020603050405020304" pitchFamily="18" charset="0"/>
              </a:rPr>
              <a:t>of Interference in Artistic </a:t>
            </a:r>
            <a:r>
              <a:rPr lang="en-US" dirty="0" smtClean="0">
                <a:latin typeface="Times New Roman" panose="02020603050405020304" pitchFamily="18" charset="0"/>
                <a:cs typeface="Times New Roman" panose="02020603050405020304" pitchFamily="18" charset="0"/>
              </a:rPr>
              <a:t>Communication</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7th -8th </a:t>
            </a:r>
            <a:r>
              <a:rPr lang="en-US" dirty="0" smtClean="0">
                <a:latin typeface="Times New Roman" panose="02020603050405020304" pitchFamily="18" charset="0"/>
                <a:cs typeface="Times New Roman" panose="02020603050405020304" pitchFamily="18" charset="0"/>
              </a:rPr>
              <a:t>December 2017</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DD4D28FF-79BA-4FE5-9EEA-92C1BC78B1AD}" type="slidenum">
              <a:rPr lang="ru-RU" smtClean="0"/>
              <a:t>1</a:t>
            </a:fld>
            <a:endParaRPr lang="ru-RU"/>
          </a:p>
        </p:txBody>
      </p:sp>
    </p:spTree>
    <p:extLst>
      <p:ext uri="{BB962C8B-B14F-4D97-AF65-F5344CB8AC3E}">
        <p14:creationId xmlns:p14="http://schemas.microsoft.com/office/powerpoint/2010/main" val="2519329946"/>
      </p:ext>
    </p:extLst>
  </p:cSld>
  <p:clrMapOvr>
    <a:masterClrMapping/>
  </p:clrMapOvr>
  <mc:AlternateContent xmlns:mc="http://schemas.openxmlformats.org/markup-compatibility/2006" xmlns:p14="http://schemas.microsoft.com/office/powerpoint/2010/main">
    <mc:Choice Requires="p14">
      <p:transition spd="slow" p14:dur="2000" advTm="38337"/>
    </mc:Choice>
    <mc:Fallback xmlns="">
      <p:transition spd="slow" advTm="3833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9655" y="378979"/>
            <a:ext cx="10515600" cy="1325563"/>
          </a:xfrm>
        </p:spPr>
        <p:txBody>
          <a:bodyPr/>
          <a:lstStyle/>
          <a:p>
            <a:endParaRPr lang="ru-RU" dirty="0"/>
          </a:p>
        </p:txBody>
      </p:sp>
      <p:sp>
        <p:nvSpPr>
          <p:cNvPr id="3" name="Объект 2"/>
          <p:cNvSpPr>
            <a:spLocks noGrp="1"/>
          </p:cNvSpPr>
          <p:nvPr>
            <p:ph idx="1"/>
          </p:nvPr>
        </p:nvSpPr>
        <p:spPr>
          <a:xfrm>
            <a:off x="477983" y="242670"/>
            <a:ext cx="10868890" cy="6592527"/>
          </a:xfrm>
        </p:spPr>
        <p:txBody>
          <a:bodyPr>
            <a:normAutofit/>
          </a:bodyPr>
          <a:lstStyle/>
          <a:p>
            <a:pPr algn="just"/>
            <a:r>
              <a:rPr lang="en-US" b="1" dirty="0" err="1" smtClean="0">
                <a:latin typeface="Times New Roman" panose="02020603050405020304" pitchFamily="18" charset="0"/>
                <a:cs typeface="Times New Roman" panose="02020603050405020304" pitchFamily="18" charset="0"/>
              </a:rPr>
              <a:t>Ankersmit</a:t>
            </a:r>
            <a:r>
              <a:rPr lang="en-US" b="1" dirty="0" smtClean="0">
                <a:latin typeface="Times New Roman" panose="02020603050405020304" pitchFamily="18" charset="0"/>
                <a:cs typeface="Times New Roman" panose="02020603050405020304" pitchFamily="18" charset="0"/>
              </a:rPr>
              <a:t> F. </a:t>
            </a:r>
            <a:r>
              <a:rPr lang="en-US" u="sng" dirty="0" smtClean="0">
                <a:latin typeface="Times New Roman" panose="02020603050405020304" pitchFamily="18" charset="0"/>
                <a:cs typeface="Times New Roman" panose="02020603050405020304" pitchFamily="18" charset="0"/>
              </a:rPr>
              <a:t>Aesthetic </a:t>
            </a:r>
            <a:r>
              <a:rPr lang="en-US" u="sng" dirty="0">
                <a:latin typeface="Times New Roman" panose="02020603050405020304" pitchFamily="18" charset="0"/>
                <a:cs typeface="Times New Roman" panose="02020603050405020304" pitchFamily="18" charset="0"/>
              </a:rPr>
              <a:t>Politics. Political Philosophy beyond Fact and </a:t>
            </a:r>
            <a:r>
              <a:rPr lang="en-US" u="sng" dirty="0" smtClean="0">
                <a:latin typeface="Times New Roman" panose="02020603050405020304" pitchFamily="18" charset="0"/>
                <a:cs typeface="Times New Roman" panose="02020603050405020304" pitchFamily="18" charset="0"/>
              </a:rPr>
              <a:t>Value. Stanford; </a:t>
            </a:r>
            <a:r>
              <a:rPr lang="en-US" u="sng" dirty="0">
                <a:latin typeface="Times New Roman" panose="02020603050405020304" pitchFamily="18" charset="0"/>
                <a:cs typeface="Times New Roman" panose="02020603050405020304" pitchFamily="18" charset="0"/>
              </a:rPr>
              <a:t>Cambridge University Press, 1997.</a:t>
            </a:r>
            <a:endParaRPr lang="en-US" u="sng"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These terms </a:t>
            </a:r>
            <a:r>
              <a:rPr lang="en-US" dirty="0" smtClean="0">
                <a:latin typeface="Times New Roman" panose="02020603050405020304" pitchFamily="18" charset="0"/>
                <a:cs typeface="Times New Roman" panose="02020603050405020304" pitchFamily="18" charset="0"/>
              </a:rPr>
              <a:t>underscore </a:t>
            </a:r>
            <a:r>
              <a:rPr lang="en-US" dirty="0">
                <a:latin typeface="Times New Roman" panose="02020603050405020304" pitchFamily="18" charset="0"/>
                <a:cs typeface="Times New Roman" panose="02020603050405020304" pitchFamily="18" charset="0"/>
              </a:rPr>
              <a:t>the role of Machiavelli for </a:t>
            </a:r>
            <a:r>
              <a:rPr lang="en-US" dirty="0" err="1" smtClean="0">
                <a:latin typeface="Times New Roman" panose="02020603050405020304" pitchFamily="18" charset="0"/>
                <a:cs typeface="Times New Roman" panose="02020603050405020304" pitchFamily="18" charset="0"/>
              </a:rPr>
              <a:t>Ankersmit</a:t>
            </a:r>
            <a:r>
              <a:rPr lang="en-US" dirty="0" smtClean="0">
                <a:latin typeface="Times New Roman" panose="02020603050405020304" pitchFamily="18" charset="0"/>
                <a:cs typeface="Times New Roman" panose="02020603050405020304" pitchFamily="18" charset="0"/>
              </a:rPr>
              <a:t> as </a:t>
            </a:r>
            <a:r>
              <a:rPr lang="en-US" dirty="0">
                <a:latin typeface="Times New Roman" panose="02020603050405020304" pitchFamily="18" charset="0"/>
                <a:cs typeface="Times New Roman" panose="02020603050405020304" pitchFamily="18" charset="0"/>
              </a:rPr>
              <a:t>some kind of reference standard for literary historicism and literary politics. 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perception of poetry, up to Machiavelli, as capable of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encouraging men to act in such a way that they might … attain an utmost divine </a:t>
            </a:r>
            <a:r>
              <a:rPr lang="en-US" dirty="0" smtClean="0">
                <a:latin typeface="Times New Roman" panose="02020603050405020304" pitchFamily="18" charset="0"/>
                <a:cs typeface="Times New Roman" panose="02020603050405020304" pitchFamily="18" charset="0"/>
              </a:rPr>
              <a:t>status” reflects </a:t>
            </a:r>
            <a:r>
              <a:rPr lang="en-US" dirty="0" err="1">
                <a:latin typeface="Times New Roman" panose="02020603050405020304" pitchFamily="18" charset="0"/>
                <a:cs typeface="Times New Roman" panose="02020603050405020304" pitchFamily="18" charset="0"/>
              </a:rPr>
              <a:t>Ankersmit’s</a:t>
            </a:r>
            <a:r>
              <a:rPr lang="en-US" dirty="0">
                <a:latin typeface="Times New Roman" panose="02020603050405020304" pitchFamily="18" charset="0"/>
                <a:cs typeface="Times New Roman" panose="02020603050405020304" pitchFamily="18" charset="0"/>
              </a:rPr>
              <a:t> use </a:t>
            </a:r>
            <a:r>
              <a:rPr lang="en-US" dirty="0" smtClean="0">
                <a:latin typeface="Times New Roman" panose="02020603050405020304" pitchFamily="18" charset="0"/>
                <a:cs typeface="Times New Roman" panose="02020603050405020304" pitchFamily="18" charset="0"/>
              </a:rPr>
              <a:t>of </a:t>
            </a:r>
            <a:r>
              <a:rPr lang="en-US" i="1" dirty="0" smtClean="0">
                <a:latin typeface="Times New Roman" panose="02020603050405020304" pitchFamily="18" charset="0"/>
                <a:cs typeface="Times New Roman" panose="02020603050405020304" pitchFamily="18" charset="0"/>
              </a:rPr>
              <a:t>The Prince </a:t>
            </a: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an example of dramatic, </a:t>
            </a:r>
            <a:r>
              <a:rPr lang="en-US" i="1" dirty="0">
                <a:latin typeface="Times New Roman" panose="02020603050405020304" pitchFamily="18" charset="0"/>
                <a:cs typeface="Times New Roman" panose="02020603050405020304" pitchFamily="18" charset="0"/>
              </a:rPr>
              <a:t>aesthetic and existential experience of politics</a:t>
            </a:r>
            <a:r>
              <a:rPr lang="en-US" dirty="0">
                <a:latin typeface="Times New Roman" panose="02020603050405020304" pitchFamily="18" charset="0"/>
                <a:cs typeface="Times New Roman" panose="02020603050405020304" pitchFamily="18" charset="0"/>
              </a:rPr>
              <a:t>, embodied in a nobleman’s struggle with the Fortune and having now turned out to be very relevant to the existential sense of power which </a:t>
            </a:r>
            <a:r>
              <a:rPr lang="en-US" dirty="0" err="1">
                <a:latin typeface="Times New Roman" panose="02020603050405020304" pitchFamily="18" charset="0"/>
                <a:cs typeface="Times New Roman" panose="02020603050405020304" pitchFamily="18" charset="0"/>
              </a:rPr>
              <a:t>Ankersmit</a:t>
            </a:r>
            <a:r>
              <a:rPr lang="en-US" dirty="0">
                <a:latin typeface="Times New Roman" panose="02020603050405020304" pitchFamily="18" charset="0"/>
                <a:cs typeface="Times New Roman" panose="02020603050405020304" pitchFamily="18" charset="0"/>
              </a:rPr>
              <a:t> proclaimed to be the basis of </a:t>
            </a:r>
            <a:r>
              <a:rPr lang="en-US" i="1" dirty="0">
                <a:latin typeface="Times New Roman" panose="02020603050405020304" pitchFamily="18" charset="0"/>
                <a:cs typeface="Times New Roman" panose="02020603050405020304" pitchFamily="18" charset="0"/>
              </a:rPr>
              <a:t>postmodern </a:t>
            </a:r>
            <a:r>
              <a:rPr lang="en-US" dirty="0">
                <a:latin typeface="Times New Roman" panose="02020603050405020304" pitchFamily="18" charset="0"/>
                <a:cs typeface="Times New Roman" panose="02020603050405020304" pitchFamily="18" charset="0"/>
              </a:rPr>
              <a:t>political </a:t>
            </a:r>
            <a:r>
              <a:rPr lang="en-US" dirty="0" smtClean="0">
                <a:latin typeface="Times New Roman" panose="02020603050405020304" pitchFamily="18" charset="0"/>
                <a:cs typeface="Times New Roman" panose="02020603050405020304" pitchFamily="18" charset="0"/>
              </a:rPr>
              <a:t>philosophy and </a:t>
            </a:r>
            <a:r>
              <a:rPr lang="en-US" i="1" dirty="0" smtClean="0">
                <a:latin typeface="Times New Roman" panose="02020603050405020304" pitchFamily="18" charset="0"/>
                <a:cs typeface="Times New Roman" panose="02020603050405020304" pitchFamily="18" charset="0"/>
              </a:rPr>
              <a:t>politics of experience </a:t>
            </a:r>
            <a:r>
              <a:rPr lang="en-US" dirty="0" smtClean="0">
                <a:latin typeface="Times New Roman" panose="02020603050405020304" pitchFamily="18" charset="0"/>
                <a:cs typeface="Times New Roman" panose="02020603050405020304" pitchFamily="18" charset="0"/>
              </a:rPr>
              <a:t>by M. Foucault. </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DD4D28FF-79BA-4FE5-9EEA-92C1BC78B1AD}" type="slidenum">
              <a:rPr lang="ru-RU" smtClean="0"/>
              <a:t>10</a:t>
            </a:fld>
            <a:endParaRPr lang="ru-RU"/>
          </a:p>
        </p:txBody>
      </p:sp>
    </p:spTree>
    <p:extLst>
      <p:ext uri="{BB962C8B-B14F-4D97-AF65-F5344CB8AC3E}">
        <p14:creationId xmlns:p14="http://schemas.microsoft.com/office/powerpoint/2010/main" val="146991796"/>
      </p:ext>
    </p:extLst>
  </p:cSld>
  <p:clrMapOvr>
    <a:masterClrMapping/>
  </p:clrMapOvr>
  <mc:AlternateContent xmlns:mc="http://schemas.openxmlformats.org/markup-compatibility/2006" xmlns:p14="http://schemas.microsoft.com/office/powerpoint/2010/main">
    <mc:Choice Requires="p14">
      <p:transition spd="slow" p14:dur="2000" advTm="65373"/>
    </mc:Choice>
    <mc:Fallback xmlns="">
      <p:transition spd="slow" advTm="65373"/>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443345" y="263236"/>
            <a:ext cx="11166764" cy="6428509"/>
          </a:xfrm>
        </p:spPr>
        <p:txBody>
          <a:bodyPr>
            <a:normAutofit/>
          </a:bodyPr>
          <a:lstStyle/>
          <a:p>
            <a:pPr algn="just"/>
            <a:r>
              <a:rPr lang="en-US" dirty="0" smtClean="0">
                <a:latin typeface="Times New Roman" panose="02020603050405020304" pitchFamily="18" charset="0"/>
                <a:cs typeface="Times New Roman" panose="02020603050405020304" pitchFamily="18" charset="0"/>
              </a:rPr>
              <a:t>A.F. </a:t>
            </a:r>
            <a:r>
              <a:rPr lang="en-US" dirty="0" err="1" smtClean="0">
                <a:latin typeface="Times New Roman" panose="02020603050405020304" pitchFamily="18" charset="0"/>
                <a:cs typeface="Times New Roman" panose="02020603050405020304" pitchFamily="18" charset="0"/>
              </a:rPr>
              <a:t>Doni</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page headers in his book “The Worlds”, that contains a dialog between a sage (on the left page) and a madman (on the right page), are reversed – so, the </a:t>
            </a:r>
            <a:r>
              <a:rPr lang="en-US" dirty="0" smtClean="0">
                <a:latin typeface="Times New Roman" panose="02020603050405020304" pitchFamily="18" charset="0"/>
                <a:cs typeface="Times New Roman" panose="02020603050405020304" pitchFamily="18" charset="0"/>
              </a:rPr>
              <a:t>sage`s </a:t>
            </a:r>
            <a:r>
              <a:rPr lang="en-US" dirty="0">
                <a:latin typeface="Times New Roman" panose="02020603050405020304" pitchFamily="18" charset="0"/>
                <a:cs typeface="Times New Roman" panose="02020603050405020304" pitchFamily="18" charset="0"/>
              </a:rPr>
              <a:t>opinion is marked as </a:t>
            </a:r>
            <a:r>
              <a:rPr lang="en-US" dirty="0" smtClean="0">
                <a:latin typeface="Times New Roman" panose="02020603050405020304" pitchFamily="18" charset="0"/>
                <a:cs typeface="Times New Roman" panose="02020603050405020304" pitchFamily="18" charset="0"/>
              </a:rPr>
              <a:t>madness, </a:t>
            </a:r>
            <a:r>
              <a:rPr lang="en-US" dirty="0">
                <a:latin typeface="Times New Roman" panose="02020603050405020304" pitchFamily="18" charset="0"/>
                <a:cs typeface="Times New Roman" panose="02020603050405020304" pitchFamily="18" charset="0"/>
              </a:rPr>
              <a:t>and the madman`s one is vice versa.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provenance of this discrepancy is the questionable problem, making scholars delve into the problem of </a:t>
            </a:r>
            <a:r>
              <a:rPr lang="en-US" i="1" dirty="0" smtClean="0">
                <a:latin typeface="Times New Roman" panose="02020603050405020304" pitchFamily="18" charset="0"/>
                <a:cs typeface="Times New Roman" panose="02020603050405020304" pitchFamily="18" charset="0"/>
              </a:rPr>
              <a:t>dialogue</a:t>
            </a:r>
            <a:r>
              <a:rPr lang="en-US" dirty="0" smtClean="0">
                <a:latin typeface="Times New Roman" panose="02020603050405020304" pitchFamily="18" charset="0"/>
                <a:cs typeface="Times New Roman" panose="02020603050405020304" pitchFamily="18" charset="0"/>
              </a:rPr>
              <a:t> in the Renaissance literature, if this provenance is interpreted as an author`s intentional trick, not as a typography mistake. In a case of the former way of interpretation, the piece turn out to be an expression not of an opaque concept or idea, but of an object`s </a:t>
            </a:r>
            <a:r>
              <a:rPr lang="en-US" dirty="0" err="1" smtClean="0">
                <a:latin typeface="Times New Roman" panose="02020603050405020304" pitchFamily="18" charset="0"/>
                <a:cs typeface="Times New Roman" panose="02020603050405020304" pitchFamily="18" charset="0"/>
              </a:rPr>
              <a:t>paradoxicality</a:t>
            </a:r>
            <a:r>
              <a:rPr lang="en-US" dirty="0" smtClean="0">
                <a:latin typeface="Times New Roman" panose="02020603050405020304" pitchFamily="18" charset="0"/>
                <a:cs typeface="Times New Roman" panose="02020603050405020304" pitchFamily="18" charset="0"/>
              </a:rPr>
              <a:t> and ambiguity by a </a:t>
            </a:r>
            <a:r>
              <a:rPr lang="en-US" i="1" dirty="0" smtClean="0">
                <a:latin typeface="Times New Roman" panose="02020603050405020304" pitchFamily="18" charset="0"/>
                <a:cs typeface="Times New Roman" panose="02020603050405020304" pitchFamily="18" charset="0"/>
              </a:rPr>
              <a:t>dialogical</a:t>
            </a:r>
            <a:r>
              <a:rPr lang="en-US" dirty="0" smtClean="0">
                <a:latin typeface="Times New Roman" panose="02020603050405020304" pitchFamily="18" charset="0"/>
                <a:cs typeface="Times New Roman" panose="02020603050405020304" pitchFamily="18" charset="0"/>
              </a:rPr>
              <a:t> resonance, where the author`s “opinion” is distilled by the inner contradictions of his text and the play of “modality” within it`s frameworks. </a:t>
            </a:r>
          </a:p>
          <a:p>
            <a:pPr algn="just"/>
            <a:r>
              <a:rPr lang="en-US" dirty="0" smtClean="0">
                <a:latin typeface="Times New Roman" panose="02020603050405020304" pitchFamily="18" charset="0"/>
                <a:cs typeface="Times New Roman" panose="02020603050405020304" pitchFamily="18" charset="0"/>
              </a:rPr>
              <a:t>However, the version of technical mistake could also be valid and persuasive.</a:t>
            </a:r>
          </a:p>
        </p:txBody>
      </p:sp>
      <p:sp>
        <p:nvSpPr>
          <p:cNvPr id="4" name="Номер слайда 3"/>
          <p:cNvSpPr>
            <a:spLocks noGrp="1"/>
          </p:cNvSpPr>
          <p:nvPr>
            <p:ph type="sldNum" sz="quarter" idx="12"/>
          </p:nvPr>
        </p:nvSpPr>
        <p:spPr/>
        <p:txBody>
          <a:bodyPr/>
          <a:lstStyle/>
          <a:p>
            <a:fld id="{DD4D28FF-79BA-4FE5-9EEA-92C1BC78B1AD}" type="slidenum">
              <a:rPr lang="ru-RU" smtClean="0"/>
              <a:t>11</a:t>
            </a:fld>
            <a:endParaRPr lang="ru-RU"/>
          </a:p>
        </p:txBody>
      </p:sp>
    </p:spTree>
    <p:extLst>
      <p:ext uri="{BB962C8B-B14F-4D97-AF65-F5344CB8AC3E}">
        <p14:creationId xmlns:p14="http://schemas.microsoft.com/office/powerpoint/2010/main" val="2913787315"/>
      </p:ext>
    </p:extLst>
  </p:cSld>
  <p:clrMapOvr>
    <a:masterClrMapping/>
  </p:clrMapOvr>
  <mc:AlternateContent xmlns:mc="http://schemas.openxmlformats.org/markup-compatibility/2006" xmlns:p14="http://schemas.microsoft.com/office/powerpoint/2010/main">
    <mc:Choice Requires="p14">
      <p:transition spd="slow" p14:dur="2000" advTm="80490"/>
    </mc:Choice>
    <mc:Fallback xmlns="">
      <p:transition spd="slow" advTm="8049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18654" y="498331"/>
            <a:ext cx="10910455" cy="6040581"/>
          </a:xfrm>
        </p:spPr>
        <p:txBody>
          <a:bodyPr>
            <a:normAutofit/>
          </a:bodyPr>
          <a:lstStyle/>
          <a:p>
            <a:pPr algn="just"/>
            <a:r>
              <a:rPr lang="en-US" b="1" u="sng" dirty="0">
                <a:latin typeface="Times New Roman" panose="02020603050405020304" pitchFamily="18" charset="0"/>
                <a:cs typeface="Times New Roman" panose="02020603050405020304" pitchFamily="18" charset="0"/>
              </a:rPr>
              <a:t>Deleuze G. </a:t>
            </a:r>
            <a:r>
              <a:rPr lang="en-US" u="sng" dirty="0">
                <a:latin typeface="Times New Roman" panose="02020603050405020304" pitchFamily="18" charset="0"/>
                <a:cs typeface="Times New Roman" panose="02020603050405020304" pitchFamily="18" charset="0"/>
              </a:rPr>
              <a:t>The Fold. Leibniz and the baroque. </a:t>
            </a:r>
            <a:endParaRPr lang="en-US" u="sng"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“Sometimes </a:t>
            </a:r>
            <a:r>
              <a:rPr lang="en-US" dirty="0">
                <a:latin typeface="Times New Roman" panose="02020603050405020304" pitchFamily="18" charset="0"/>
                <a:cs typeface="Times New Roman" panose="02020603050405020304" pitchFamily="18" charset="0"/>
              </a:rPr>
              <a:t>we isolate, purify, or concentrate the object &lt;…&gt; Sometimes, on the contrary, the object itself is </a:t>
            </a:r>
            <a:r>
              <a:rPr lang="en-US" i="1" dirty="0">
                <a:latin typeface="Times New Roman" panose="02020603050405020304" pitchFamily="18" charset="0"/>
                <a:cs typeface="Times New Roman" panose="02020603050405020304" pitchFamily="18" charset="0"/>
              </a:rPr>
              <a:t>broadened according to a whole network </a:t>
            </a:r>
            <a:r>
              <a:rPr lang="en-US" dirty="0">
                <a:latin typeface="Times New Roman" panose="02020603050405020304" pitchFamily="18" charset="0"/>
                <a:cs typeface="Times New Roman" panose="02020603050405020304" pitchFamily="18" charset="0"/>
              </a:rPr>
              <a:t>of natural relations.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First, basic images tend to </a:t>
            </a:r>
            <a:r>
              <a:rPr lang="en-US" i="1" dirty="0">
                <a:latin typeface="Times New Roman" panose="02020603050405020304" pitchFamily="18" charset="0"/>
                <a:cs typeface="Times New Roman" panose="02020603050405020304" pitchFamily="18" charset="0"/>
              </a:rPr>
              <a:t>break their frames</a:t>
            </a:r>
            <a:r>
              <a:rPr lang="en-US" dirty="0">
                <a:latin typeface="Times New Roman" panose="02020603050405020304" pitchFamily="18" charset="0"/>
                <a:cs typeface="Times New Roman" panose="02020603050405020304" pitchFamily="18" charset="0"/>
              </a:rPr>
              <a:t>, form a continuous fresco, and join broader cycles … because </a:t>
            </a:r>
            <a:r>
              <a:rPr lang="en-US" i="1" dirty="0">
                <a:latin typeface="Times New Roman" panose="02020603050405020304" pitchFamily="18" charset="0"/>
                <a:cs typeface="Times New Roman" panose="02020603050405020304" pitchFamily="18" charset="0"/>
              </a:rPr>
              <a:t>the pictured form … is never an essence or an attribute</a:t>
            </a:r>
            <a:r>
              <a:rPr lang="en-US" dirty="0">
                <a:latin typeface="Times New Roman" panose="02020603050405020304" pitchFamily="18" charset="0"/>
                <a:cs typeface="Times New Roman" panose="02020603050405020304" pitchFamily="18" charset="0"/>
              </a:rPr>
              <a:t>, as in s symbol, </a:t>
            </a:r>
            <a:r>
              <a:rPr lang="en-US" i="1" dirty="0">
                <a:latin typeface="Times New Roman" panose="02020603050405020304" pitchFamily="18" charset="0"/>
                <a:cs typeface="Times New Roman" panose="02020603050405020304" pitchFamily="18" charset="0"/>
              </a:rPr>
              <a:t>but an </a:t>
            </a:r>
            <a:r>
              <a:rPr lang="en-US" i="1" dirty="0" smtClean="0">
                <a:latin typeface="Times New Roman" panose="02020603050405020304" pitchFamily="18" charset="0"/>
                <a:cs typeface="Times New Roman" panose="02020603050405020304" pitchFamily="18" charset="0"/>
              </a:rPr>
              <a:t>event</a:t>
            </a:r>
            <a:r>
              <a:rPr lang="en-US" dirty="0" smtClean="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The many inscriptions and propositions … is related to an individual subject who envelops it, and who allows himself or herself to be determined as the owner: </a:t>
            </a:r>
            <a:r>
              <a:rPr lang="en-US" i="1" dirty="0">
                <a:latin typeface="Times New Roman" panose="02020603050405020304" pitchFamily="18" charset="0"/>
                <a:cs typeface="Times New Roman" panose="02020603050405020304" pitchFamily="18" charset="0"/>
              </a:rPr>
              <a:t>allegory offers us Virtues, but these are not virtues in </a:t>
            </a:r>
            <a:r>
              <a:rPr lang="en-US" i="1" dirty="0" smtClean="0">
                <a:latin typeface="Times New Roman" panose="02020603050405020304" pitchFamily="18" charset="0"/>
                <a:cs typeface="Times New Roman" panose="02020603050405020304" pitchFamily="18" charset="0"/>
              </a:rPr>
              <a:t>general</a:t>
            </a:r>
            <a:r>
              <a:rPr lang="en-US" dirty="0" smtClean="0">
                <a:latin typeface="Times New Roman" panose="02020603050405020304" pitchFamily="18" charset="0"/>
                <a:cs typeface="Times New Roman" panose="02020603050405020304" pitchFamily="18" charset="0"/>
              </a:rPr>
              <a:t>” (my italics. – N.K.)</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DD4D28FF-79BA-4FE5-9EEA-92C1BC78B1AD}" type="slidenum">
              <a:rPr lang="ru-RU" smtClean="0"/>
              <a:t>12</a:t>
            </a:fld>
            <a:endParaRPr lang="ru-RU"/>
          </a:p>
        </p:txBody>
      </p:sp>
    </p:spTree>
    <p:extLst>
      <p:ext uri="{BB962C8B-B14F-4D97-AF65-F5344CB8AC3E}">
        <p14:creationId xmlns:p14="http://schemas.microsoft.com/office/powerpoint/2010/main" val="3370648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838200" y="281564"/>
            <a:ext cx="11513128" cy="6257348"/>
          </a:xfrm>
        </p:spPr>
        <p:txBody>
          <a:bodyPr/>
          <a:lstStyle/>
          <a:p>
            <a:pPr marL="0" lvl="0" indent="0" algn="just">
              <a:buNone/>
            </a:pPr>
            <a:r>
              <a:rPr lang="en-US" dirty="0" smtClean="0">
                <a:solidFill>
                  <a:prstClr val="black"/>
                </a:solidFill>
                <a:latin typeface="Times New Roman" panose="02020603050405020304" pitchFamily="18" charset="0"/>
                <a:cs typeface="Times New Roman" panose="02020603050405020304" pitchFamily="18" charset="0"/>
              </a:rPr>
              <a:t>“</a:t>
            </a:r>
            <a:r>
              <a:rPr lang="en-US" dirty="0">
                <a:solidFill>
                  <a:prstClr val="black"/>
                </a:solidFill>
                <a:latin typeface="Times New Roman" panose="02020603050405020304" pitchFamily="18" charset="0"/>
                <a:cs typeface="Times New Roman" panose="02020603050405020304" pitchFamily="18" charset="0"/>
              </a:rPr>
              <a:t>The concept became a “</a:t>
            </a:r>
            <a:r>
              <a:rPr lang="en-US" i="1" dirty="0" err="1">
                <a:solidFill>
                  <a:prstClr val="black"/>
                </a:solidFill>
                <a:latin typeface="Times New Roman" panose="02020603050405020304" pitchFamily="18" charset="0"/>
                <a:cs typeface="Times New Roman" panose="02020603050405020304" pitchFamily="18" charset="0"/>
              </a:rPr>
              <a:t>concetto</a:t>
            </a:r>
            <a:r>
              <a:rPr lang="en-US" dirty="0">
                <a:solidFill>
                  <a:prstClr val="black"/>
                </a:solidFill>
                <a:latin typeface="Times New Roman" panose="02020603050405020304" pitchFamily="18" charset="0"/>
                <a:cs typeface="Times New Roman" panose="02020603050405020304" pitchFamily="18" charset="0"/>
              </a:rPr>
              <a:t>”, or an </a:t>
            </a:r>
            <a:r>
              <a:rPr lang="en-US" i="1" dirty="0">
                <a:solidFill>
                  <a:prstClr val="black"/>
                </a:solidFill>
                <a:latin typeface="Times New Roman" panose="02020603050405020304" pitchFamily="18" charset="0"/>
                <a:cs typeface="Times New Roman" panose="02020603050405020304" pitchFamily="18" charset="0"/>
              </a:rPr>
              <a:t>apex</a:t>
            </a:r>
            <a:r>
              <a:rPr lang="en-US" dirty="0">
                <a:solidFill>
                  <a:prstClr val="black"/>
                </a:solidFill>
                <a:latin typeface="Times New Roman" panose="02020603050405020304" pitchFamily="18" charset="0"/>
                <a:cs typeface="Times New Roman" panose="02020603050405020304" pitchFamily="18" charset="0"/>
              </a:rPr>
              <a:t>, because it is </a:t>
            </a:r>
            <a:r>
              <a:rPr lang="en-US" i="1" dirty="0">
                <a:solidFill>
                  <a:prstClr val="black"/>
                </a:solidFill>
                <a:latin typeface="Times New Roman" panose="02020603050405020304" pitchFamily="18" charset="0"/>
                <a:cs typeface="Times New Roman" panose="02020603050405020304" pitchFamily="18" charset="0"/>
              </a:rPr>
              <a:t>folded </a:t>
            </a:r>
            <a:r>
              <a:rPr lang="en-US" dirty="0">
                <a:solidFill>
                  <a:prstClr val="black"/>
                </a:solidFill>
                <a:latin typeface="Times New Roman" panose="02020603050405020304" pitchFamily="18" charset="0"/>
                <a:cs typeface="Times New Roman" panose="02020603050405020304" pitchFamily="18" charset="0"/>
              </a:rPr>
              <a:t>in the individual subject just as in the personal </a:t>
            </a:r>
            <a:r>
              <a:rPr lang="en-US" dirty="0" smtClean="0">
                <a:solidFill>
                  <a:prstClr val="black"/>
                </a:solidFill>
                <a:latin typeface="Times New Roman" panose="02020603050405020304" pitchFamily="18" charset="0"/>
                <a:cs typeface="Times New Roman" panose="02020603050405020304" pitchFamily="18" charset="0"/>
              </a:rPr>
              <a:t>unity ... </a:t>
            </a:r>
            <a:r>
              <a:rPr lang="en-US" dirty="0">
                <a:solidFill>
                  <a:prstClr val="black"/>
                </a:solidFill>
                <a:latin typeface="Times New Roman" panose="02020603050405020304" pitchFamily="18" charset="0"/>
                <a:cs typeface="Times New Roman" panose="02020603050405020304" pitchFamily="18" charset="0"/>
              </a:rPr>
              <a:t>Although </a:t>
            </a:r>
            <a:r>
              <a:rPr lang="en-US" dirty="0" err="1">
                <a:solidFill>
                  <a:prstClr val="black"/>
                </a:solidFill>
                <a:latin typeface="Times New Roman" panose="02020603050405020304" pitchFamily="18" charset="0"/>
                <a:cs typeface="Times New Roman" panose="02020603050405020304" pitchFamily="18" charset="0"/>
              </a:rPr>
              <a:t>practicians</a:t>
            </a:r>
            <a:r>
              <a:rPr lang="en-US" dirty="0">
                <a:solidFill>
                  <a:prstClr val="black"/>
                </a:solidFill>
                <a:latin typeface="Times New Roman" panose="02020603050405020304" pitchFamily="18" charset="0"/>
                <a:cs typeface="Times New Roman" panose="02020603050405020304" pitchFamily="18" charset="0"/>
              </a:rPr>
              <a:t> and theorists of </a:t>
            </a:r>
            <a:r>
              <a:rPr lang="en-US" dirty="0" err="1">
                <a:solidFill>
                  <a:prstClr val="black"/>
                </a:solidFill>
                <a:latin typeface="Times New Roman" panose="02020603050405020304" pitchFamily="18" charset="0"/>
                <a:cs typeface="Times New Roman" panose="02020603050405020304" pitchFamily="18" charset="0"/>
              </a:rPr>
              <a:t>concettism</a:t>
            </a:r>
            <a:r>
              <a:rPr lang="en-US" dirty="0">
                <a:solidFill>
                  <a:prstClr val="black"/>
                </a:solidFill>
                <a:latin typeface="Times New Roman" panose="02020603050405020304" pitchFamily="18" charset="0"/>
                <a:cs typeface="Times New Roman" panose="02020603050405020304" pitchFamily="18" charset="0"/>
              </a:rPr>
              <a:t> had rarely been philosophers, they developed rich materials for a </a:t>
            </a:r>
            <a:r>
              <a:rPr lang="en-US" i="1" dirty="0">
                <a:solidFill>
                  <a:prstClr val="black"/>
                </a:solidFill>
                <a:latin typeface="Times New Roman" panose="02020603050405020304" pitchFamily="18" charset="0"/>
                <a:cs typeface="Times New Roman" panose="02020603050405020304" pitchFamily="18" charset="0"/>
              </a:rPr>
              <a:t>new theory of the concept reconciled with the </a:t>
            </a:r>
            <a:r>
              <a:rPr lang="en-US" i="1" dirty="0" smtClean="0">
                <a:solidFill>
                  <a:prstClr val="black"/>
                </a:solidFill>
                <a:latin typeface="Times New Roman" panose="02020603050405020304" pitchFamily="18" charset="0"/>
                <a:cs typeface="Times New Roman" panose="02020603050405020304" pitchFamily="18" charset="0"/>
              </a:rPr>
              <a:t>individual</a:t>
            </a:r>
            <a:r>
              <a:rPr lang="en-US" dirty="0" smtClean="0">
                <a:solidFill>
                  <a:prstClr val="black"/>
                </a:solidFill>
                <a:latin typeface="Times New Roman" panose="02020603050405020304" pitchFamily="18" charset="0"/>
                <a:cs typeface="Times New Roman" panose="02020603050405020304" pitchFamily="18" charset="0"/>
              </a:rPr>
              <a:t> […] The </a:t>
            </a:r>
            <a:r>
              <a:rPr lang="en-US" dirty="0">
                <a:solidFill>
                  <a:prstClr val="black"/>
                </a:solidFill>
                <a:latin typeface="Times New Roman" panose="02020603050405020304" pitchFamily="18" charset="0"/>
                <a:cs typeface="Times New Roman" panose="02020603050405020304" pitchFamily="18" charset="0"/>
              </a:rPr>
              <a:t>Baroque introduces a new kind of story in which … </a:t>
            </a:r>
            <a:r>
              <a:rPr lang="en-US" i="1" dirty="0">
                <a:solidFill>
                  <a:prstClr val="black"/>
                </a:solidFill>
                <a:latin typeface="Times New Roman" panose="02020603050405020304" pitchFamily="18" charset="0"/>
                <a:cs typeface="Times New Roman" panose="02020603050405020304" pitchFamily="18" charset="0"/>
              </a:rPr>
              <a:t>description replaces </a:t>
            </a:r>
            <a:r>
              <a:rPr lang="en-US" dirty="0">
                <a:solidFill>
                  <a:prstClr val="black"/>
                </a:solidFill>
                <a:latin typeface="Times New Roman" panose="02020603050405020304" pitchFamily="18" charset="0"/>
                <a:cs typeface="Times New Roman" panose="02020603050405020304" pitchFamily="18" charset="0"/>
              </a:rPr>
              <a:t>the </a:t>
            </a:r>
            <a:r>
              <a:rPr lang="en-US" dirty="0" smtClean="0">
                <a:solidFill>
                  <a:prstClr val="black"/>
                </a:solidFill>
                <a:latin typeface="Times New Roman" panose="02020603050405020304" pitchFamily="18" charset="0"/>
                <a:cs typeface="Times New Roman" panose="02020603050405020304" pitchFamily="18" charset="0"/>
              </a:rPr>
              <a:t>object …</a:t>
            </a: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the </a:t>
            </a:r>
            <a:r>
              <a:rPr lang="en-US" dirty="0">
                <a:solidFill>
                  <a:prstClr val="black"/>
                </a:solidFill>
                <a:latin typeface="Times New Roman" panose="02020603050405020304" pitchFamily="18" charset="0"/>
                <a:cs typeface="Times New Roman" panose="02020603050405020304" pitchFamily="18" charset="0"/>
              </a:rPr>
              <a:t>subject becomes point of view or subject of expression</a:t>
            </a:r>
            <a:r>
              <a:rPr lang="en-US" dirty="0" smtClean="0">
                <a:solidFill>
                  <a:prstClr val="black"/>
                </a:solidFill>
                <a:latin typeface="Times New Roman" panose="02020603050405020304" pitchFamily="18" charset="0"/>
                <a:cs typeface="Times New Roman" panose="02020603050405020304" pitchFamily="18" charset="0"/>
              </a:rPr>
              <a:t>” (my italics. – N.K.)</a:t>
            </a:r>
          </a:p>
          <a:p>
            <a:pPr marL="0" indent="0" algn="just">
              <a:buNone/>
            </a:pPr>
            <a:r>
              <a:rPr lang="en-US" b="1" u="sng" dirty="0">
                <a:solidFill>
                  <a:prstClr val="black"/>
                </a:solidFill>
                <a:latin typeface="Times New Roman" panose="02020603050405020304" pitchFamily="18" charset="0"/>
                <a:cs typeface="Times New Roman" panose="02020603050405020304" pitchFamily="18" charset="0"/>
              </a:rPr>
              <a:t>McGowan M. </a:t>
            </a:r>
            <a:r>
              <a:rPr lang="en-US" u="sng" dirty="0">
                <a:solidFill>
                  <a:prstClr val="black"/>
                </a:solidFill>
                <a:latin typeface="Times New Roman" panose="02020603050405020304" pitchFamily="18" charset="0"/>
                <a:cs typeface="Times New Roman" panose="02020603050405020304" pitchFamily="18" charset="0"/>
              </a:rPr>
              <a:t>Montaigne's </a:t>
            </a:r>
            <a:r>
              <a:rPr lang="en-US" u="sng" dirty="0" smtClean="0">
                <a:solidFill>
                  <a:prstClr val="black"/>
                </a:solidFill>
                <a:latin typeface="Times New Roman" panose="02020603050405020304" pitchFamily="18" charset="0"/>
                <a:cs typeface="Times New Roman" panose="02020603050405020304" pitchFamily="18" charset="0"/>
              </a:rPr>
              <a:t>deceits… </a:t>
            </a:r>
            <a:r>
              <a:rPr lang="en-US" dirty="0" smtClean="0">
                <a:solidFill>
                  <a:prstClr val="black"/>
                </a:solidFill>
                <a:latin typeface="Times New Roman" panose="02020603050405020304" pitchFamily="18" charset="0"/>
                <a:cs typeface="Times New Roman" panose="02020603050405020304" pitchFamily="18" charset="0"/>
              </a:rPr>
              <a:t>“…</a:t>
            </a:r>
            <a:r>
              <a:rPr lang="en-US" dirty="0">
                <a:solidFill>
                  <a:prstClr val="black"/>
                </a:solidFill>
                <a:latin typeface="Times New Roman" panose="02020603050405020304" pitchFamily="18" charset="0"/>
                <a:cs typeface="Times New Roman" panose="02020603050405020304" pitchFamily="18" charset="0"/>
              </a:rPr>
              <a:t>Montaigne`s </a:t>
            </a:r>
            <a:r>
              <a:rPr lang="en-US" i="1" dirty="0">
                <a:solidFill>
                  <a:prstClr val="black"/>
                </a:solidFill>
                <a:latin typeface="Times New Roman" panose="02020603050405020304" pitchFamily="18" charset="0"/>
                <a:cs typeface="Times New Roman" panose="02020603050405020304" pitchFamily="18" charset="0"/>
              </a:rPr>
              <a:t>method of communication is </a:t>
            </a:r>
            <a:r>
              <a:rPr lang="en-US" i="1" dirty="0" smtClean="0">
                <a:solidFill>
                  <a:prstClr val="black"/>
                </a:solidFill>
                <a:latin typeface="Times New Roman" panose="02020603050405020304" pitchFamily="18" charset="0"/>
                <a:cs typeface="Times New Roman" panose="02020603050405020304" pitchFamily="18" charset="0"/>
              </a:rPr>
              <a:t>an integral </a:t>
            </a:r>
            <a:r>
              <a:rPr lang="en-US" i="1" dirty="0">
                <a:solidFill>
                  <a:prstClr val="black"/>
                </a:solidFill>
                <a:latin typeface="Times New Roman" panose="02020603050405020304" pitchFamily="18" charset="0"/>
                <a:cs typeface="Times New Roman" panose="02020603050405020304" pitchFamily="18" charset="0"/>
              </a:rPr>
              <a:t>part of his </a:t>
            </a:r>
            <a:r>
              <a:rPr lang="en-US" i="1" dirty="0" smtClean="0">
                <a:solidFill>
                  <a:prstClr val="black"/>
                </a:solidFill>
                <a:latin typeface="Times New Roman" panose="02020603050405020304" pitchFamily="18" charset="0"/>
                <a:cs typeface="Times New Roman" panose="02020603050405020304" pitchFamily="18" charset="0"/>
              </a:rPr>
              <a:t>search for, </a:t>
            </a:r>
            <a:r>
              <a:rPr lang="en-US" i="1" dirty="0">
                <a:solidFill>
                  <a:prstClr val="black"/>
                </a:solidFill>
                <a:latin typeface="Times New Roman" panose="02020603050405020304" pitchFamily="18" charset="0"/>
                <a:cs typeface="Times New Roman" panose="02020603050405020304" pitchFamily="18" charset="0"/>
              </a:rPr>
              <a:t>and his discovery </a:t>
            </a:r>
            <a:r>
              <a:rPr lang="en-US" dirty="0">
                <a:solidFill>
                  <a:prstClr val="black"/>
                </a:solidFill>
                <a:latin typeface="Times New Roman" panose="02020603050405020304" pitchFamily="18" charset="0"/>
                <a:cs typeface="Times New Roman" panose="02020603050405020304" pitchFamily="18" charset="0"/>
              </a:rPr>
              <a:t>of, Truth. No one realized this more keenly than the eighteen-century </a:t>
            </a:r>
            <a:r>
              <a:rPr lang="en-US" i="1" dirty="0">
                <a:solidFill>
                  <a:prstClr val="black"/>
                </a:solidFill>
                <a:latin typeface="Times New Roman" panose="02020603050405020304" pitchFamily="18" charset="0"/>
                <a:cs typeface="Times New Roman" panose="02020603050405020304" pitchFamily="18" charset="0"/>
              </a:rPr>
              <a:t>“philosophe” </a:t>
            </a:r>
            <a:r>
              <a:rPr lang="en-US" dirty="0">
                <a:solidFill>
                  <a:prstClr val="black"/>
                </a:solidFill>
                <a:latin typeface="Times New Roman" panose="02020603050405020304" pitchFamily="18" charset="0"/>
                <a:cs typeface="Times New Roman" panose="02020603050405020304" pitchFamily="18" charset="0"/>
              </a:rPr>
              <a:t>whose manner of writing and thinking comes </a:t>
            </a:r>
            <a:r>
              <a:rPr lang="en-US" dirty="0" smtClean="0">
                <a:solidFill>
                  <a:prstClr val="black"/>
                </a:solidFill>
                <a:latin typeface="Times New Roman" panose="02020603050405020304" pitchFamily="18" charset="0"/>
                <a:cs typeface="Times New Roman" panose="02020603050405020304" pitchFamily="18" charset="0"/>
              </a:rPr>
              <a:t>so close </a:t>
            </a:r>
            <a:r>
              <a:rPr lang="en-US" dirty="0">
                <a:solidFill>
                  <a:prstClr val="black"/>
                </a:solidFill>
                <a:latin typeface="Times New Roman" panose="02020603050405020304" pitchFamily="18" charset="0"/>
                <a:cs typeface="Times New Roman" panose="02020603050405020304" pitchFamily="18" charset="0"/>
              </a:rPr>
              <a:t>to Montaigne`s own: Denis </a:t>
            </a:r>
            <a:r>
              <a:rPr lang="en-US" dirty="0" smtClean="0">
                <a:solidFill>
                  <a:prstClr val="black"/>
                </a:solidFill>
                <a:latin typeface="Times New Roman" panose="02020603050405020304" pitchFamily="18" charset="0"/>
                <a:cs typeface="Times New Roman" panose="02020603050405020304" pitchFamily="18" charset="0"/>
              </a:rPr>
              <a:t>Diderot”</a:t>
            </a:r>
          </a:p>
          <a:p>
            <a:pPr marL="0" indent="0" algn="just">
              <a:buNone/>
            </a:pPr>
            <a:r>
              <a:rPr lang="en-US" b="1" dirty="0" smtClean="0">
                <a:solidFill>
                  <a:prstClr val="black"/>
                </a:solidFill>
                <a:latin typeface="Times New Roman" panose="02020603050405020304" pitchFamily="18" charset="0"/>
                <a:cs typeface="Times New Roman" panose="02020603050405020304" pitchFamily="18" charset="0"/>
              </a:rPr>
              <a:t>Cave T.</a:t>
            </a:r>
            <a:r>
              <a:rPr lang="en-US" dirty="0" smtClean="0">
                <a:solidFill>
                  <a:prstClr val="black"/>
                </a:solidFill>
                <a:latin typeface="Times New Roman" panose="02020603050405020304" pitchFamily="18" charset="0"/>
                <a:cs typeface="Times New Roman" panose="02020603050405020304" pitchFamily="18" charset="0"/>
              </a:rPr>
              <a:t> </a:t>
            </a:r>
            <a:r>
              <a:rPr lang="en-US" u="sng" dirty="0" smtClean="0">
                <a:solidFill>
                  <a:prstClr val="black"/>
                </a:solidFill>
                <a:latin typeface="Times New Roman" panose="02020603050405020304" pitchFamily="18" charset="0"/>
                <a:cs typeface="Times New Roman" panose="02020603050405020304" pitchFamily="18" charset="0"/>
              </a:rPr>
              <a:t>Cornucopian text</a:t>
            </a:r>
            <a:r>
              <a:rPr lang="en-US" u="sng" dirty="0">
                <a:solidFill>
                  <a:prstClr val="black"/>
                </a:solidFill>
                <a:latin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cs typeface="Times New Roman" panose="02020603050405020304" pitchFamily="18" charset="0"/>
              </a:rPr>
              <a:t>Montaigne turns out to be “</a:t>
            </a:r>
            <a:r>
              <a:rPr lang="en-US" i="1" dirty="0">
                <a:solidFill>
                  <a:prstClr val="black"/>
                </a:solidFill>
                <a:latin typeface="Times New Roman" panose="02020603050405020304" pitchFamily="18" charset="0"/>
                <a:cs typeface="Times New Roman" panose="02020603050405020304" pitchFamily="18" charset="0"/>
              </a:rPr>
              <a:t>a fold </a:t>
            </a:r>
            <a:r>
              <a:rPr lang="en-US" dirty="0">
                <a:solidFill>
                  <a:prstClr val="black"/>
                </a:solidFill>
                <a:latin typeface="Times New Roman" panose="02020603050405020304" pitchFamily="18" charset="0"/>
                <a:cs typeface="Times New Roman" panose="02020603050405020304" pitchFamily="18" charset="0"/>
              </a:rPr>
              <a:t>in his own text”</a:t>
            </a:r>
          </a:p>
          <a:p>
            <a:pPr marL="0" indent="0" algn="just">
              <a:buNone/>
            </a:pPr>
            <a:endParaRPr lang="en-US" dirty="0">
              <a:solidFill>
                <a:prstClr val="black"/>
              </a:solidFill>
              <a:latin typeface="Times New Roman" panose="02020603050405020304" pitchFamily="18" charset="0"/>
              <a:cs typeface="Times New Roman" panose="02020603050405020304" pitchFamily="18" charset="0"/>
            </a:endParaRPr>
          </a:p>
          <a:p>
            <a:endParaRPr lang="ru-RU" dirty="0"/>
          </a:p>
        </p:txBody>
      </p:sp>
      <p:sp>
        <p:nvSpPr>
          <p:cNvPr id="4" name="Номер слайда 3"/>
          <p:cNvSpPr>
            <a:spLocks noGrp="1"/>
          </p:cNvSpPr>
          <p:nvPr>
            <p:ph type="sldNum" sz="quarter" idx="12"/>
          </p:nvPr>
        </p:nvSpPr>
        <p:spPr/>
        <p:txBody>
          <a:bodyPr/>
          <a:lstStyle/>
          <a:p>
            <a:fld id="{DD4D28FF-79BA-4FE5-9EEA-92C1BC78B1AD}" type="slidenum">
              <a:rPr lang="ru-RU" smtClean="0"/>
              <a:t>13</a:t>
            </a:fld>
            <a:endParaRPr lang="ru-RU"/>
          </a:p>
        </p:txBody>
      </p:sp>
    </p:spTree>
    <p:extLst>
      <p:ext uri="{BB962C8B-B14F-4D97-AF65-F5344CB8AC3E}">
        <p14:creationId xmlns:p14="http://schemas.microsoft.com/office/powerpoint/2010/main" val="3340302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12617" y="365125"/>
            <a:ext cx="11443855" cy="5811838"/>
          </a:xfrm>
        </p:spPr>
        <p:txBody>
          <a:bodyPr>
            <a:normAutofit/>
          </a:bodyPr>
          <a:lstStyle/>
          <a:p>
            <a:pPr algn="just"/>
            <a:r>
              <a:rPr lang="en-US" b="1" dirty="0" smtClean="0">
                <a:latin typeface="Times New Roman" panose="02020603050405020304" pitchFamily="18" charset="0"/>
                <a:cs typeface="Times New Roman" panose="02020603050405020304" pitchFamily="18" charset="0"/>
              </a:rPr>
              <a:t>Struever N.</a:t>
            </a:r>
            <a:r>
              <a:rPr lang="en-US" b="1" u="sng" dirty="0" smtClean="0">
                <a:latin typeface="Times New Roman" panose="02020603050405020304" pitchFamily="18" charset="0"/>
                <a:cs typeface="Times New Roman" panose="02020603050405020304" pitchFamily="18" charset="0"/>
              </a:rPr>
              <a:t> </a:t>
            </a:r>
            <a:r>
              <a:rPr lang="en-US" u="sng" dirty="0" smtClean="0">
                <a:latin typeface="Times New Roman" panose="02020603050405020304" pitchFamily="18" charset="0"/>
                <a:cs typeface="Times New Roman" panose="02020603050405020304" pitchFamily="18" charset="0"/>
              </a:rPr>
              <a:t>Rhetoric, modality… </a:t>
            </a:r>
          </a:p>
          <a:p>
            <a:pPr algn="just"/>
            <a:r>
              <a:rPr lang="en-US" dirty="0" smtClean="0">
                <a:latin typeface="Times New Roman" panose="02020603050405020304" pitchFamily="18" charset="0"/>
                <a:cs typeface="Times New Roman" panose="02020603050405020304" pitchFamily="18" charset="0"/>
              </a:rPr>
              <a:t>“Benjamin’s </a:t>
            </a:r>
            <a:r>
              <a:rPr lang="en-US" dirty="0">
                <a:latin typeface="Times New Roman" panose="02020603050405020304" pitchFamily="18" charset="0"/>
                <a:cs typeface="Times New Roman" panose="02020603050405020304" pitchFamily="18" charset="0"/>
              </a:rPr>
              <a:t>work is the most </a:t>
            </a:r>
            <a:r>
              <a:rPr lang="en-US" i="1" dirty="0">
                <a:latin typeface="Times New Roman" panose="02020603050405020304" pitchFamily="18" charset="0"/>
                <a:cs typeface="Times New Roman" panose="02020603050405020304" pitchFamily="18" charset="0"/>
              </a:rPr>
              <a:t>subtly rhetorical </a:t>
            </a:r>
            <a:r>
              <a:rPr lang="en-US" dirty="0">
                <a:latin typeface="Times New Roman" panose="02020603050405020304" pitchFamily="18" charset="0"/>
                <a:cs typeface="Times New Roman" panose="02020603050405020304" pitchFamily="18" charset="0"/>
              </a:rPr>
              <a:t>of all; </a:t>
            </a: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performs in the domain of the marginal, fragile; it acts with the aim of continually stretching the competence of the reader to </a:t>
            </a:r>
            <a:r>
              <a:rPr lang="en-US" i="1" dirty="0">
                <a:latin typeface="Times New Roman" panose="02020603050405020304" pitchFamily="18" charset="0"/>
                <a:cs typeface="Times New Roman" panose="02020603050405020304" pitchFamily="18" charset="0"/>
              </a:rPr>
              <a:t>engage with others</a:t>
            </a:r>
            <a:r>
              <a:rPr lang="en-US" dirty="0">
                <a:latin typeface="Times New Roman" panose="02020603050405020304" pitchFamily="18" charset="0"/>
                <a:cs typeface="Times New Roman" panose="02020603050405020304" pitchFamily="18" charset="0"/>
              </a:rPr>
              <a:t>—other texts, images, readers. </a:t>
            </a:r>
            <a:r>
              <a:rPr lang="en-US" i="1" dirty="0">
                <a:latin typeface="Times New Roman" panose="02020603050405020304" pitchFamily="18" charset="0"/>
                <a:cs typeface="Times New Roman" panose="02020603050405020304" pitchFamily="18" charset="0"/>
              </a:rPr>
              <a:t>Benjamin </a:t>
            </a:r>
            <a:r>
              <a:rPr lang="en-US" i="1" dirty="0" smtClean="0">
                <a:latin typeface="Times New Roman" panose="02020603050405020304" pitchFamily="18" charset="0"/>
                <a:cs typeface="Times New Roman" panose="02020603050405020304" pitchFamily="18" charset="0"/>
              </a:rPr>
              <a:t>cultivates </a:t>
            </a:r>
            <a:r>
              <a:rPr lang="en-US" i="1" dirty="0">
                <a:latin typeface="Times New Roman" panose="02020603050405020304" pitchFamily="18" charset="0"/>
                <a:cs typeface="Times New Roman" panose="02020603050405020304" pitchFamily="18" charset="0"/>
              </a:rPr>
              <a:t>our </a:t>
            </a:r>
            <a:r>
              <a:rPr lang="en-US" i="1" dirty="0" smtClean="0">
                <a:latin typeface="Times New Roman" panose="02020603050405020304" pitchFamily="18" charset="0"/>
                <a:cs typeface="Times New Roman" panose="02020603050405020304" pitchFamily="18" charset="0"/>
              </a:rPr>
              <a:t>possibilities</a:t>
            </a:r>
            <a:r>
              <a:rPr lang="en-US" dirty="0" smtClean="0">
                <a:latin typeface="Times New Roman" panose="02020603050405020304" pitchFamily="18" charset="0"/>
                <a:cs typeface="Times New Roman" panose="02020603050405020304" pitchFamily="18" charset="0"/>
              </a:rPr>
              <a:t>” (my italics. – N.K.)</a:t>
            </a:r>
          </a:p>
          <a:p>
            <a:pPr algn="just"/>
            <a:r>
              <a:rPr lang="en-US" dirty="0" smtClean="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Humanistic anarchism,” radical contestation of delusions of realism</a:t>
            </a:r>
            <a:r>
              <a:rPr lang="en-US" dirty="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belief </a:t>
            </a:r>
            <a:r>
              <a:rPr lang="en-US" dirty="0">
                <a:latin typeface="Times New Roman" panose="02020603050405020304" pitchFamily="18" charset="0"/>
                <a:cs typeface="Times New Roman" panose="02020603050405020304" pitchFamily="18" charset="0"/>
              </a:rPr>
              <a:t>in possibility as primary domain of operation generates particular habits of action in rhetorical </a:t>
            </a:r>
            <a:r>
              <a:rPr lang="en-US" dirty="0" smtClean="0">
                <a:latin typeface="Times New Roman" panose="02020603050405020304" pitchFamily="18" charset="0"/>
                <a:cs typeface="Times New Roman" panose="02020603050405020304" pitchFamily="18" charset="0"/>
              </a:rPr>
              <a:t>inquiry… Benjamin’s </a:t>
            </a:r>
            <a:r>
              <a:rPr lang="en-US" dirty="0">
                <a:latin typeface="Times New Roman" panose="02020603050405020304" pitchFamily="18" charset="0"/>
                <a:cs typeface="Times New Roman" panose="02020603050405020304" pitchFamily="18" charset="0"/>
              </a:rPr>
              <a:t>rhetorical capacities, for his modal proclivities generate </a:t>
            </a:r>
            <a:r>
              <a:rPr lang="en-US" i="1" dirty="0">
                <a:latin typeface="Times New Roman" panose="02020603050405020304" pitchFamily="18" charset="0"/>
                <a:cs typeface="Times New Roman" panose="02020603050405020304" pitchFamily="18" charset="0"/>
              </a:rPr>
              <a:t>opposition to intellectual </a:t>
            </a:r>
            <a:r>
              <a:rPr lang="en-US" i="1" dirty="0" smtClean="0">
                <a:latin typeface="Times New Roman" panose="02020603050405020304" pitchFamily="18" charset="0"/>
                <a:cs typeface="Times New Roman" panose="02020603050405020304" pitchFamily="18" charset="0"/>
              </a:rPr>
              <a:t>necessity</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 taste for possibility works against </a:t>
            </a:r>
            <a:r>
              <a:rPr lang="en-US" i="1" dirty="0" err="1">
                <a:latin typeface="Times New Roman" panose="02020603050405020304" pitchFamily="18" charset="0"/>
                <a:cs typeface="Times New Roman" panose="02020603050405020304" pitchFamily="18" charset="0"/>
              </a:rPr>
              <a:t>hegemonous</a:t>
            </a:r>
            <a:r>
              <a:rPr lang="en-US" i="1" dirty="0">
                <a:latin typeface="Times New Roman" panose="02020603050405020304" pitchFamily="18" charset="0"/>
                <a:cs typeface="Times New Roman" panose="02020603050405020304" pitchFamily="18" charset="0"/>
              </a:rPr>
              <a:t> explanatory theories, excessive </a:t>
            </a:r>
            <a:r>
              <a:rPr lang="en-US" i="1" dirty="0" err="1" smtClean="0">
                <a:latin typeface="Times New Roman" panose="02020603050405020304" pitchFamily="18" charset="0"/>
                <a:cs typeface="Times New Roman" panose="02020603050405020304" pitchFamily="18" charset="0"/>
              </a:rPr>
              <a:t>thematising</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Benjamin … is solely interested in literature and criticism as </a:t>
            </a:r>
            <a:r>
              <a:rPr lang="en-US" i="1" dirty="0">
                <a:latin typeface="Times New Roman" panose="02020603050405020304" pitchFamily="18" charset="0"/>
                <a:cs typeface="Times New Roman" panose="02020603050405020304" pitchFamily="18" charset="0"/>
              </a:rPr>
              <a:t>intervention,</a:t>
            </a:r>
            <a:r>
              <a:rPr lang="en-US" dirty="0">
                <a:latin typeface="Times New Roman" panose="02020603050405020304" pitchFamily="18" charset="0"/>
                <a:cs typeface="Times New Roman" panose="02020603050405020304" pitchFamily="18" charset="0"/>
              </a:rPr>
              <a:t> yet the </a:t>
            </a:r>
            <a:r>
              <a:rPr lang="en-US" i="1" dirty="0">
                <a:latin typeface="Times New Roman" panose="02020603050405020304" pitchFamily="18" charset="0"/>
                <a:cs typeface="Times New Roman" panose="02020603050405020304" pitchFamily="18" charset="0"/>
              </a:rPr>
              <a:t>modal status of the intervention </a:t>
            </a:r>
            <a:r>
              <a:rPr lang="en-US" dirty="0">
                <a:latin typeface="Times New Roman" panose="02020603050405020304" pitchFamily="18" charset="0"/>
                <a:cs typeface="Times New Roman" panose="02020603050405020304" pitchFamily="18" charset="0"/>
              </a:rPr>
              <a:t>is precisely what is at </a:t>
            </a:r>
            <a:r>
              <a:rPr lang="en-US" dirty="0" smtClean="0">
                <a:latin typeface="Times New Roman" panose="02020603050405020304" pitchFamily="18" charset="0"/>
                <a:cs typeface="Times New Roman" panose="02020603050405020304" pitchFamily="18" charset="0"/>
              </a:rPr>
              <a:t>issue” (my italics. – N.K.)</a:t>
            </a:r>
            <a:endParaRPr lang="en-US" dirty="0">
              <a:latin typeface="Times New Roman" panose="02020603050405020304" pitchFamily="18" charset="0"/>
              <a:cs typeface="Times New Roman" panose="02020603050405020304" pitchFamily="18" charset="0"/>
            </a:endParaRPr>
          </a:p>
          <a:p>
            <a:endParaRPr lang="ru-RU" dirty="0"/>
          </a:p>
        </p:txBody>
      </p:sp>
      <p:sp>
        <p:nvSpPr>
          <p:cNvPr id="4" name="Номер слайда 3"/>
          <p:cNvSpPr>
            <a:spLocks noGrp="1"/>
          </p:cNvSpPr>
          <p:nvPr>
            <p:ph type="sldNum" sz="quarter" idx="12"/>
          </p:nvPr>
        </p:nvSpPr>
        <p:spPr/>
        <p:txBody>
          <a:bodyPr/>
          <a:lstStyle/>
          <a:p>
            <a:fld id="{DD4D28FF-79BA-4FE5-9EEA-92C1BC78B1AD}" type="slidenum">
              <a:rPr lang="ru-RU" smtClean="0"/>
              <a:t>14</a:t>
            </a:fld>
            <a:endParaRPr lang="ru-RU"/>
          </a:p>
        </p:txBody>
      </p:sp>
    </p:spTree>
    <p:extLst>
      <p:ext uri="{BB962C8B-B14F-4D97-AF65-F5344CB8AC3E}">
        <p14:creationId xmlns:p14="http://schemas.microsoft.com/office/powerpoint/2010/main" val="1336532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914400"/>
            <a:ext cx="10515600" cy="5262563"/>
          </a:xfrm>
        </p:spPr>
        <p:txBody>
          <a:bodyPr/>
          <a:lstStyle/>
          <a:p>
            <a:pPr algn="just"/>
            <a:r>
              <a:rPr lang="en-US" dirty="0" smtClean="0">
                <a:latin typeface="Times New Roman" panose="02020603050405020304" pitchFamily="18" charset="0"/>
                <a:cs typeface="Times New Roman" panose="02020603050405020304" pitchFamily="18" charset="0"/>
              </a:rPr>
              <a:t>“Benjamin’s </a:t>
            </a:r>
            <a:r>
              <a:rPr lang="en-US" dirty="0">
                <a:latin typeface="Times New Roman" panose="02020603050405020304" pitchFamily="18" charset="0"/>
                <a:cs typeface="Times New Roman" panose="02020603050405020304" pitchFamily="18" charset="0"/>
              </a:rPr>
              <a:t>most powerful statement about </a:t>
            </a:r>
            <a:r>
              <a:rPr lang="en-US" i="1" dirty="0">
                <a:latin typeface="Times New Roman" panose="02020603050405020304" pitchFamily="18" charset="0"/>
                <a:cs typeface="Times New Roman" panose="02020603050405020304" pitchFamily="18" charset="0"/>
              </a:rPr>
              <a:t>versions, semblances concerns translation</a:t>
            </a:r>
            <a:r>
              <a:rPr lang="en-US" dirty="0">
                <a:latin typeface="Times New Roman" panose="02020603050405020304" pitchFamily="18" charset="0"/>
                <a:cs typeface="Times New Roman" panose="02020603050405020304" pitchFamily="18" charset="0"/>
              </a:rPr>
              <a:t>; … Benjamin specifies alternate, unrealized possibilities in claiming the difficult, fraught relation between originals, as perhaps now unrealizable possibilities, to translations, transformed actualities […] </a:t>
            </a:r>
            <a:r>
              <a:rPr lang="en-US" dirty="0" smtClean="0">
                <a:latin typeface="Times New Roman" panose="02020603050405020304" pitchFamily="18" charset="0"/>
                <a:cs typeface="Times New Roman" panose="02020603050405020304" pitchFamily="18" charset="0"/>
              </a:rPr>
              <a:t>What </a:t>
            </a:r>
            <a:r>
              <a:rPr lang="en-US" dirty="0">
                <a:latin typeface="Times New Roman" panose="02020603050405020304" pitchFamily="18" charset="0"/>
                <a:cs typeface="Times New Roman" panose="02020603050405020304" pitchFamily="18" charset="0"/>
              </a:rPr>
              <a:t>motivates his account of original/reproduction, original/translation is a </a:t>
            </a:r>
            <a:r>
              <a:rPr lang="en-US" i="1" dirty="0">
                <a:latin typeface="Times New Roman" panose="02020603050405020304" pitchFamily="18" charset="0"/>
                <a:cs typeface="Times New Roman" panose="02020603050405020304" pitchFamily="18" charset="0"/>
              </a:rPr>
              <a:t>very rich sense of possibility, of the rhetorical capacity for representing difference as truth</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 fascination with possibilities develops a talent for difference</a:t>
            </a:r>
            <a:r>
              <a:rPr lang="en-US" dirty="0">
                <a:latin typeface="Times New Roman" panose="02020603050405020304" pitchFamily="18" charset="0"/>
                <a:cs typeface="Times New Roman" panose="02020603050405020304" pitchFamily="18" charset="0"/>
              </a:rPr>
              <a:t>: philological accomplishment combines grammatical and rhetorical sensitivities to structure and </a:t>
            </a:r>
            <a:r>
              <a:rPr lang="en-US" dirty="0" smtClean="0">
                <a:latin typeface="Times New Roman" panose="02020603050405020304" pitchFamily="18" charset="0"/>
                <a:cs typeface="Times New Roman" panose="02020603050405020304" pitchFamily="18" charset="0"/>
              </a:rPr>
              <a:t>use” (my italics. – N.K.)</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DD4D28FF-79BA-4FE5-9EEA-92C1BC78B1AD}" type="slidenum">
              <a:rPr lang="ru-RU" smtClean="0"/>
              <a:t>15</a:t>
            </a:fld>
            <a:endParaRPr lang="ru-RU"/>
          </a:p>
        </p:txBody>
      </p:sp>
    </p:spTree>
    <p:extLst>
      <p:ext uri="{BB962C8B-B14F-4D97-AF65-F5344CB8AC3E}">
        <p14:creationId xmlns:p14="http://schemas.microsoft.com/office/powerpoint/2010/main" val="303019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272" y="-55418"/>
            <a:ext cx="10647219" cy="637309"/>
          </a:xfrm>
        </p:spPr>
        <p:txBody>
          <a:bodyPr>
            <a:normAutofit fontScale="90000"/>
          </a:bodyPr>
          <a:lstStyle/>
          <a:p>
            <a:pPr algn="ctr"/>
            <a:r>
              <a:rPr lang="en-US" dirty="0" smtClean="0">
                <a:latin typeface="Times New Roman" panose="02020603050405020304" pitchFamily="18" charset="0"/>
                <a:cs typeface="Times New Roman" panose="02020603050405020304" pitchFamily="18" charset="0"/>
              </a:rPr>
              <a:t>Conclusion</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52400" y="415636"/>
            <a:ext cx="11831782" cy="6305839"/>
          </a:xfrm>
        </p:spPr>
        <p:txBody>
          <a:bodyPr/>
          <a:lstStyle/>
          <a:p>
            <a:pPr algn="just"/>
            <a:r>
              <a:rPr lang="en-US" dirty="0" smtClean="0">
                <a:latin typeface="Times New Roman" panose="02020603050405020304" pitchFamily="18" charset="0"/>
                <a:cs typeface="Times New Roman" panose="02020603050405020304" pitchFamily="18" charset="0"/>
              </a:rPr>
              <a:t>The concepts of an ambiguity in Renaissance texts have tight links with the poststructuralist context not only because of the references, but also because of opportunities of a following development of this context with these links, revealing new similarities between different poststructuralist theorists. </a:t>
            </a:r>
          </a:p>
          <a:p>
            <a:pPr algn="just"/>
            <a:r>
              <a:rPr lang="en-US" dirty="0" smtClean="0">
                <a:latin typeface="Times New Roman" panose="02020603050405020304" pitchFamily="18" charset="0"/>
                <a:cs typeface="Times New Roman" panose="02020603050405020304" pitchFamily="18" charset="0"/>
              </a:rPr>
              <a:t>However, the main issue is a proportion of a theory and a historical material in these concepts. </a:t>
            </a:r>
            <a:r>
              <a:rPr lang="en-US" dirty="0">
                <a:latin typeface="Times New Roman" panose="02020603050405020304" pitchFamily="18" charset="0"/>
                <a:cs typeface="Times New Roman" panose="02020603050405020304" pitchFamily="18" charset="0"/>
              </a:rPr>
              <a:t>R</a:t>
            </a:r>
            <a:r>
              <a:rPr lang="en-US" dirty="0" smtClean="0">
                <a:latin typeface="Times New Roman" panose="02020603050405020304" pitchFamily="18" charset="0"/>
                <a:cs typeface="Times New Roman" panose="02020603050405020304" pitchFamily="18" charset="0"/>
              </a:rPr>
              <a:t>elationships between abovementioned scholars and the problem of (</a:t>
            </a:r>
            <a:r>
              <a:rPr lang="en-US" dirty="0" err="1">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is</a:t>
            </a:r>
            <a:r>
              <a:rPr lang="en-US" dirty="0" smtClean="0">
                <a:latin typeface="Times New Roman" panose="02020603050405020304" pitchFamily="18" charset="0"/>
                <a:cs typeface="Times New Roman" panose="02020603050405020304" pitchFamily="18" charset="0"/>
              </a:rPr>
              <a:t>)understanding, which is admired being daring and courageous by their authors themselves and which get in touch with the question of method, allow us suppose, that (</a:t>
            </a:r>
            <a:r>
              <a:rPr lang="en-US" dirty="0" err="1">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is</a:t>
            </a:r>
            <a:r>
              <a:rPr lang="en-US" dirty="0" smtClean="0">
                <a:latin typeface="Times New Roman" panose="02020603050405020304" pitchFamily="18" charset="0"/>
                <a:cs typeface="Times New Roman" panose="02020603050405020304" pitchFamily="18" charset="0"/>
              </a:rPr>
              <a:t>)understanding finally becomes not only an object, but also a method which means a scholar`s play with modalities and opportunities of his object.</a:t>
            </a:r>
          </a:p>
          <a:p>
            <a:pPr algn="just"/>
            <a:r>
              <a:rPr lang="en-US" dirty="0" smtClean="0">
                <a:latin typeface="Times New Roman" panose="02020603050405020304" pitchFamily="18" charset="0"/>
                <a:cs typeface="Times New Roman" panose="02020603050405020304" pitchFamily="18" charset="0"/>
              </a:rPr>
              <a:t>Meanwhile, our purpose was not a criticism towards this method, but an analysis of it`s intentions and importance. The coalescence of the pleasure of text as a process of (</a:t>
            </a:r>
            <a:r>
              <a:rPr lang="en-US" dirty="0" err="1" smtClean="0">
                <a:latin typeface="Times New Roman" panose="02020603050405020304" pitchFamily="18" charset="0"/>
                <a:cs typeface="Times New Roman" panose="02020603050405020304" pitchFamily="18" charset="0"/>
              </a:rPr>
              <a:t>Mis</a:t>
            </a:r>
            <a:r>
              <a:rPr lang="en-US" dirty="0" smtClean="0">
                <a:latin typeface="Times New Roman" panose="02020603050405020304" pitchFamily="18" charset="0"/>
                <a:cs typeface="Times New Roman" panose="02020603050405020304" pitchFamily="18" charset="0"/>
              </a:rPr>
              <a:t>)understanding and a political implication seems to be a question of the future destiny of poststructuralist problematics. </a:t>
            </a:r>
          </a:p>
          <a:p>
            <a:endParaRPr lang="en-US" dirty="0" smtClean="0"/>
          </a:p>
          <a:p>
            <a:pPr marL="0" indent="0">
              <a:buNone/>
            </a:pPr>
            <a:endParaRPr lang="ru-RU" dirty="0"/>
          </a:p>
        </p:txBody>
      </p:sp>
      <p:sp>
        <p:nvSpPr>
          <p:cNvPr id="4" name="Номер слайда 3"/>
          <p:cNvSpPr>
            <a:spLocks noGrp="1"/>
          </p:cNvSpPr>
          <p:nvPr>
            <p:ph type="sldNum" sz="quarter" idx="12"/>
          </p:nvPr>
        </p:nvSpPr>
        <p:spPr/>
        <p:txBody>
          <a:bodyPr/>
          <a:lstStyle/>
          <a:p>
            <a:fld id="{DD4D28FF-79BA-4FE5-9EEA-92C1BC78B1AD}" type="slidenum">
              <a:rPr lang="ru-RU" smtClean="0"/>
              <a:t>16</a:t>
            </a:fld>
            <a:endParaRPr lang="ru-RU"/>
          </a:p>
        </p:txBody>
      </p:sp>
    </p:spTree>
    <p:extLst>
      <p:ext uri="{BB962C8B-B14F-4D97-AF65-F5344CB8AC3E}">
        <p14:creationId xmlns:p14="http://schemas.microsoft.com/office/powerpoint/2010/main" val="4082723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Thank you for your attention!</a:t>
            </a:r>
            <a:br>
              <a:rPr lang="en-US"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endParaRPr lang="ru-RU" dirty="0"/>
          </a:p>
        </p:txBody>
      </p:sp>
      <p:sp>
        <p:nvSpPr>
          <p:cNvPr id="4" name="Номер слайда 3"/>
          <p:cNvSpPr>
            <a:spLocks noGrp="1"/>
          </p:cNvSpPr>
          <p:nvPr>
            <p:ph type="sldNum" sz="quarter" idx="12"/>
          </p:nvPr>
        </p:nvSpPr>
        <p:spPr/>
        <p:txBody>
          <a:bodyPr/>
          <a:lstStyle/>
          <a:p>
            <a:fld id="{DD4D28FF-79BA-4FE5-9EEA-92C1BC78B1AD}" type="slidenum">
              <a:rPr lang="ru-RU" smtClean="0"/>
              <a:t>17</a:t>
            </a:fld>
            <a:endParaRPr lang="ru-RU"/>
          </a:p>
        </p:txBody>
      </p:sp>
    </p:spTree>
    <p:extLst>
      <p:ext uri="{BB962C8B-B14F-4D97-AF65-F5344CB8AC3E}">
        <p14:creationId xmlns:p14="http://schemas.microsoft.com/office/powerpoint/2010/main" val="1288459792"/>
      </p:ext>
    </p:extLst>
  </p:cSld>
  <p:clrMapOvr>
    <a:masterClrMapping/>
  </p:clrMapOvr>
  <mc:AlternateContent xmlns:mc="http://schemas.openxmlformats.org/markup-compatibility/2006" xmlns:p14="http://schemas.microsoft.com/office/powerpoint/2010/main">
    <mc:Choice Requires="p14">
      <p:transition spd="slow" p14:dur="2000" advTm="2119"/>
    </mc:Choice>
    <mc:Fallback xmlns="">
      <p:transition spd="slow" advTm="211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221674" y="235527"/>
            <a:ext cx="11623962" cy="6485948"/>
          </a:xfrm>
        </p:spPr>
        <p:txBody>
          <a:bodyPr>
            <a:normAutofit/>
          </a:bodyPr>
          <a:lstStyle/>
          <a:p>
            <a:pPr algn="just"/>
            <a:r>
              <a:rPr lang="en-US" dirty="0" smtClean="0">
                <a:latin typeface="Times New Roman" panose="02020603050405020304" pitchFamily="18" charset="0"/>
                <a:cs typeface="Times New Roman" panose="02020603050405020304" pitchFamily="18" charset="0"/>
              </a:rPr>
              <a:t>The literary culture of Renaissance has been frequently considered under the scope of such a genre pertaining to this culture as the </a:t>
            </a:r>
            <a:r>
              <a:rPr lang="en-US" i="1" dirty="0" smtClean="0">
                <a:latin typeface="Times New Roman" panose="02020603050405020304" pitchFamily="18" charset="0"/>
                <a:cs typeface="Times New Roman" panose="02020603050405020304" pitchFamily="18" charset="0"/>
              </a:rPr>
              <a:t>dialog</a:t>
            </a:r>
            <a:r>
              <a:rPr lang="en-US" dirty="0" smtClean="0">
                <a:latin typeface="Times New Roman" panose="02020603050405020304" pitchFamily="18" charset="0"/>
                <a:cs typeface="Times New Roman" panose="02020603050405020304" pitchFamily="18" charset="0"/>
              </a:rPr>
              <a:t>. It`s specifics consist in the composing a kind of </a:t>
            </a:r>
            <a:r>
              <a:rPr lang="en-US" dirty="0" err="1" smtClean="0">
                <a:latin typeface="Times New Roman" panose="02020603050405020304" pitchFamily="18" charset="0"/>
                <a:cs typeface="Times New Roman" panose="02020603050405020304" pitchFamily="18" charset="0"/>
              </a:rPr>
              <a:t>hypertextual</a:t>
            </a:r>
            <a:r>
              <a:rPr lang="en-US" dirty="0" smtClean="0">
                <a:latin typeface="Times New Roman" panose="02020603050405020304" pitchFamily="18" charset="0"/>
                <a:cs typeface="Times New Roman" panose="02020603050405020304" pitchFamily="18" charset="0"/>
              </a:rPr>
              <a:t> space by the coalescence of different points of view in the single body of the same text. This trait of </a:t>
            </a:r>
            <a:r>
              <a:rPr lang="en-US" dirty="0" err="1" smtClean="0">
                <a:latin typeface="Times New Roman" panose="02020603050405020304" pitchFamily="18" charset="0"/>
                <a:cs typeface="Times New Roman" panose="02020603050405020304" pitchFamily="18" charset="0"/>
              </a:rPr>
              <a:t>hypertextuality</a:t>
            </a:r>
            <a:r>
              <a:rPr lang="en-US" dirty="0" smtClean="0">
                <a:latin typeface="Times New Roman" panose="02020603050405020304" pitchFamily="18" charset="0"/>
                <a:cs typeface="Times New Roman" panose="02020603050405020304" pitchFamily="18" charset="0"/>
              </a:rPr>
              <a:t> makes the artificial space of text an implement for the expression both the ambiguity of each object and the multiplicity of the ways it could develop and transform itself;</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interest to this trait from the view of the poststructuralist problematics  has been developed on the material of Renaissance literature with the references to concepts of such different authors as F. </a:t>
            </a:r>
            <a:r>
              <a:rPr lang="en-US" dirty="0" err="1" smtClean="0">
                <a:latin typeface="Times New Roman" panose="02020603050405020304" pitchFamily="18" charset="0"/>
                <a:cs typeface="Times New Roman" panose="02020603050405020304" pitchFamily="18" charset="0"/>
              </a:rPr>
              <a:t>Ankersmit</a:t>
            </a:r>
            <a:r>
              <a:rPr lang="en-US" dirty="0" smtClean="0">
                <a:latin typeface="Times New Roman" panose="02020603050405020304" pitchFamily="18" charset="0"/>
                <a:cs typeface="Times New Roman" panose="02020603050405020304" pitchFamily="18" charset="0"/>
              </a:rPr>
              <a:t>, R. Barthes, W. Benjamin, G. </a:t>
            </a:r>
            <a:r>
              <a:rPr lang="en-US" dirty="0" err="1" smtClean="0">
                <a:latin typeface="Times New Roman" panose="02020603050405020304" pitchFamily="18" charset="0"/>
                <a:cs typeface="Times New Roman" panose="02020603050405020304" pitchFamily="18" charset="0"/>
              </a:rPr>
              <a:t>Deleuze</a:t>
            </a:r>
            <a:r>
              <a:rPr lang="en-US" dirty="0" smtClean="0">
                <a:latin typeface="Times New Roman" panose="02020603050405020304" pitchFamily="18" charset="0"/>
                <a:cs typeface="Times New Roman" panose="02020603050405020304" pitchFamily="18" charset="0"/>
              </a:rPr>
              <a:t>. The aim of this paper is to show the peculiarities of this linkage, to analyze it`s perspectives for the dialogue between these different contexts and discussions dedicated to the problem of ambiguity, discrepancy and (</a:t>
            </a:r>
            <a:r>
              <a:rPr lang="en-US" dirty="0" err="1" smtClean="0">
                <a:latin typeface="Times New Roman" panose="02020603050405020304" pitchFamily="18" charset="0"/>
                <a:cs typeface="Times New Roman" panose="02020603050405020304" pitchFamily="18" charset="0"/>
              </a:rPr>
              <a:t>mis</a:t>
            </a:r>
            <a:r>
              <a:rPr lang="en-US" dirty="0" smtClean="0">
                <a:latin typeface="Times New Roman" panose="02020603050405020304" pitchFamily="18" charset="0"/>
                <a:cs typeface="Times New Roman" panose="02020603050405020304" pitchFamily="18" charset="0"/>
              </a:rPr>
              <a:t>)understanding, and to consider their common role in the problem of poetics and politics in the </a:t>
            </a:r>
            <a:r>
              <a:rPr lang="en-US" dirty="0" err="1" smtClean="0">
                <a:latin typeface="Times New Roman" panose="02020603050405020304" pitchFamily="18" charset="0"/>
                <a:cs typeface="Times New Roman" panose="02020603050405020304" pitchFamily="18" charset="0"/>
              </a:rPr>
              <a:t>poststructuralism</a:t>
            </a:r>
            <a:r>
              <a:rPr lang="en-US"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DD4D28FF-79BA-4FE5-9EEA-92C1BC78B1AD}" type="slidenum">
              <a:rPr lang="ru-RU" smtClean="0"/>
              <a:t>2</a:t>
            </a:fld>
            <a:endParaRPr lang="ru-RU"/>
          </a:p>
        </p:txBody>
      </p:sp>
    </p:spTree>
    <p:extLst>
      <p:ext uri="{BB962C8B-B14F-4D97-AF65-F5344CB8AC3E}">
        <p14:creationId xmlns:p14="http://schemas.microsoft.com/office/powerpoint/2010/main" val="715348958"/>
      </p:ext>
    </p:extLst>
  </p:cSld>
  <p:clrMapOvr>
    <a:masterClrMapping/>
  </p:clrMapOvr>
  <mc:AlternateContent xmlns:mc="http://schemas.openxmlformats.org/markup-compatibility/2006" xmlns:p14="http://schemas.microsoft.com/office/powerpoint/2010/main">
    <mc:Choice Requires="p14">
      <p:transition spd="slow" p14:dur="2000" advTm="41236"/>
    </mc:Choice>
    <mc:Fallback xmlns="">
      <p:transition spd="slow" advTm="4123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54181" y="498764"/>
            <a:ext cx="11457710" cy="6109855"/>
          </a:xfrm>
        </p:spPr>
        <p:txBody>
          <a:bodyPr>
            <a:normAutofit/>
          </a:bodyPr>
          <a:lstStyle/>
          <a:p>
            <a:pPr algn="just"/>
            <a:r>
              <a:rPr lang="en-US" b="1" dirty="0" smtClean="0">
                <a:latin typeface="Times New Roman" panose="02020603050405020304" pitchFamily="18" charset="0"/>
                <a:ea typeface="Calibri" panose="020F0502020204030204" pitchFamily="34" charset="0"/>
                <a:cs typeface="Times New Roman" panose="02020603050405020304" pitchFamily="18" charset="0"/>
              </a:rPr>
              <a:t>Struever N. </a:t>
            </a:r>
            <a:r>
              <a:rPr lang="en-US" u="sng" dirty="0" smtClean="0">
                <a:latin typeface="Times New Roman" panose="02020603050405020304" pitchFamily="18" charset="0"/>
                <a:ea typeface="Calibri" panose="020F0502020204030204" pitchFamily="34" charset="0"/>
                <a:cs typeface="Times New Roman" panose="02020603050405020304" pitchFamily="18" charset="0"/>
              </a:rPr>
              <a:t>Rhetoric</a:t>
            </a:r>
            <a:r>
              <a:rPr lang="en-US" u="sng" dirty="0">
                <a:latin typeface="Times New Roman" panose="02020603050405020304" pitchFamily="18" charset="0"/>
                <a:ea typeface="Calibri" panose="020F0502020204030204" pitchFamily="34" charset="0"/>
                <a:cs typeface="Times New Roman" panose="02020603050405020304" pitchFamily="18" charset="0"/>
              </a:rPr>
              <a:t>, Modality and Modernity. Chicago: Chicago </a:t>
            </a:r>
            <a:r>
              <a:rPr lang="en-US" u="sng" dirty="0" err="1">
                <a:latin typeface="Times New Roman" panose="02020603050405020304" pitchFamily="18" charset="0"/>
                <a:ea typeface="Calibri" panose="020F0502020204030204" pitchFamily="34" charset="0"/>
                <a:cs typeface="Times New Roman" panose="02020603050405020304" pitchFamily="18" charset="0"/>
              </a:rPr>
              <a:t>univ.</a:t>
            </a:r>
            <a:r>
              <a:rPr lang="en-US" u="sng" dirty="0">
                <a:latin typeface="Times New Roman" panose="02020603050405020304" pitchFamily="18" charset="0"/>
                <a:ea typeface="Calibri" panose="020F0502020204030204" pitchFamily="34" charset="0"/>
                <a:cs typeface="Times New Roman" panose="02020603050405020304" pitchFamily="18" charset="0"/>
              </a:rPr>
              <a:t> press, 2009</a:t>
            </a:r>
            <a:r>
              <a:rPr lang="en-US" u="sng"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r>
              <a:rPr lang="en-US" dirty="0" smtClean="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What tone of voice do they use … what logical tone of voice? &lt;…&gt; Their ambitions are </a:t>
            </a:r>
            <a:r>
              <a:rPr lang="en-US" i="1" dirty="0">
                <a:latin typeface="Times New Roman" panose="02020603050405020304" pitchFamily="18" charset="0"/>
                <a:ea typeface="Calibri" panose="020F0502020204030204" pitchFamily="34" charset="0"/>
                <a:cs typeface="Times New Roman" panose="02020603050405020304" pitchFamily="18" charset="0"/>
              </a:rPr>
              <a:t>modal to the core</a:t>
            </a:r>
            <a:r>
              <a:rPr lang="en-US" dirty="0">
                <a:latin typeface="Times New Roman" panose="02020603050405020304" pitchFamily="18" charset="0"/>
                <a:ea typeface="Calibri" panose="020F0502020204030204" pitchFamily="34" charset="0"/>
                <a:cs typeface="Times New Roman" panose="02020603050405020304" pitchFamily="18" charset="0"/>
              </a:rPr>
              <a:t> […] J. </a:t>
            </a:r>
            <a:r>
              <a:rPr lang="en-US" dirty="0" err="1">
                <a:latin typeface="Times New Roman" panose="02020603050405020304" pitchFamily="18" charset="0"/>
                <a:ea typeface="Calibri" panose="020F0502020204030204" pitchFamily="34" charset="0"/>
                <a:cs typeface="Times New Roman" panose="02020603050405020304" pitchFamily="18" charset="0"/>
              </a:rPr>
              <a:t>Hintikka</a:t>
            </a:r>
            <a:r>
              <a:rPr lang="en-US" dirty="0">
                <a:latin typeface="Times New Roman" panose="02020603050405020304" pitchFamily="18" charset="0"/>
                <a:ea typeface="Calibri" panose="020F0502020204030204" pitchFamily="34" charset="0"/>
                <a:cs typeface="Times New Roman" panose="02020603050405020304" pitchFamily="18" charset="0"/>
              </a:rPr>
              <a:t> &lt;…&gt; argues that </a:t>
            </a:r>
            <a:r>
              <a:rPr lang="en-US" dirty="0" smtClean="0">
                <a:latin typeface="Times New Roman" panose="02020603050405020304" pitchFamily="18" charset="0"/>
                <a:ea typeface="Calibri" panose="020F0502020204030204" pitchFamily="34" charset="0"/>
                <a:cs typeface="Times New Roman" panose="02020603050405020304" pitchFamily="18" charset="0"/>
              </a:rPr>
              <a:t>…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i="1" dirty="0">
                <a:latin typeface="Times New Roman" panose="02020603050405020304" pitchFamily="18" charset="0"/>
                <a:ea typeface="Calibri" panose="020F0502020204030204" pitchFamily="34" charset="0"/>
                <a:cs typeface="Times New Roman" panose="02020603050405020304" pitchFamily="18" charset="0"/>
              </a:rPr>
              <a:t>Principle of Plenitude</a:t>
            </a:r>
            <a:r>
              <a:rPr lang="en-US" dirty="0">
                <a:latin typeface="Times New Roman" panose="02020603050405020304" pitchFamily="18" charset="0"/>
                <a:ea typeface="Calibri" panose="020F0502020204030204" pitchFamily="34" charset="0"/>
                <a:cs typeface="Times New Roman" panose="02020603050405020304" pitchFamily="18" charset="0"/>
              </a:rPr>
              <a:t>—that all genuine possibilities will be realized at some point </a:t>
            </a:r>
            <a:r>
              <a:rPr lang="en-US" dirty="0" smtClean="0">
                <a:latin typeface="Times New Roman" panose="02020603050405020304" pitchFamily="18" charset="0"/>
                <a:ea typeface="Calibri" panose="020F0502020204030204" pitchFamily="34" charset="0"/>
                <a:cs typeface="Times New Roman" panose="02020603050405020304" pitchFamily="18" charset="0"/>
              </a:rPr>
              <a:t>&lt;…&gt; </a:t>
            </a:r>
            <a:r>
              <a:rPr lang="en-US" dirty="0">
                <a:latin typeface="Times New Roman" panose="02020603050405020304" pitchFamily="18" charset="0"/>
                <a:ea typeface="Calibri" panose="020F0502020204030204" pitchFamily="34" charset="0"/>
                <a:cs typeface="Times New Roman" panose="02020603050405020304" pitchFamily="18" charset="0"/>
              </a:rPr>
              <a:t>a development initiated in the late Middle Ages, and certainly, a prominent feature of intellectual history in the Renaissance and Early Modernity … figures fascinated by “the relative richness or poverty of the universe,” by “what more or less hidden possibilities there perhaps lurk waiting to be realized.” </a:t>
            </a:r>
            <a:r>
              <a:rPr lang="en-US" dirty="0" smtClean="0">
                <a:latin typeface="Times New Roman" panose="02020603050405020304" pitchFamily="18" charset="0"/>
                <a:ea typeface="Calibri" panose="020F0502020204030204" pitchFamily="34" charset="0"/>
                <a:cs typeface="Times New Roman" panose="02020603050405020304" pitchFamily="18" charset="0"/>
              </a:rPr>
              <a:t>[…] </a:t>
            </a:r>
            <a:r>
              <a:rPr lang="en-US" i="1" dirty="0">
                <a:latin typeface="Times New Roman" panose="02020603050405020304" pitchFamily="18" charset="0"/>
                <a:ea typeface="Calibri" panose="020F0502020204030204" pitchFamily="34" charset="0"/>
                <a:cs typeface="Times New Roman" panose="02020603050405020304" pitchFamily="18" charset="0"/>
              </a:rPr>
              <a:t>rhetorical (or </a:t>
            </a:r>
            <a:r>
              <a:rPr lang="en-US" i="1" dirty="0" err="1">
                <a:latin typeface="Times New Roman" panose="02020603050405020304" pitchFamily="18" charset="0"/>
                <a:ea typeface="Calibri" panose="020F0502020204030204" pitchFamily="34" charset="0"/>
                <a:cs typeface="Times New Roman" panose="02020603050405020304" pitchFamily="18" charset="0"/>
              </a:rPr>
              <a:t>anti­philosophical</a:t>
            </a:r>
            <a:r>
              <a:rPr lang="en-US" dirty="0">
                <a:latin typeface="Times New Roman" panose="02020603050405020304" pitchFamily="18" charset="0"/>
                <a:ea typeface="Calibri" panose="020F0502020204030204" pitchFamily="34" charset="0"/>
                <a:cs typeface="Times New Roman" panose="02020603050405020304" pitchFamily="18" charset="0"/>
              </a:rPr>
              <a:t>) habits of action in inquiry nourish the investigational shift as an increase in </a:t>
            </a:r>
            <a:r>
              <a:rPr lang="en-US" i="1" dirty="0">
                <a:latin typeface="Times New Roman" panose="02020603050405020304" pitchFamily="18" charset="0"/>
                <a:ea typeface="Calibri" panose="020F0502020204030204" pitchFamily="34" charset="0"/>
                <a:cs typeface="Times New Roman" panose="02020603050405020304" pitchFamily="18" charset="0"/>
              </a:rPr>
              <a:t>political speculative fervor, inventiveness</a:t>
            </a:r>
            <a:r>
              <a:rPr lang="en-US" dirty="0">
                <a:latin typeface="Times New Roman" panose="02020603050405020304" pitchFamily="18" charset="0"/>
                <a:ea typeface="Calibri" panose="020F0502020204030204" pitchFamily="34" charset="0"/>
                <a:cs typeface="Times New Roman" panose="02020603050405020304" pitchFamily="18" charset="0"/>
              </a:rPr>
              <a:t> […] </a:t>
            </a:r>
            <a:r>
              <a:rPr lang="en-US" dirty="0" err="1">
                <a:latin typeface="Times New Roman" panose="02020603050405020304" pitchFamily="18" charset="0"/>
                <a:ea typeface="Calibri" panose="020F0502020204030204" pitchFamily="34" charset="0"/>
                <a:cs typeface="Times New Roman" panose="02020603050405020304" pitchFamily="18" charset="0"/>
              </a:rPr>
              <a:t>Hintikka’s</a:t>
            </a:r>
            <a:r>
              <a:rPr lang="en-US" dirty="0">
                <a:latin typeface="Times New Roman" panose="02020603050405020304" pitchFamily="18" charset="0"/>
                <a:ea typeface="Calibri" panose="020F0502020204030204" pitchFamily="34" charset="0"/>
                <a:cs typeface="Times New Roman" panose="02020603050405020304" pitchFamily="18" charset="0"/>
              </a:rPr>
              <a:t> “possible worlds” semantic theory argues that the considering of possibility is itself an initiative engaged in confronting the nature of necessity, contingency, chance</a:t>
            </a:r>
            <a:r>
              <a:rPr lang="en-US" dirty="0" smtClean="0">
                <a:latin typeface="Times New Roman" panose="02020603050405020304" pitchFamily="18" charset="0"/>
                <a:ea typeface="Calibri" panose="020F0502020204030204" pitchFamily="34" charset="0"/>
                <a:cs typeface="Times New Roman" panose="02020603050405020304" pitchFamily="18" charset="0"/>
              </a:rPr>
              <a:t>” (my italics. – N.K.) </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DD4D28FF-79BA-4FE5-9EEA-92C1BC78B1AD}" type="slidenum">
              <a:rPr lang="ru-RU" smtClean="0"/>
              <a:t>3</a:t>
            </a:fld>
            <a:endParaRPr lang="ru-RU"/>
          </a:p>
        </p:txBody>
      </p:sp>
    </p:spTree>
    <p:extLst>
      <p:ext uri="{BB962C8B-B14F-4D97-AF65-F5344CB8AC3E}">
        <p14:creationId xmlns:p14="http://schemas.microsoft.com/office/powerpoint/2010/main" val="3759782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54181" y="471055"/>
            <a:ext cx="11111345" cy="6095999"/>
          </a:xfrm>
        </p:spPr>
        <p:txBody>
          <a:bodyPr>
            <a:normAutofit/>
          </a:bodyPr>
          <a:lstStyle/>
          <a:p>
            <a:r>
              <a:rPr lang="fr-FR" b="1" dirty="0">
                <a:solidFill>
                  <a:prstClr val="black"/>
                </a:solidFill>
                <a:latin typeface="Times New Roman" panose="02020603050405020304" pitchFamily="18" charset="0"/>
                <a:cs typeface="Times New Roman" panose="02020603050405020304" pitchFamily="18" charset="0"/>
              </a:rPr>
              <a:t>Barthes R. </a:t>
            </a:r>
            <a:r>
              <a:rPr lang="fr-FR" u="sng" dirty="0">
                <a:solidFill>
                  <a:prstClr val="black"/>
                </a:solidFill>
                <a:latin typeface="Times New Roman" panose="02020603050405020304" pitchFamily="18" charset="0"/>
                <a:cs typeface="Times New Roman" panose="02020603050405020304" pitchFamily="18" charset="0"/>
              </a:rPr>
              <a:t>Le Plaisir du texte. Paris: Éditions du Seuil, 1973</a:t>
            </a:r>
            <a:r>
              <a:rPr lang="fr-FR" u="sng" dirty="0" smtClean="0">
                <a:solidFill>
                  <a:prstClr val="black"/>
                </a:solidFill>
                <a:latin typeface="Times New Roman" panose="02020603050405020304" pitchFamily="18" charset="0"/>
                <a:cs typeface="Times New Roman" panose="02020603050405020304" pitchFamily="18" charset="0"/>
              </a:rPr>
              <a:t>.</a:t>
            </a:r>
            <a:endParaRPr lang="en-US" u="sng"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la </a:t>
            </a:r>
            <a:r>
              <a:rPr lang="fr-FR" dirty="0">
                <a:latin typeface="Times New Roman" panose="02020603050405020304" pitchFamily="18" charset="0"/>
                <a:cs typeface="Times New Roman" panose="02020603050405020304" pitchFamily="18" charset="0"/>
              </a:rPr>
              <a:t>forclusion du plaisir (et plus encore de la jouissance) dans une </a:t>
            </a:r>
            <a:r>
              <a:rPr lang="fr-FR" dirty="0" smtClean="0">
                <a:latin typeface="Times New Roman" panose="02020603050405020304" pitchFamily="18" charset="0"/>
                <a:cs typeface="Times New Roman" panose="02020603050405020304" pitchFamily="18" charset="0"/>
              </a:rPr>
              <a:t>société travaillée </a:t>
            </a:r>
            <a:r>
              <a:rPr lang="fr-FR" dirty="0">
                <a:latin typeface="Times New Roman" panose="02020603050405020304" pitchFamily="18" charset="0"/>
                <a:cs typeface="Times New Roman" panose="02020603050405020304" pitchFamily="18" charset="0"/>
              </a:rPr>
              <a:t>par deux morales : l’une, majoritaire, de la platitude, l’autre, groupusculaire, de </a:t>
            </a:r>
            <a:r>
              <a:rPr lang="fr-FR" i="1" dirty="0">
                <a:latin typeface="Times New Roman" panose="02020603050405020304" pitchFamily="18" charset="0"/>
                <a:cs typeface="Times New Roman" panose="02020603050405020304" pitchFamily="18" charset="0"/>
              </a:rPr>
              <a:t>la rigueur (politique et/ou </a:t>
            </a:r>
            <a:r>
              <a:rPr lang="fr-FR" i="1" dirty="0" smtClean="0">
                <a:latin typeface="Times New Roman" panose="02020603050405020304" pitchFamily="18" charset="0"/>
                <a:cs typeface="Times New Roman" panose="02020603050405020304" pitchFamily="18" charset="0"/>
              </a:rPr>
              <a:t>scientifique</a:t>
            </a:r>
            <a:r>
              <a:rPr lang="fr-FR" dirty="0" smtClean="0">
                <a:latin typeface="Times New Roman" panose="02020603050405020304" pitchFamily="18" charset="0"/>
                <a:cs typeface="Times New Roman" panose="02020603050405020304" pitchFamily="18" charset="0"/>
              </a:rPr>
              <a:t>)”</a:t>
            </a:r>
          </a:p>
          <a:p>
            <a:pPr algn="just"/>
            <a:r>
              <a:rPr lang="fr-FR" dirty="0">
                <a:latin typeface="Times New Roman" panose="02020603050405020304" pitchFamily="18" charset="0"/>
                <a:cs typeface="Times New Roman" panose="02020603050405020304" pitchFamily="18" charset="0"/>
              </a:rPr>
              <a:t>“Cependant la place du plaisir dans une théorie du texte n’est pas sûre. Simplement, un jour vient où l’on ressent quelque urgence à dévisser un peu la théorie, à déplacer le discours, l’idiolecte qui se répète, prend de la consistance, et à lui donner la secousse d’une question. Le plaisir est cette question. Comme nom trivial, indigne (qui, sans rire, se dirait aujourd’hui hédoniste ?), il peut gêner le retour du texte </a:t>
            </a:r>
            <a:r>
              <a:rPr lang="fr-FR" i="1" dirty="0">
                <a:latin typeface="Times New Roman" panose="02020603050405020304" pitchFamily="18" charset="0"/>
                <a:cs typeface="Times New Roman" panose="02020603050405020304" pitchFamily="18" charset="0"/>
              </a:rPr>
              <a:t>à la morale, à la </a:t>
            </a:r>
            <a:r>
              <a:rPr lang="fr-FR" i="1" dirty="0" smtClean="0">
                <a:latin typeface="Times New Roman" panose="02020603050405020304" pitchFamily="18" charset="0"/>
                <a:cs typeface="Times New Roman" panose="02020603050405020304" pitchFamily="18" charset="0"/>
              </a:rPr>
              <a:t>vérité</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à la morale de la </a:t>
            </a:r>
            <a:r>
              <a:rPr lang="fr-FR" dirty="0" smtClean="0">
                <a:latin typeface="Times New Roman" panose="02020603050405020304" pitchFamily="18" charset="0"/>
                <a:cs typeface="Times New Roman" panose="02020603050405020304" pitchFamily="18" charset="0"/>
              </a:rPr>
              <a:t>vérité: </a:t>
            </a:r>
            <a:r>
              <a:rPr lang="fr-FR" dirty="0">
                <a:latin typeface="Times New Roman" panose="02020603050405020304" pitchFamily="18" charset="0"/>
                <a:cs typeface="Times New Roman" panose="02020603050405020304" pitchFamily="18" charset="0"/>
              </a:rPr>
              <a:t>c’est un indirect, un </a:t>
            </a:r>
            <a:r>
              <a:rPr lang="fr-FR" dirty="0" smtClean="0">
                <a:latin typeface="Times New Roman" panose="02020603050405020304" pitchFamily="18" charset="0"/>
                <a:cs typeface="Times New Roman" panose="02020603050405020304" pitchFamily="18" charset="0"/>
              </a:rPr>
              <a:t>‘dérapant’, si </a:t>
            </a:r>
            <a:r>
              <a:rPr lang="fr-FR" dirty="0">
                <a:latin typeface="Times New Roman" panose="02020603050405020304" pitchFamily="18" charset="0"/>
                <a:cs typeface="Times New Roman" panose="02020603050405020304" pitchFamily="18" charset="0"/>
              </a:rPr>
              <a:t>l’on peut dire, sans lequel la théorie du texte redeviendrait un système centré, une </a:t>
            </a:r>
            <a:r>
              <a:rPr lang="fr-FR" i="1" dirty="0">
                <a:latin typeface="Times New Roman" panose="02020603050405020304" pitchFamily="18" charset="0"/>
                <a:cs typeface="Times New Roman" panose="02020603050405020304" pitchFamily="18" charset="0"/>
              </a:rPr>
              <a:t>philosophie du sens</a:t>
            </a:r>
            <a:r>
              <a:rPr lang="fr-FR" dirty="0" smtClean="0">
                <a:latin typeface="Times New Roman" panose="02020603050405020304" pitchFamily="18" charset="0"/>
                <a:cs typeface="Times New Roman" panose="02020603050405020304" pitchFamily="18" charset="0"/>
              </a:rPr>
              <a:t>” (my italics. – N.K.)</a:t>
            </a:r>
            <a:endParaRPr lang="fr-FR" dirty="0">
              <a:latin typeface="Times New Roman" panose="02020603050405020304" pitchFamily="18" charset="0"/>
              <a:cs typeface="Times New Roman" panose="02020603050405020304" pitchFamily="18" charset="0"/>
            </a:endParaRPr>
          </a:p>
          <a:p>
            <a:pPr marL="0" indent="0">
              <a:buNone/>
            </a:pPr>
            <a:endParaRPr lang="fr-FR"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a:p>
            <a:endParaRPr lang="ru-RU" dirty="0"/>
          </a:p>
        </p:txBody>
      </p:sp>
      <p:sp>
        <p:nvSpPr>
          <p:cNvPr id="4" name="Номер слайда 3"/>
          <p:cNvSpPr>
            <a:spLocks noGrp="1"/>
          </p:cNvSpPr>
          <p:nvPr>
            <p:ph type="sldNum" sz="quarter" idx="12"/>
          </p:nvPr>
        </p:nvSpPr>
        <p:spPr/>
        <p:txBody>
          <a:bodyPr/>
          <a:lstStyle/>
          <a:p>
            <a:fld id="{DD4D28FF-79BA-4FE5-9EEA-92C1BC78B1AD}" type="slidenum">
              <a:rPr lang="ru-RU" smtClean="0"/>
              <a:t>4</a:t>
            </a:fld>
            <a:endParaRPr lang="ru-RU"/>
          </a:p>
        </p:txBody>
      </p:sp>
    </p:spTree>
    <p:extLst>
      <p:ext uri="{BB962C8B-B14F-4D97-AF65-F5344CB8AC3E}">
        <p14:creationId xmlns:p14="http://schemas.microsoft.com/office/powerpoint/2010/main" val="1766866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71055" y="365125"/>
            <a:ext cx="11430000" cy="6146511"/>
          </a:xfrm>
        </p:spPr>
        <p:txBody>
          <a:bodyPr>
            <a:normAutofit/>
          </a:bodyPr>
          <a:lstStyle/>
          <a:p>
            <a:pPr algn="just"/>
            <a:r>
              <a:rPr lang="en-US" b="1" dirty="0" smtClean="0">
                <a:latin typeface="Times New Roman" panose="02020603050405020304" pitchFamily="18" charset="0"/>
                <a:cs typeface="Times New Roman" panose="02020603050405020304" pitchFamily="18" charset="0"/>
              </a:rPr>
              <a:t>Cave T. </a:t>
            </a:r>
            <a:r>
              <a:rPr lang="en-US" u="sng" dirty="0" smtClean="0">
                <a:latin typeface="Times New Roman" panose="02020603050405020304" pitchFamily="18" charset="0"/>
                <a:cs typeface="Times New Roman" panose="02020603050405020304" pitchFamily="18" charset="0"/>
              </a:rPr>
              <a:t>The Cornucopian Text: Problems of Writing in the French Renaissance. Oxford: Clarendon press, 2002</a:t>
            </a:r>
            <a:r>
              <a:rPr lang="ru-RU" u="sng" dirty="0" smtClean="0">
                <a:latin typeface="Times New Roman" panose="02020603050405020304" pitchFamily="18" charset="0"/>
                <a:cs typeface="Times New Roman" panose="02020603050405020304" pitchFamily="18" charset="0"/>
              </a:rPr>
              <a:t> (1976)</a:t>
            </a:r>
            <a:r>
              <a:rPr lang="en-US" u="sng"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 the sophistication of the texts (by humanists. – N.K.) … might give them a very different status. </a:t>
            </a:r>
            <a:r>
              <a:rPr lang="en-US" i="1" dirty="0" smtClean="0">
                <a:latin typeface="Times New Roman" panose="02020603050405020304" pitchFamily="18" charset="0"/>
                <a:cs typeface="Times New Roman" panose="02020603050405020304" pitchFamily="18" charset="0"/>
              </a:rPr>
              <a:t>Aware of their own limits</a:t>
            </a:r>
            <a:r>
              <a:rPr lang="en-US" dirty="0" smtClean="0">
                <a:latin typeface="Times New Roman" panose="02020603050405020304" pitchFamily="18" charset="0"/>
                <a:cs typeface="Times New Roman" panose="02020603050405020304" pitchFamily="18" charset="0"/>
              </a:rPr>
              <a:t>, exploiting their own </a:t>
            </a:r>
            <a:r>
              <a:rPr lang="en-US" i="1" dirty="0" smtClean="0">
                <a:latin typeface="Times New Roman" panose="02020603050405020304" pitchFamily="18" charset="0"/>
                <a:cs typeface="Times New Roman" panose="02020603050405020304" pitchFamily="18" charset="0"/>
              </a:rPr>
              <a:t>duplicity</a:t>
            </a:r>
            <a:r>
              <a:rPr lang="en-US" dirty="0" smtClean="0">
                <a:latin typeface="Times New Roman" panose="02020603050405020304" pitchFamily="18" charset="0"/>
                <a:cs typeface="Times New Roman" panose="02020603050405020304" pitchFamily="18" charset="0"/>
              </a:rPr>
              <a:t>, they outwit any attempt to domesticate their according to the conventions of orthodox criticism, and invite from their readers a </a:t>
            </a:r>
            <a:r>
              <a:rPr lang="en-US" i="1" dirty="0" smtClean="0">
                <a:latin typeface="Times New Roman" panose="02020603050405020304" pitchFamily="18" charset="0"/>
                <a:cs typeface="Times New Roman" panose="02020603050405020304" pitchFamily="18" charset="0"/>
              </a:rPr>
              <a:t>reciprocal writing exercise</a:t>
            </a:r>
            <a:r>
              <a:rPr lang="en-US" dirty="0" smtClean="0">
                <a:latin typeface="Times New Roman" panose="02020603050405020304" pitchFamily="18" charset="0"/>
                <a:cs typeface="Times New Roman" panose="02020603050405020304" pitchFamily="18" charset="0"/>
              </a:rPr>
              <a:t>” (my italics. – N.K.)</a:t>
            </a:r>
          </a:p>
          <a:p>
            <a:pPr algn="just"/>
            <a:r>
              <a:rPr lang="en-US" dirty="0" smtClean="0">
                <a:latin typeface="Times New Roman" panose="02020603050405020304" pitchFamily="18" charset="0"/>
                <a:cs typeface="Times New Roman" panose="02020603050405020304" pitchFamily="18" charset="0"/>
              </a:rPr>
              <a:t>According to Cave, who considers </a:t>
            </a:r>
            <a:r>
              <a:rPr lang="en-US" i="1" dirty="0" smtClean="0">
                <a:latin typeface="Times New Roman" panose="02020603050405020304" pitchFamily="18" charset="0"/>
                <a:cs typeface="Times New Roman" panose="02020603050405020304" pitchFamily="18" charset="0"/>
              </a:rPr>
              <a:t>cornucopia </a:t>
            </a:r>
            <a:r>
              <a:rPr lang="en-US" dirty="0" smtClean="0">
                <a:latin typeface="Times New Roman" panose="02020603050405020304" pitchFamily="18" charset="0"/>
                <a:cs typeface="Times New Roman" panose="02020603050405020304" pitchFamily="18" charset="0"/>
              </a:rPr>
              <a:t>as a principle of plentitude and abundance as a dignity of the text which allows the author to surpass the reality within the artificial reality he composes in his piece</a:t>
            </a:r>
            <a:r>
              <a:rPr lang="en-US" dirty="0">
                <a:latin typeface="Times New Roman" panose="02020603050405020304" pitchFamily="18" charset="0"/>
                <a:cs typeface="Times New Roman" panose="02020603050405020304" pitchFamily="18" charset="0"/>
              </a:rPr>
              <a:t>. From this perspective, </a:t>
            </a:r>
            <a:r>
              <a:rPr lang="en-US" dirty="0" smtClean="0">
                <a:latin typeface="Times New Roman" panose="02020603050405020304" pitchFamily="18" charset="0"/>
                <a:cs typeface="Times New Roman" panose="02020603050405020304" pitchFamily="18" charset="0"/>
              </a:rPr>
              <a:t>Cave interprets famous </a:t>
            </a:r>
            <a:r>
              <a:rPr lang="en-US" dirty="0">
                <a:latin typeface="Times New Roman" panose="02020603050405020304" pitchFamily="18" charset="0"/>
                <a:cs typeface="Times New Roman" panose="02020603050405020304" pitchFamily="18" charset="0"/>
              </a:rPr>
              <a:t>oral metaphors in Rabelais: mouth and lips bear not only the functions of eating and drinking, but also the function of voice, of articulation and expression, representing the power of the </a:t>
            </a:r>
            <a:r>
              <a:rPr lang="en-US" dirty="0" smtClean="0">
                <a:latin typeface="Times New Roman" panose="02020603050405020304" pitchFamily="18" charset="0"/>
                <a:cs typeface="Times New Roman" panose="02020603050405020304" pitchFamily="18" charset="0"/>
              </a:rPr>
              <a:t>word. 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Auerbach</a:t>
            </a:r>
            <a:r>
              <a:rPr lang="en-US" dirty="0">
                <a:latin typeface="Times New Roman" panose="02020603050405020304" pitchFamily="18" charset="0"/>
                <a:cs typeface="Times New Roman" panose="02020603050405020304" pitchFamily="18" charset="0"/>
              </a:rPr>
              <a:t> suggests a similar reading, when he comments on the world in Pantagruel’s </a:t>
            </a:r>
            <a:r>
              <a:rPr lang="en-US" dirty="0" smtClean="0">
                <a:latin typeface="Times New Roman" panose="02020603050405020304" pitchFamily="18" charset="0"/>
                <a:cs typeface="Times New Roman" panose="02020603050405020304" pitchFamily="18" charset="0"/>
              </a:rPr>
              <a:t>mouth interpreting </a:t>
            </a:r>
            <a:r>
              <a:rPr lang="en-US" dirty="0">
                <a:latin typeface="Times New Roman" panose="02020603050405020304" pitchFamily="18" charset="0"/>
                <a:cs typeface="Times New Roman" panose="02020603050405020304" pitchFamily="18" charset="0"/>
              </a:rPr>
              <a:t>Rabelais’ metaphors as ‘tasty’ </a:t>
            </a:r>
            <a:r>
              <a:rPr lang="en-US" dirty="0" smtClean="0">
                <a:latin typeface="Times New Roman" panose="02020603050405020304" pitchFamily="18" charset="0"/>
                <a:cs typeface="Times New Roman" panose="02020603050405020304" pitchFamily="18" charset="0"/>
              </a:rPr>
              <a:t>texts.</a:t>
            </a:r>
          </a:p>
          <a:p>
            <a:endParaRPr lang="en-US" dirty="0" smtClean="0"/>
          </a:p>
          <a:p>
            <a:endParaRPr lang="en-US" dirty="0" smtClean="0"/>
          </a:p>
          <a:p>
            <a:endParaRPr lang="en-US" dirty="0" smtClean="0"/>
          </a:p>
          <a:p>
            <a:endParaRPr lang="ru-RU" dirty="0"/>
          </a:p>
        </p:txBody>
      </p:sp>
      <p:sp>
        <p:nvSpPr>
          <p:cNvPr id="4" name="Номер слайда 3"/>
          <p:cNvSpPr>
            <a:spLocks noGrp="1"/>
          </p:cNvSpPr>
          <p:nvPr>
            <p:ph type="sldNum" sz="quarter" idx="12"/>
          </p:nvPr>
        </p:nvSpPr>
        <p:spPr/>
        <p:txBody>
          <a:bodyPr/>
          <a:lstStyle/>
          <a:p>
            <a:fld id="{DD4D28FF-79BA-4FE5-9EEA-92C1BC78B1AD}" type="slidenum">
              <a:rPr lang="ru-RU" smtClean="0"/>
              <a:t>5</a:t>
            </a:fld>
            <a:endParaRPr lang="ru-RU"/>
          </a:p>
        </p:txBody>
      </p:sp>
    </p:spTree>
    <p:extLst>
      <p:ext uri="{BB962C8B-B14F-4D97-AF65-F5344CB8AC3E}">
        <p14:creationId xmlns:p14="http://schemas.microsoft.com/office/powerpoint/2010/main" val="770543390"/>
      </p:ext>
    </p:extLst>
  </p:cSld>
  <p:clrMapOvr>
    <a:masterClrMapping/>
  </p:clrMapOvr>
  <mc:AlternateContent xmlns:mc="http://schemas.openxmlformats.org/markup-compatibility/2006" xmlns:p14="http://schemas.microsoft.com/office/powerpoint/2010/main">
    <mc:Choice Requires="p14">
      <p:transition spd="slow" p14:dur="2000" advTm="83652"/>
    </mc:Choice>
    <mc:Fallback xmlns="">
      <p:transition spd="slow" advTm="83652"/>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a:r>
            <a:br>
              <a:rPr lang="en-US" dirty="0" smtClean="0"/>
            </a:br>
            <a:endParaRPr lang="ru-RU" dirty="0"/>
          </a:p>
        </p:txBody>
      </p:sp>
      <p:sp>
        <p:nvSpPr>
          <p:cNvPr id="3" name="Объект 2"/>
          <p:cNvSpPr>
            <a:spLocks noGrp="1"/>
          </p:cNvSpPr>
          <p:nvPr>
            <p:ph idx="1"/>
          </p:nvPr>
        </p:nvSpPr>
        <p:spPr>
          <a:xfrm>
            <a:off x="180110" y="193964"/>
            <a:ext cx="11623964" cy="6442363"/>
          </a:xfrm>
        </p:spPr>
        <p:txBody>
          <a:bodyPr>
            <a:normAutofit/>
          </a:bodyPr>
          <a:lstStyle/>
          <a:p>
            <a:pPr algn="just"/>
            <a:r>
              <a:rPr lang="en-US" b="1" dirty="0" smtClean="0">
                <a:latin typeface="Times New Roman" panose="02020603050405020304" pitchFamily="18" charset="0"/>
                <a:cs typeface="Times New Roman" panose="02020603050405020304" pitchFamily="18" charset="0"/>
              </a:rPr>
              <a:t>McGowan M. </a:t>
            </a:r>
            <a:r>
              <a:rPr lang="en-US" u="sng" dirty="0" smtClean="0">
                <a:latin typeface="Times New Roman" panose="02020603050405020304" pitchFamily="18" charset="0"/>
                <a:cs typeface="Times New Roman" panose="02020603050405020304" pitchFamily="18" charset="0"/>
              </a:rPr>
              <a:t>Montaigne's deceits: The art of persuasion in the </a:t>
            </a:r>
            <a:r>
              <a:rPr lang="en-US" u="sng" dirty="0" err="1" smtClean="0">
                <a:latin typeface="Times New Roman" panose="02020603050405020304" pitchFamily="18" charset="0"/>
                <a:cs typeface="Times New Roman" panose="02020603050405020304" pitchFamily="18" charset="0"/>
              </a:rPr>
              <a:t>Essais</a:t>
            </a:r>
            <a:r>
              <a:rPr lang="en-US" u="sng" dirty="0" smtClean="0">
                <a:latin typeface="Times New Roman" panose="02020603050405020304" pitchFamily="18" charset="0"/>
                <a:cs typeface="Times New Roman" panose="02020603050405020304" pitchFamily="18" charset="0"/>
              </a:rPr>
              <a:t>. Philadelphia: Temple university press, 1974.</a:t>
            </a:r>
          </a:p>
          <a:p>
            <a:pPr algn="just"/>
            <a:r>
              <a:rPr lang="en-US" dirty="0" smtClean="0">
                <a:latin typeface="Times New Roman" panose="02020603050405020304" pitchFamily="18" charset="0"/>
                <a:cs typeface="Times New Roman" panose="02020603050405020304" pitchFamily="18" charset="0"/>
              </a:rPr>
              <a:t>“God has allowed languages to multiply and, within the same language, interpretations to proliferate. Inadequacy of language is the biggest obstacle for Montaigne`s self-confidence. How can he be sure that he has said what he wants to say in a way that cannot be misunderstood? His basic toll is a dangerous one and it is scarcely aided by Montaigne`s changing temper, and the extraordinary diversity he perceives…” </a:t>
            </a:r>
            <a:endParaRPr lang="ru-RU" dirty="0" smtClean="0">
              <a:latin typeface="Times New Roman" panose="02020603050405020304" pitchFamily="18" charset="0"/>
              <a:cs typeface="Times New Roman" panose="02020603050405020304" pitchFamily="18" charset="0"/>
            </a:endParaRPr>
          </a:p>
          <a:p>
            <a:pPr algn="just"/>
            <a:r>
              <a:rPr lang="fr-FR" b="1" dirty="0">
                <a:latin typeface="Times New Roman" panose="02020603050405020304" pitchFamily="18" charset="0"/>
                <a:cs typeface="Times New Roman" panose="02020603050405020304" pitchFamily="18" charset="0"/>
              </a:rPr>
              <a:t>Barthes R. </a:t>
            </a:r>
            <a:r>
              <a:rPr lang="fr-FR" u="sng" dirty="0">
                <a:latin typeface="Times New Roman" panose="02020603050405020304" pitchFamily="18" charset="0"/>
                <a:cs typeface="Times New Roman" panose="02020603050405020304" pitchFamily="18" charset="0"/>
              </a:rPr>
              <a:t>Le </a:t>
            </a:r>
            <a:r>
              <a:rPr lang="fr-FR" u="sng" dirty="0" smtClean="0">
                <a:latin typeface="Times New Roman" panose="02020603050405020304" pitchFamily="18" charset="0"/>
                <a:cs typeface="Times New Roman" panose="02020603050405020304" pitchFamily="18" charset="0"/>
              </a:rPr>
              <a:t>Plaisir...</a:t>
            </a:r>
            <a:endParaRPr lang="fr-FR" u="sng" dirty="0">
              <a:latin typeface="Times New Roman" panose="02020603050405020304" pitchFamily="18" charset="0"/>
              <a:cs typeface="Times New Roman" panose="02020603050405020304" pitchFamily="18" charset="0"/>
            </a:endParaRPr>
          </a:p>
          <a:p>
            <a:pPr algn="just"/>
            <a:r>
              <a:rPr lang="fr-FR" dirty="0" smtClean="0">
                <a:latin typeface="Times New Roman" panose="02020603050405020304" pitchFamily="18" charset="0"/>
                <a:cs typeface="Times New Roman" panose="02020603050405020304" pitchFamily="18" charset="0"/>
              </a:rPr>
              <a:t>“...qui </a:t>
            </a:r>
            <a:r>
              <a:rPr lang="fr-FR" dirty="0">
                <a:latin typeface="Times New Roman" panose="02020603050405020304" pitchFamily="18" charset="0"/>
                <a:cs typeface="Times New Roman" panose="02020603050405020304" pitchFamily="18" charset="0"/>
              </a:rPr>
              <a:t>supporte sans honte la contradiction ? </a:t>
            </a:r>
            <a:r>
              <a:rPr lang="pl-PL" dirty="0">
                <a:latin typeface="Times New Roman" panose="02020603050405020304" pitchFamily="18" charset="0"/>
                <a:cs typeface="Times New Roman" panose="02020603050405020304" pitchFamily="18" charset="0"/>
              </a:rPr>
              <a:t>C</a:t>
            </a:r>
            <a:r>
              <a:rPr lang="fr-FR" dirty="0" smtClean="0">
                <a:latin typeface="Times New Roman" panose="02020603050405020304" pitchFamily="18" charset="0"/>
                <a:cs typeface="Times New Roman" panose="02020603050405020304" pitchFamily="18" charset="0"/>
              </a:rPr>
              <a:t>e </a:t>
            </a:r>
            <a:r>
              <a:rPr lang="fr-FR" dirty="0">
                <a:latin typeface="Times New Roman" panose="02020603050405020304" pitchFamily="18" charset="0"/>
                <a:cs typeface="Times New Roman" panose="02020603050405020304" pitchFamily="18" charset="0"/>
              </a:rPr>
              <a:t>contre-héros existe : c’est le lecteur de texte, dans le moment où il prend son plaisir. Alors le vieux mythe biblique se retourne, la confusion des langues n’est plus une punition, le sujet accède à la jouissance par la cohabitation des langages, qui travaillent côte à côte : le texte de plaisir, c’est Babel heureuse”</a:t>
            </a:r>
          </a:p>
          <a:p>
            <a:pPr algn="just"/>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DD4D28FF-79BA-4FE5-9EEA-92C1BC78B1AD}" type="slidenum">
              <a:rPr lang="ru-RU" smtClean="0"/>
              <a:t>6</a:t>
            </a:fld>
            <a:endParaRPr lang="ru-RU"/>
          </a:p>
        </p:txBody>
      </p:sp>
    </p:spTree>
    <p:extLst>
      <p:ext uri="{BB962C8B-B14F-4D97-AF65-F5344CB8AC3E}">
        <p14:creationId xmlns:p14="http://schemas.microsoft.com/office/powerpoint/2010/main" val="3423812284"/>
      </p:ext>
    </p:extLst>
  </p:cSld>
  <p:clrMapOvr>
    <a:masterClrMapping/>
  </p:clrMapOvr>
  <mc:AlternateContent xmlns:mc="http://schemas.openxmlformats.org/markup-compatibility/2006" xmlns:p14="http://schemas.microsoft.com/office/powerpoint/2010/main">
    <mc:Choice Requires="p14">
      <p:transition spd="slow" p14:dur="2000" advTm="67630"/>
    </mc:Choice>
    <mc:Fallback xmlns="">
      <p:transition spd="slow" advTm="6763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74073" y="365125"/>
            <a:ext cx="11319163" cy="6188076"/>
          </a:xfrm>
        </p:spPr>
        <p:txBody>
          <a:bodyPr>
            <a:normAutofit/>
          </a:bodyPr>
          <a:lstStyle/>
          <a:p>
            <a:pPr marL="0" lvl="0" indent="0">
              <a:buNone/>
            </a:pPr>
            <a:endParaRPr lang="en-US" dirty="0">
              <a:solidFill>
                <a:prstClr val="black"/>
              </a:solidFill>
              <a:latin typeface="Times New Roman" panose="02020603050405020304" pitchFamily="18" charset="0"/>
              <a:cs typeface="Times New Roman" panose="02020603050405020304" pitchFamily="18" charset="0"/>
            </a:endParaRPr>
          </a:p>
          <a:p>
            <a:pPr lvl="0" algn="just"/>
            <a:r>
              <a:rPr lang="en-US" b="1" dirty="0">
                <a:solidFill>
                  <a:prstClr val="black"/>
                </a:solidFill>
                <a:latin typeface="Times New Roman" panose="02020603050405020304" pitchFamily="18" charset="0"/>
                <a:cs typeface="Times New Roman" panose="02020603050405020304" pitchFamily="18" charset="0"/>
              </a:rPr>
              <a:t>McGowan M. </a:t>
            </a:r>
            <a:r>
              <a:rPr lang="en-US" u="sng" dirty="0">
                <a:solidFill>
                  <a:prstClr val="black"/>
                </a:solidFill>
                <a:latin typeface="Times New Roman" panose="02020603050405020304" pitchFamily="18" charset="0"/>
                <a:cs typeface="Times New Roman" panose="02020603050405020304" pitchFamily="18" charset="0"/>
              </a:rPr>
              <a:t>Montaigne's </a:t>
            </a:r>
            <a:r>
              <a:rPr lang="en-US" u="sng" dirty="0" smtClean="0">
                <a:solidFill>
                  <a:prstClr val="black"/>
                </a:solidFill>
                <a:latin typeface="Times New Roman" panose="02020603050405020304" pitchFamily="18" charset="0"/>
                <a:cs typeface="Times New Roman" panose="02020603050405020304" pitchFamily="18" charset="0"/>
              </a:rPr>
              <a:t>deceits....</a:t>
            </a:r>
          </a:p>
          <a:p>
            <a:pPr lvl="0" algn="just"/>
            <a:r>
              <a:rPr lang="en-US" dirty="0" smtClean="0">
                <a:solidFill>
                  <a:prstClr val="black"/>
                </a:solidFill>
                <a:latin typeface="Times New Roman" panose="02020603050405020304" pitchFamily="18" charset="0"/>
                <a:cs typeface="Times New Roman" panose="02020603050405020304" pitchFamily="18" charset="0"/>
              </a:rPr>
              <a:t>“The method (of deceit and dissimulation. – N.K.) becomes the philosophy. Neither Montaigne nor Socrates seem concerned to </a:t>
            </a:r>
            <a:r>
              <a:rPr lang="en-US" i="1" dirty="0" smtClean="0">
                <a:solidFill>
                  <a:prstClr val="black"/>
                </a:solidFill>
                <a:latin typeface="Times New Roman" panose="02020603050405020304" pitchFamily="18" charset="0"/>
                <a:cs typeface="Times New Roman" panose="02020603050405020304" pitchFamily="18" charset="0"/>
              </a:rPr>
              <a:t>supply a new set of opinions for outdated one</a:t>
            </a:r>
            <a:r>
              <a:rPr lang="en-US" dirty="0" smtClean="0">
                <a:solidFill>
                  <a:prstClr val="black"/>
                </a:solidFill>
                <a:latin typeface="Times New Roman" panose="02020603050405020304" pitchFamily="18" charset="0"/>
                <a:cs typeface="Times New Roman" panose="02020603050405020304" pitchFamily="18" charset="0"/>
              </a:rPr>
              <a:t>, but </a:t>
            </a:r>
            <a:r>
              <a:rPr lang="en-US" i="1" dirty="0" smtClean="0">
                <a:solidFill>
                  <a:prstClr val="black"/>
                </a:solidFill>
                <a:latin typeface="Times New Roman" panose="02020603050405020304" pitchFamily="18" charset="0"/>
                <a:cs typeface="Times New Roman" panose="02020603050405020304" pitchFamily="18" charset="0"/>
              </a:rPr>
              <a:t>rather to shake men out of their mindless assumptions</a:t>
            </a:r>
            <a:r>
              <a:rPr lang="en-US" dirty="0" smtClean="0">
                <a:solidFill>
                  <a:prstClr val="black"/>
                </a:solidFill>
                <a:latin typeface="Times New Roman" panose="02020603050405020304" pitchFamily="18" charset="0"/>
                <a:cs typeface="Times New Roman" panose="02020603050405020304" pitchFamily="18" charset="0"/>
              </a:rPr>
              <a:t>, and to awaken them to </a:t>
            </a:r>
            <a:r>
              <a:rPr lang="en-US" i="1" dirty="0" smtClean="0">
                <a:solidFill>
                  <a:prstClr val="black"/>
                </a:solidFill>
                <a:latin typeface="Times New Roman" panose="02020603050405020304" pitchFamily="18" charset="0"/>
                <a:cs typeface="Times New Roman" panose="02020603050405020304" pitchFamily="18" charset="0"/>
              </a:rPr>
              <a:t>genuine intellectual curiosity </a:t>
            </a:r>
            <a:r>
              <a:rPr lang="en-US" dirty="0" smtClean="0">
                <a:solidFill>
                  <a:prstClr val="black"/>
                </a:solidFill>
                <a:latin typeface="Times New Roman" panose="02020603050405020304" pitchFamily="18" charset="0"/>
                <a:cs typeface="Times New Roman" panose="02020603050405020304" pitchFamily="18" charset="0"/>
              </a:rPr>
              <a:t>[…] The way to become courageous is to find out what courage is; and such knowledge lies in the </a:t>
            </a:r>
            <a:r>
              <a:rPr lang="en-US" i="1" dirty="0" smtClean="0">
                <a:solidFill>
                  <a:prstClr val="black"/>
                </a:solidFill>
                <a:latin typeface="Times New Roman" panose="02020603050405020304" pitchFamily="18" charset="0"/>
                <a:cs typeface="Times New Roman" panose="02020603050405020304" pitchFamily="18" charset="0"/>
              </a:rPr>
              <a:t>process of discovery</a:t>
            </a:r>
            <a:r>
              <a:rPr lang="en-US" dirty="0" smtClean="0">
                <a:solidFill>
                  <a:prstClr val="black"/>
                </a:solidFill>
                <a:latin typeface="Times New Roman" panose="02020603050405020304" pitchFamily="18" charset="0"/>
                <a:cs typeface="Times New Roman" panose="02020603050405020304" pitchFamily="18" charset="0"/>
              </a:rPr>
              <a:t>. We have in the </a:t>
            </a:r>
            <a:r>
              <a:rPr lang="en-US" dirty="0" err="1" smtClean="0">
                <a:solidFill>
                  <a:prstClr val="black"/>
                </a:solidFill>
                <a:latin typeface="Times New Roman" panose="02020603050405020304" pitchFamily="18" charset="0"/>
                <a:cs typeface="Times New Roman" panose="02020603050405020304" pitchFamily="18" charset="0"/>
              </a:rPr>
              <a:t>Essais</a:t>
            </a:r>
            <a:r>
              <a:rPr lang="en-US" dirty="0" smtClean="0">
                <a:solidFill>
                  <a:prstClr val="black"/>
                </a:solidFill>
                <a:latin typeface="Times New Roman" panose="02020603050405020304" pitchFamily="18" charset="0"/>
                <a:cs typeface="Times New Roman" panose="02020603050405020304" pitchFamily="18" charset="0"/>
              </a:rPr>
              <a:t> , just as in some at least of the Dialogues of Plato, a </a:t>
            </a:r>
            <a:r>
              <a:rPr lang="en-US" i="1" dirty="0" smtClean="0">
                <a:solidFill>
                  <a:prstClr val="black"/>
                </a:solidFill>
                <a:latin typeface="Times New Roman" panose="02020603050405020304" pitchFamily="18" charset="0"/>
                <a:cs typeface="Times New Roman" panose="02020603050405020304" pitchFamily="18" charset="0"/>
              </a:rPr>
              <a:t>blending of eloquence and philosophy</a:t>
            </a:r>
            <a:r>
              <a:rPr lang="en-US" dirty="0" smtClean="0">
                <a:solidFill>
                  <a:prstClr val="black"/>
                </a:solidFill>
                <a:latin typeface="Times New Roman" panose="02020603050405020304" pitchFamily="18" charset="0"/>
                <a:cs typeface="Times New Roman" panose="02020603050405020304" pitchFamily="18" charset="0"/>
              </a:rPr>
              <a:t> &lt;…&gt; Their joining together had become a major subject of discussion for Renaissance writers” (my italics. – N.K.)</a:t>
            </a:r>
            <a:endParaRPr lang="ru-RU" dirty="0" smtClean="0">
              <a:solidFill>
                <a:prstClr val="black"/>
              </a:solidFill>
              <a:latin typeface="Times New Roman" panose="02020603050405020304" pitchFamily="18" charset="0"/>
              <a:cs typeface="Times New Roman" panose="02020603050405020304" pitchFamily="18" charset="0"/>
            </a:endParaRPr>
          </a:p>
          <a:p>
            <a:endParaRPr lang="ru-RU" dirty="0"/>
          </a:p>
        </p:txBody>
      </p:sp>
      <p:sp>
        <p:nvSpPr>
          <p:cNvPr id="4" name="Номер слайда 3"/>
          <p:cNvSpPr>
            <a:spLocks noGrp="1"/>
          </p:cNvSpPr>
          <p:nvPr>
            <p:ph type="sldNum" sz="quarter" idx="12"/>
          </p:nvPr>
        </p:nvSpPr>
        <p:spPr/>
        <p:txBody>
          <a:bodyPr/>
          <a:lstStyle/>
          <a:p>
            <a:fld id="{DD4D28FF-79BA-4FE5-9EEA-92C1BC78B1AD}" type="slidenum">
              <a:rPr lang="ru-RU" smtClean="0"/>
              <a:t>7</a:t>
            </a:fld>
            <a:endParaRPr lang="ru-RU"/>
          </a:p>
        </p:txBody>
      </p:sp>
    </p:spTree>
    <p:extLst>
      <p:ext uri="{BB962C8B-B14F-4D97-AF65-F5344CB8AC3E}">
        <p14:creationId xmlns:p14="http://schemas.microsoft.com/office/powerpoint/2010/main" val="2161900326"/>
      </p:ext>
    </p:extLst>
  </p:cSld>
  <p:clrMapOvr>
    <a:masterClrMapping/>
  </p:clrMapOvr>
  <mc:AlternateContent xmlns:mc="http://schemas.openxmlformats.org/markup-compatibility/2006" xmlns:p14="http://schemas.microsoft.com/office/powerpoint/2010/main">
    <mc:Choice Requires="p14">
      <p:transition spd="slow" p14:dur="2000" advTm="22230"/>
    </mc:Choice>
    <mc:Fallback xmlns="">
      <p:transition spd="slow" advTm="2223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92727" y="365125"/>
            <a:ext cx="10661073" cy="5811838"/>
          </a:xfrm>
        </p:spPr>
        <p:txBody>
          <a:bodyPr/>
          <a:lstStyle/>
          <a:p>
            <a:r>
              <a:rPr lang="en-US" b="1" dirty="0" err="1">
                <a:latin typeface="Times New Roman" panose="02020603050405020304" pitchFamily="18" charset="0"/>
                <a:cs typeface="Times New Roman" panose="02020603050405020304" pitchFamily="18" charset="0"/>
              </a:rPr>
              <a:t>Struever</a:t>
            </a:r>
            <a:r>
              <a:rPr lang="en-US" b="1" dirty="0">
                <a:latin typeface="Times New Roman" panose="02020603050405020304" pitchFamily="18" charset="0"/>
                <a:cs typeface="Times New Roman" panose="02020603050405020304" pitchFamily="18" charset="0"/>
              </a:rPr>
              <a:t> N.S.</a:t>
            </a:r>
            <a:r>
              <a:rPr lang="en-US" b="1" u="sng"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The Language of History in the Renaissance. Princeton: Princeton Univ. Press, 1970.</a:t>
            </a:r>
          </a:p>
          <a:p>
            <a:pPr algn="just"/>
            <a:r>
              <a:rPr lang="en-US" dirty="0" smtClean="0">
                <a:latin typeface="Times New Roman" panose="02020603050405020304" pitchFamily="18" charset="0"/>
                <a:cs typeface="Times New Roman" panose="02020603050405020304" pitchFamily="18" charset="0"/>
              </a:rPr>
              <a:t>This research, procured under the supervision of H. White, considers a peculiar status of Renaissance historiography consisting in the obviously literary character of the history which is absolutely deprived of any </a:t>
            </a:r>
            <a:r>
              <a:rPr lang="en-US" dirty="0" err="1" smtClean="0">
                <a:latin typeface="Times New Roman" panose="02020603050405020304" pitchFamily="18" charset="0"/>
                <a:cs typeface="Times New Roman" panose="02020603050405020304" pitchFamily="18" charset="0"/>
              </a:rPr>
              <a:t>essencialistic</a:t>
            </a:r>
            <a:r>
              <a:rPr lang="en-US" dirty="0" smtClean="0">
                <a:latin typeface="Times New Roman" panose="02020603050405020304" pitchFamily="18" charset="0"/>
                <a:cs typeface="Times New Roman" panose="02020603050405020304" pitchFamily="18" charset="0"/>
              </a:rPr>
              <a:t> implications in XVI-</a:t>
            </a:r>
            <a:r>
              <a:rPr lang="en-US" dirty="0" err="1"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century. Instead of it, this historiography suggests an array of causes for political modelling based on literary characters (from Titus </a:t>
            </a:r>
            <a:r>
              <a:rPr lang="en-US" dirty="0" err="1" smtClean="0">
                <a:latin typeface="Times New Roman" panose="02020603050405020304" pitchFamily="18" charset="0"/>
                <a:cs typeface="Times New Roman" panose="02020603050405020304" pitchFamily="18" charset="0"/>
              </a:rPr>
              <a:t>Livius</a:t>
            </a:r>
            <a:r>
              <a:rPr lang="en-US" dirty="0" smtClean="0">
                <a:latin typeface="Times New Roman" panose="02020603050405020304" pitchFamily="18" charset="0"/>
                <a:cs typeface="Times New Roman" panose="02020603050405020304" pitchFamily="18" charset="0"/>
              </a:rPr>
              <a:t> etc.) and </a:t>
            </a:r>
            <a:r>
              <a:rPr lang="pl-PL" dirty="0" smtClean="0">
                <a:latin typeface="Times New Roman" panose="02020603050405020304" pitchFamily="18" charset="0"/>
                <a:cs typeface="Times New Roman" panose="02020603050405020304" pitchFamily="18" charset="0"/>
              </a:rPr>
              <a:t>binding </a:t>
            </a:r>
            <a:r>
              <a:rPr lang="en-US" dirty="0" smtClean="0">
                <a:latin typeface="Times New Roman" panose="02020603050405020304" pitchFamily="18" charset="0"/>
                <a:cs typeface="Times New Roman" panose="02020603050405020304" pitchFamily="18" charset="0"/>
              </a:rPr>
              <a:t>different possibilities (or modalities)</a:t>
            </a:r>
            <a:r>
              <a:rPr lang="pl-PL"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together </a:t>
            </a:r>
            <a:r>
              <a:rPr lang="en-US" dirty="0">
                <a:latin typeface="Times New Roman" panose="02020603050405020304" pitchFamily="18" charset="0"/>
                <a:cs typeface="Times New Roman" panose="02020603050405020304" pitchFamily="18" charset="0"/>
              </a:rPr>
              <a:t>(or </a:t>
            </a:r>
            <a:r>
              <a:rPr lang="en-US" dirty="0" err="1" smtClean="0">
                <a:latin typeface="Times New Roman" panose="02020603050405020304" pitchFamily="18" charset="0"/>
                <a:cs typeface="Times New Roman" panose="02020603050405020304" pitchFamily="18" charset="0"/>
              </a:rPr>
              <a:t>catalogising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them</a:t>
            </a:r>
            <a:r>
              <a:rPr lang="en-US" dirty="0" smtClean="0">
                <a:latin typeface="Times New Roman" panose="02020603050405020304" pitchFamily="18" charset="0"/>
                <a:cs typeface="Times New Roman" panose="02020603050405020304" pitchFamily="18" charset="0"/>
              </a:rPr>
              <a:t>) into the patterns of </a:t>
            </a: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struggle with Fortune. Consequently, the aware of politics was embodied in the literary exercise, afar from the interpretation of politics as a system, an object with it`s own laws to be discovered</a:t>
            </a:r>
            <a:r>
              <a:rPr lang="pl-PL" dirty="0" smtClean="0">
                <a:latin typeface="Times New Roman" panose="02020603050405020304" pitchFamily="18" charset="0"/>
                <a:cs typeface="Times New Roman" panose="02020603050405020304" pitchFamily="18" charset="0"/>
              </a:rPr>
              <a:t> and it`s own method to be </a:t>
            </a:r>
            <a:r>
              <a:rPr lang="en-US" dirty="0" smtClean="0">
                <a:latin typeface="Times New Roman" panose="02020603050405020304" pitchFamily="18" charset="0"/>
                <a:cs typeface="Times New Roman" panose="02020603050405020304" pitchFamily="18" charset="0"/>
              </a:rPr>
              <a:t>systematic, </a:t>
            </a:r>
            <a:r>
              <a:rPr lang="pl-PL" dirty="0" smtClean="0">
                <a:latin typeface="Times New Roman" panose="02020603050405020304" pitchFamily="18" charset="0"/>
                <a:cs typeface="Times New Roman" panose="02020603050405020304" pitchFamily="18" charset="0"/>
              </a:rPr>
              <a:t>rigorous and theory-based.</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DD4D28FF-79BA-4FE5-9EEA-92C1BC78B1AD}" type="slidenum">
              <a:rPr lang="ru-RU" smtClean="0"/>
              <a:t>8</a:t>
            </a:fld>
            <a:endParaRPr lang="ru-RU"/>
          </a:p>
        </p:txBody>
      </p:sp>
    </p:spTree>
    <p:extLst>
      <p:ext uri="{BB962C8B-B14F-4D97-AF65-F5344CB8AC3E}">
        <p14:creationId xmlns:p14="http://schemas.microsoft.com/office/powerpoint/2010/main" val="2349763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32509" y="365125"/>
            <a:ext cx="11249891" cy="6104948"/>
          </a:xfrm>
        </p:spPr>
        <p:txBody>
          <a:bodyPr>
            <a:normAutofit/>
          </a:bodyPr>
          <a:lstStyle/>
          <a:p>
            <a:pPr algn="just"/>
            <a:r>
              <a:rPr lang="en-US" b="1" dirty="0" err="1">
                <a:latin typeface="Times New Roman" panose="02020603050405020304" pitchFamily="18" charset="0"/>
                <a:cs typeface="Times New Roman" panose="02020603050405020304" pitchFamily="18" charset="0"/>
              </a:rPr>
              <a:t>Viroli</a:t>
            </a:r>
            <a:r>
              <a:rPr lang="en-US" b="1" dirty="0">
                <a:latin typeface="Times New Roman" panose="02020603050405020304" pitchFamily="18" charset="0"/>
                <a:cs typeface="Times New Roman" panose="02020603050405020304" pitchFamily="18" charset="0"/>
              </a:rPr>
              <a:t> M. </a:t>
            </a:r>
            <a:r>
              <a:rPr lang="en-US" u="sng" dirty="0">
                <a:latin typeface="Times New Roman" panose="02020603050405020304" pitchFamily="18" charset="0"/>
                <a:cs typeface="Times New Roman" panose="02020603050405020304" pitchFamily="18" charset="0"/>
              </a:rPr>
              <a:t>Machiavelli`s God / trans. by Antony </a:t>
            </a:r>
            <a:r>
              <a:rPr lang="en-US" u="sng" dirty="0" err="1">
                <a:latin typeface="Times New Roman" panose="02020603050405020304" pitchFamily="18" charset="0"/>
                <a:cs typeface="Times New Roman" panose="02020603050405020304" pitchFamily="18" charset="0"/>
              </a:rPr>
              <a:t>Shugaar</a:t>
            </a:r>
            <a:r>
              <a:rPr lang="en-US" u="sng" dirty="0">
                <a:latin typeface="Times New Roman" panose="02020603050405020304" pitchFamily="18" charset="0"/>
                <a:cs typeface="Times New Roman" panose="02020603050405020304" pitchFamily="18" charset="0"/>
              </a:rPr>
              <a:t>. Princeton: Princeton Univ. Press, 2010. </a:t>
            </a:r>
          </a:p>
          <a:p>
            <a:pPr algn="just"/>
            <a:r>
              <a:rPr lang="en-US" dirty="0" err="1" smtClean="0">
                <a:latin typeface="Times New Roman" panose="02020603050405020304" pitchFamily="18" charset="0"/>
                <a:cs typeface="Times New Roman" panose="02020603050405020304" pitchFamily="18" charset="0"/>
              </a:rPr>
              <a:t>Viroli</a:t>
            </a:r>
            <a:r>
              <a:rPr lang="en-US" dirty="0" smtClean="0">
                <a:latin typeface="Times New Roman" panose="02020603050405020304" pitchFamily="18" charset="0"/>
                <a:cs typeface="Times New Roman" panose="02020603050405020304" pitchFamily="18" charset="0"/>
              </a:rPr>
              <a:t> notes </a:t>
            </a:r>
            <a:r>
              <a:rPr lang="en-US" dirty="0">
                <a:latin typeface="Times New Roman" panose="02020603050405020304" pitchFamily="18" charset="0"/>
                <a:cs typeface="Times New Roman" panose="02020603050405020304" pitchFamily="18" charset="0"/>
              </a:rPr>
              <a:t>the interpenetration between political and literary action, the significance of </a:t>
            </a:r>
            <a:r>
              <a:rPr lang="en-US" dirty="0" smtClean="0">
                <a:latin typeface="Times New Roman" panose="02020603050405020304" pitchFamily="18" charset="0"/>
                <a:cs typeface="Times New Roman" panose="02020603050405020304" pitchFamily="18" charset="0"/>
              </a:rPr>
              <a:t>a stylization </a:t>
            </a:r>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a political activity for Machiavelli, </a:t>
            </a:r>
            <a:r>
              <a:rPr lang="en-US" dirty="0">
                <a:latin typeface="Times New Roman" panose="02020603050405020304" pitchFamily="18" charset="0"/>
                <a:cs typeface="Times New Roman" panose="02020603050405020304" pitchFamily="18" charset="0"/>
              </a:rPr>
              <a:t>for </a:t>
            </a:r>
            <a:r>
              <a:rPr lang="en-US" dirty="0" smtClean="0">
                <a:latin typeface="Times New Roman" panose="02020603050405020304" pitchFamily="18" charset="0"/>
                <a:cs typeface="Times New Roman" panose="02020603050405020304" pitchFamily="18" charset="0"/>
              </a:rPr>
              <a:t>instance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because the material under discussion itself possessed magnificence and splendor</a:t>
            </a:r>
            <a:r>
              <a:rPr lang="en-US" dirty="0" smtClean="0">
                <a:latin typeface="Times New Roman" panose="02020603050405020304" pitchFamily="18" charset="0"/>
                <a:cs typeface="Times New Roman" panose="02020603050405020304" pitchFamily="18" charset="0"/>
              </a:rPr>
              <a:t>…” Interpreting </a:t>
            </a:r>
            <a:r>
              <a:rPr lang="en-US" dirty="0">
                <a:latin typeface="Times New Roman" panose="02020603050405020304" pitchFamily="18" charset="0"/>
                <a:cs typeface="Times New Roman" panose="02020603050405020304" pitchFamily="18" charset="0"/>
              </a:rPr>
              <a:t>Machiavelli’s political method, </a:t>
            </a:r>
            <a:r>
              <a:rPr lang="en-US" dirty="0" err="1">
                <a:latin typeface="Times New Roman" panose="02020603050405020304" pitchFamily="18" charset="0"/>
                <a:cs typeface="Times New Roman" panose="02020603050405020304" pitchFamily="18" charset="0"/>
              </a:rPr>
              <a:t>Viroli</a:t>
            </a:r>
            <a:r>
              <a:rPr lang="en-US" dirty="0">
                <a:latin typeface="Times New Roman" panose="02020603050405020304" pitchFamily="18" charset="0"/>
                <a:cs typeface="Times New Roman" panose="02020603050405020304" pitchFamily="18" charset="0"/>
              </a:rPr>
              <a:t> concludes that, for the author </a:t>
            </a:r>
            <a:r>
              <a:rPr lang="en-US" dirty="0" smtClean="0">
                <a:latin typeface="Times New Roman" panose="02020603050405020304" pitchFamily="18" charset="0"/>
                <a:cs typeface="Times New Roman" panose="02020603050405020304" pitchFamily="18" charset="0"/>
              </a:rPr>
              <a:t>of </a:t>
            </a:r>
            <a:r>
              <a:rPr lang="en-US" i="1" dirty="0" smtClean="0">
                <a:latin typeface="Times New Roman" panose="02020603050405020304" pitchFamily="18" charset="0"/>
                <a:cs typeface="Times New Roman" panose="02020603050405020304" pitchFamily="18" charset="0"/>
              </a:rPr>
              <a:t>The Prince, </a:t>
            </a:r>
            <a:r>
              <a:rPr lang="en-US" dirty="0" smtClean="0">
                <a:latin typeface="Times New Roman" panose="02020603050405020304" pitchFamily="18" charset="0"/>
                <a:cs typeface="Times New Roman" panose="02020603050405020304" pitchFamily="18" charset="0"/>
              </a:rPr>
              <a:t>political </a:t>
            </a:r>
            <a:r>
              <a:rPr lang="en-US" dirty="0">
                <a:latin typeface="Times New Roman" panose="02020603050405020304" pitchFamily="18" charset="0"/>
                <a:cs typeface="Times New Roman" panose="02020603050405020304" pitchFamily="18" charset="0"/>
              </a:rPr>
              <a:t>action was garbed in rhetorical and poetical expression. For Machiavelli, literary text and poetics were key sources of inspiration, on the one hand </a:t>
            </a:r>
            <a:r>
              <a:rPr lang="en-US" dirty="0" smtClean="0">
                <a:latin typeface="Times New Roman" panose="02020603050405020304" pitchFamily="18" charset="0"/>
                <a:cs typeface="Times New Roman" panose="02020603050405020304" pitchFamily="18" charset="0"/>
              </a:rPr>
              <a:t>and</a:t>
            </a:r>
            <a:r>
              <a:rPr lang="en-US" dirty="0">
                <a:latin typeface="Times New Roman" panose="02020603050405020304" pitchFamily="18" charset="0"/>
                <a:cs typeface="Times New Roman" panose="02020603050405020304" pitchFamily="18" charset="0"/>
              </a:rPr>
              <a:t>, on the other hand, they presented the only way for studying politics that allowed a loophole between political idealism and </a:t>
            </a:r>
            <a:r>
              <a:rPr lang="en-US" dirty="0" smtClean="0">
                <a:latin typeface="Times New Roman" panose="02020603050405020304" pitchFamily="18" charset="0"/>
                <a:cs typeface="Times New Roman" panose="02020603050405020304" pitchFamily="18" charset="0"/>
              </a:rPr>
              <a:t>realism.</a:t>
            </a:r>
          </a:p>
          <a:p>
            <a:pPr algn="just"/>
            <a:endParaRPr lang="ru-RU" dirty="0" smtClean="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DD4D28FF-79BA-4FE5-9EEA-92C1BC78B1AD}" type="slidenum">
              <a:rPr lang="ru-RU" smtClean="0"/>
              <a:t>9</a:t>
            </a:fld>
            <a:endParaRPr lang="ru-RU"/>
          </a:p>
        </p:txBody>
      </p:sp>
    </p:spTree>
    <p:extLst>
      <p:ext uri="{BB962C8B-B14F-4D97-AF65-F5344CB8AC3E}">
        <p14:creationId xmlns:p14="http://schemas.microsoft.com/office/powerpoint/2010/main" val="160966357"/>
      </p:ext>
    </p:extLst>
  </p:cSld>
  <p:clrMapOvr>
    <a:masterClrMapping/>
  </p:clrMapOvr>
  <mc:AlternateContent xmlns:mc="http://schemas.openxmlformats.org/markup-compatibility/2006" xmlns:p14="http://schemas.microsoft.com/office/powerpoint/2010/main">
    <mc:Choice Requires="p14">
      <p:transition spd="slow" p14:dur="2000" advTm="39059"/>
    </mc:Choice>
    <mc:Fallback xmlns="">
      <p:transition spd="slow" advTm="39059"/>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4508</TotalTime>
  <Words>2449</Words>
  <Application>Microsoft Office PowerPoint</Application>
  <PresentationFormat>Произвольный</PresentationFormat>
  <Paragraphs>68</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(Mis)understanding as “modality” in XV-XVI century literature: ambiguity as a forerunner of the poststructuralist hypertext</vt:lpstr>
      <vt:lpstr>Презентация PowerPoint</vt:lpstr>
      <vt:lpstr>Презентация PowerPoint</vt:lpstr>
      <vt:lpstr>Презентация PowerPoint</vt:lpstr>
      <vt:lpstr>Презентация PowerPoint</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Conclusion</vt:lpstr>
      <vt:lpstr>Thank you for your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OA</cp:lastModifiedBy>
  <cp:revision>285</cp:revision>
  <dcterms:created xsi:type="dcterms:W3CDTF">2017-11-27T23:15:28Z</dcterms:created>
  <dcterms:modified xsi:type="dcterms:W3CDTF">2018-03-06T20:41:09Z</dcterms:modified>
</cp:coreProperties>
</file>