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8" r:id="rId5"/>
    <p:sldId id="267" r:id="rId6"/>
    <p:sldId id="266" r:id="rId7"/>
    <p:sldId id="25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89602" y="1819656"/>
            <a:ext cx="8377305" cy="24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ru-RU" alt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3200" b="1" dirty="0" smtClean="0">
                <a:cs typeface="Arial" panose="020B0604020202020204" pitchFamily="34" charset="0"/>
              </a:rPr>
              <a:t>НИУ </a:t>
            </a:r>
            <a:r>
              <a:rPr lang="ru-RU" altLang="ru-RU" sz="3200" b="1" dirty="0">
                <a:cs typeface="Arial" panose="020B0604020202020204" pitchFamily="34" charset="0"/>
              </a:rPr>
              <a:t>ВШЭ </a:t>
            </a:r>
            <a:r>
              <a:rPr lang="ru-RU" altLang="ru-RU" sz="3200" b="1" dirty="0" smtClean="0">
                <a:cs typeface="Arial" panose="020B0604020202020204" pitchFamily="34" charset="0"/>
              </a:rPr>
              <a:t>– Пермь</a:t>
            </a:r>
          </a:p>
          <a:p>
            <a:r>
              <a:rPr lang="ru-RU" altLang="ru-RU" sz="2000" b="1" dirty="0" smtClean="0">
                <a:cs typeface="Arial" panose="020B0604020202020204" pitchFamily="34" charset="0"/>
              </a:rPr>
              <a:t>Факультет экономики, менеджмента и бизнес-информатики</a:t>
            </a:r>
          </a:p>
          <a:p>
            <a:r>
              <a:rPr lang="ru-RU" altLang="ru-RU" sz="2800" b="1" dirty="0">
                <a:cs typeface="Arial" panose="020B0604020202020204" pitchFamily="34" charset="0"/>
              </a:rPr>
              <a:t/>
            </a:r>
            <a:br>
              <a:rPr lang="ru-RU" altLang="ru-RU" sz="2800" b="1" dirty="0">
                <a:cs typeface="Arial" panose="020B0604020202020204" pitchFamily="34" charset="0"/>
              </a:rPr>
            </a:br>
            <a:r>
              <a:rPr lang="ru-RU" altLang="ru-RU" sz="2800" b="1" dirty="0" smtClean="0">
                <a:cs typeface="Arial" panose="020B0604020202020204" pitchFamily="34" charset="0"/>
              </a:rPr>
              <a:t>Образовательная программа магистратуры «Государственное и муниципальное управление»</a:t>
            </a:r>
          </a:p>
          <a:p>
            <a:endParaRPr lang="ru-RU" alt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7239" y="4273704"/>
            <a:ext cx="8089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altLang="ru-RU" b="1" dirty="0" smtClean="0"/>
          </a:p>
          <a:p>
            <a:pPr eaLnBrk="1" hangingPunct="1"/>
            <a:endParaRPr lang="ru-RU" altLang="ru-RU" b="1" dirty="0" smtClean="0"/>
          </a:p>
          <a:p>
            <a:pPr eaLnBrk="1" hangingPunct="1"/>
            <a:r>
              <a:rPr lang="ru-RU" altLang="ru-RU" b="1" dirty="0" smtClean="0">
                <a:latin typeface="+mn-lt"/>
              </a:rPr>
              <a:t>Академический руководитель: к.э.н</a:t>
            </a:r>
            <a:r>
              <a:rPr lang="ru-RU" altLang="ru-RU" b="1" dirty="0">
                <a:latin typeface="+mn-lt"/>
              </a:rPr>
              <a:t>., </a:t>
            </a:r>
            <a:r>
              <a:rPr lang="ru-RU" altLang="ru-RU" b="1" dirty="0" smtClean="0">
                <a:latin typeface="+mn-lt"/>
              </a:rPr>
              <a:t>доцент, доцент департамента менеджмента НИУ ВШЭ-Пермь </a:t>
            </a:r>
            <a:r>
              <a:rPr lang="ru-RU" altLang="ru-RU" b="1" dirty="0">
                <a:latin typeface="+mn-lt"/>
              </a:rPr>
              <a:t>Зуева Елена </a:t>
            </a:r>
            <a:r>
              <a:rPr lang="ru-RU" altLang="ru-RU" b="1" dirty="0" smtClean="0">
                <a:latin typeface="+mn-lt"/>
              </a:rPr>
              <a:t>Львовна</a:t>
            </a:r>
          </a:p>
          <a:p>
            <a:pPr eaLnBrk="1" hangingPunct="1"/>
            <a:endParaRPr lang="ru-RU" altLang="ru-RU" b="1" dirty="0">
              <a:latin typeface="+mn-lt"/>
            </a:endParaRPr>
          </a:p>
          <a:p>
            <a:pPr eaLnBrk="1" hangingPunct="1"/>
            <a:r>
              <a:rPr lang="ru-RU" altLang="ru-RU" b="1" dirty="0" smtClean="0">
                <a:latin typeface="+mn-lt"/>
              </a:rPr>
              <a:t>Менеджер: Некрасова Надежда Андреевна</a:t>
            </a:r>
            <a:endParaRPr lang="ru-RU" alt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89600" y="1819656"/>
            <a:ext cx="8377305" cy="4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altLang="ru-RU" sz="2800" b="1" dirty="0" smtClean="0">
                <a:solidFill>
                  <a:srgbClr val="FF0000"/>
                </a:solidFill>
                <a:cs typeface="Calibri" panose="020F0502020204030204" pitchFamily="34" charset="0"/>
              </a:rPr>
              <a:t>Темы эссе для поступления</a:t>
            </a:r>
            <a:endParaRPr lang="ru-RU" sz="2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7239" y="4273704"/>
            <a:ext cx="8089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altLang="ru-RU" b="1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89601" y="2280310"/>
            <a:ext cx="8377305" cy="398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 в государственном управлении: направления, результаты, проблемы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НКО в решении социальных проблем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 государственного служащего: понятие и проблемы формирования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Тренды инновационного развития в Пермском крае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кластерного подхода к развитию промышленности Пермского края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туризма в Пермском крае: возможности, направления, результаты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цифровой экономики: оценка ситуации в Пермском крае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Демографическая динамика Пермского региона и ее оценка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инфраструктуры региона: значение, проекты, проблемы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«Покупай Пермское»: содержание, история, новые тренды</a:t>
            </a:r>
          </a:p>
        </p:txBody>
      </p:sp>
    </p:spTree>
    <p:extLst>
      <p:ext uri="{BB962C8B-B14F-4D97-AF65-F5344CB8AC3E}">
        <p14:creationId xmlns:p14="http://schemas.microsoft.com/office/powerpoint/2010/main" val="36369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4008" y="1819657"/>
            <a:ext cx="8942832" cy="61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altLang="ru-RU" sz="2750" b="1" dirty="0" smtClean="0">
                <a:solidFill>
                  <a:srgbClr val="FF0000"/>
                </a:solidFill>
              </a:rPr>
              <a:t>Литература:</a:t>
            </a:r>
            <a:endParaRPr lang="ru-RU" sz="27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59706" y="2596895"/>
            <a:ext cx="8377305" cy="22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indent="-3429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altLang="ru-RU" sz="2500" b="1" dirty="0" smtClean="0">
                <a:latin typeface="+mn-lt"/>
              </a:rPr>
              <a:t>Статьи в интернете</a:t>
            </a:r>
            <a:endParaRPr lang="ru-RU" altLang="ru-RU" sz="2500" b="1" dirty="0">
              <a:latin typeface="+mn-lt"/>
            </a:endParaRPr>
          </a:p>
          <a:p>
            <a:pPr marL="342900" indent="-3429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altLang="ru-RU" sz="2500" b="1" dirty="0" smtClean="0">
                <a:latin typeface="+mn-lt"/>
              </a:rPr>
              <a:t>Сайты органов власти</a:t>
            </a:r>
          </a:p>
          <a:p>
            <a:pPr marL="342900" indent="-3429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altLang="ru-RU" sz="2500" b="1" dirty="0" smtClean="0">
                <a:latin typeface="+mn-lt"/>
              </a:rPr>
              <a:t>Газеты: «Новый компаньон», «Бизнес-класс»</a:t>
            </a:r>
          </a:p>
          <a:p>
            <a:pPr marL="342900" indent="-3429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altLang="ru-RU" sz="2500" b="1" dirty="0" smtClean="0">
                <a:latin typeface="+mn-lt"/>
              </a:rPr>
              <a:t>Журнал: «</a:t>
            </a:r>
            <a:r>
              <a:rPr lang="en-US" altLang="ru-RU" sz="2500" b="1" dirty="0" err="1" smtClean="0">
                <a:latin typeface="+mn-lt"/>
              </a:rPr>
              <a:t>Ars</a:t>
            </a:r>
            <a:r>
              <a:rPr lang="en-US" altLang="ru-RU" sz="2500" b="1" dirty="0" smtClean="0">
                <a:latin typeface="+mn-lt"/>
              </a:rPr>
              <a:t> </a:t>
            </a:r>
            <a:r>
              <a:rPr lang="en-US" altLang="ru-RU" sz="2500" b="1" dirty="0" err="1" smtClean="0">
                <a:latin typeface="+mn-lt"/>
              </a:rPr>
              <a:t>Administrandi</a:t>
            </a:r>
            <a:r>
              <a:rPr lang="ru-RU" altLang="ru-RU" sz="2500" b="1" smtClean="0">
                <a:latin typeface="+mn-lt"/>
              </a:rPr>
              <a:t>»</a:t>
            </a:r>
            <a:endParaRPr lang="en-US" altLang="ru-RU" sz="2500" b="1" dirty="0" smtClean="0">
              <a:latin typeface="+mn-lt"/>
            </a:endParaRPr>
          </a:p>
          <a:p>
            <a:pPr algn="just" eaLnBrk="1" hangingPunct="1">
              <a:lnSpc>
                <a:spcPct val="95000"/>
              </a:lnSpc>
            </a:pPr>
            <a:endParaRPr lang="ru-RU" altLang="ru-RU" sz="2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54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89600" y="1819657"/>
            <a:ext cx="8377305" cy="8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altLang="ru-RU" sz="3200" b="1" dirty="0" smtClean="0">
                <a:solidFill>
                  <a:srgbClr val="FF0000"/>
                </a:solidFill>
              </a:rPr>
              <a:t>Титул, структура, критерии оценки эссе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89599" y="2941320"/>
            <a:ext cx="8377305" cy="116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>
              <a:lnSpc>
                <a:spcPts val="2700"/>
              </a:lnSpc>
            </a:pPr>
            <a:r>
              <a:rPr lang="nb-NO" altLang="ru-RU" sz="4000" b="1" dirty="0">
                <a:latin typeface="+mn-lt"/>
              </a:rPr>
              <a:t>https://perm.hse.ru/magistr/portfolio</a:t>
            </a:r>
            <a:endParaRPr lang="ru-RU" altLang="ru-RU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50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89602" y="1819657"/>
            <a:ext cx="8377305" cy="51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эссе</a:t>
            </a:r>
          </a:p>
          <a:p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001" y="2331721"/>
            <a:ext cx="8377305" cy="401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b="1" dirty="0" smtClean="0"/>
              <a:t>Введение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b="1" dirty="0" smtClean="0"/>
              <a:t>Основная часть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b="1" dirty="0" smtClean="0"/>
              <a:t>Заключение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b="1" dirty="0" smtClean="0"/>
              <a:t>Концевые сноски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b="1" dirty="0" smtClean="0"/>
              <a:t>Мотивационное письмо</a:t>
            </a:r>
          </a:p>
        </p:txBody>
      </p:sp>
    </p:spTree>
    <p:extLst>
      <p:ext uri="{BB962C8B-B14F-4D97-AF65-F5344CB8AC3E}">
        <p14:creationId xmlns:p14="http://schemas.microsoft.com/office/powerpoint/2010/main" val="33586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Пермь, 201</a:t>
            </a:r>
            <a:r>
              <a:rPr lang="en-US" sz="800" dirty="0" smtClean="0">
                <a:solidFill>
                  <a:schemeClr val="bg1"/>
                </a:solidFill>
              </a:rPr>
              <a:t>8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89602" y="1819657"/>
            <a:ext cx="8377305" cy="52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altLang="ru-RU" sz="3200" b="1" dirty="0" smtClean="0">
                <a:solidFill>
                  <a:srgbClr val="FF0000"/>
                </a:solidFill>
              </a:rPr>
              <a:t>Критерии оценки эссе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001" y="2340866"/>
            <a:ext cx="8377305" cy="402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457200" indent="-4572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b="1" dirty="0" smtClean="0">
                <a:latin typeface="+mn-lt"/>
              </a:rPr>
              <a:t>Соответствие формальным требованиям</a:t>
            </a:r>
          </a:p>
          <a:p>
            <a:pPr marL="457200" indent="-4572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b="1" dirty="0" smtClean="0">
                <a:latin typeface="+mn-lt"/>
              </a:rPr>
              <a:t>Общая логика и стиль изложения </a:t>
            </a:r>
          </a:p>
          <a:p>
            <a:pPr marL="457200" indent="-4572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b="1" dirty="0">
                <a:latin typeface="+mn-lt"/>
              </a:rPr>
              <a:t>С</a:t>
            </a:r>
            <a:r>
              <a:rPr lang="ru-RU" altLang="ru-RU" sz="3200" b="1" dirty="0" smtClean="0">
                <a:latin typeface="+mn-lt"/>
              </a:rPr>
              <a:t>тепень  соответствия теме. </a:t>
            </a:r>
            <a:r>
              <a:rPr lang="ru-RU" altLang="ru-RU" sz="3200" b="1" smtClean="0">
                <a:latin typeface="+mn-lt"/>
              </a:rPr>
              <a:t>Раскрытие </a:t>
            </a:r>
            <a:r>
              <a:rPr lang="ru-RU" altLang="ru-RU" sz="3200" b="1" dirty="0" smtClean="0">
                <a:latin typeface="+mn-lt"/>
              </a:rPr>
              <a:t>темы</a:t>
            </a:r>
          </a:p>
          <a:p>
            <a:pPr marL="457200" indent="-4572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b="1" dirty="0" smtClean="0">
                <a:latin typeface="+mn-lt"/>
              </a:rPr>
              <a:t>Аналитическая составляющая: статистика, примеры, иллюстрации, собственные исследования, др. исследования, выводы</a:t>
            </a:r>
          </a:p>
          <a:p>
            <a:pPr marL="457200" indent="-4572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3200" b="1" dirty="0" smtClean="0">
                <a:latin typeface="+mn-lt"/>
              </a:rPr>
              <a:t>Самостоятельность (80%)</a:t>
            </a:r>
            <a:endParaRPr lang="ru-RU" alt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4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255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Зуева Елена Львовна</cp:lastModifiedBy>
  <cp:revision>68</cp:revision>
  <dcterms:created xsi:type="dcterms:W3CDTF">2010-09-30T06:45:29Z</dcterms:created>
  <dcterms:modified xsi:type="dcterms:W3CDTF">2018-06-08T06:14:26Z</dcterms:modified>
</cp:coreProperties>
</file>