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7" r:id="rId6"/>
    <p:sldId id="259" r:id="rId7"/>
    <p:sldId id="261" r:id="rId8"/>
    <p:sldId id="262" r:id="rId9"/>
    <p:sldId id="263" r:id="rId10"/>
    <p:sldId id="26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CF35123-34A5-4B91-B0D3-C301C872D022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6308E0-BC71-4254-B3EA-2DB3E5BAC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23-34A5-4B91-B0D3-C301C872D022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08E0-BC71-4254-B3EA-2DB3E5BAC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23-34A5-4B91-B0D3-C301C872D022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08E0-BC71-4254-B3EA-2DB3E5BAC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23-34A5-4B91-B0D3-C301C872D022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08E0-BC71-4254-B3EA-2DB3E5BAC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23-34A5-4B91-B0D3-C301C872D022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08E0-BC71-4254-B3EA-2DB3E5BAC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23-34A5-4B91-B0D3-C301C872D022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08E0-BC71-4254-B3EA-2DB3E5BAC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F35123-34A5-4B91-B0D3-C301C872D022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6308E0-BC71-4254-B3EA-2DB3E5BAC25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CF35123-34A5-4B91-B0D3-C301C872D022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86308E0-BC71-4254-B3EA-2DB3E5BAC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23-34A5-4B91-B0D3-C301C872D022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08E0-BC71-4254-B3EA-2DB3E5BAC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23-34A5-4B91-B0D3-C301C872D022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08E0-BC71-4254-B3EA-2DB3E5BAC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123-34A5-4B91-B0D3-C301C872D022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08E0-BC71-4254-B3EA-2DB3E5BAC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CF35123-34A5-4B91-B0D3-C301C872D022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86308E0-BC71-4254-B3EA-2DB3E5BAC2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Советы для школ, переходящих на ФГОС СОО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Наталия Вениаминовна </a:t>
            </a:r>
            <a:r>
              <a:rPr lang="ru-RU" dirty="0" err="1" smtClean="0"/>
              <a:t>Любомирская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Научный руководитель лицейских программ, доктор биол. наук, ординарный профессор НИУ ВШЭ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3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ru-RU" dirty="0" smtClean="0"/>
              <a:t>Роль учителя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871128"/>
            <a:ext cx="8229600" cy="4325112"/>
          </a:xfrm>
        </p:spPr>
        <p:txBody>
          <a:bodyPr/>
          <a:lstStyle/>
          <a:p>
            <a:r>
              <a:rPr lang="ru-RU" dirty="0" smtClean="0"/>
              <a:t>НЕ руководитель (НЕ водит руками)</a:t>
            </a:r>
          </a:p>
          <a:p>
            <a:r>
              <a:rPr lang="ru-RU" dirty="0" smtClean="0"/>
              <a:t>Супервайзер (</a:t>
            </a:r>
            <a:r>
              <a:rPr lang="ru-RU" dirty="0" err="1" smtClean="0"/>
              <a:t>тьютор</a:t>
            </a:r>
            <a:r>
              <a:rPr lang="ru-RU" dirty="0" smtClean="0"/>
              <a:t> = смотритель)</a:t>
            </a:r>
          </a:p>
          <a:p>
            <a:r>
              <a:rPr lang="ru-RU" dirty="0" smtClean="0"/>
              <a:t>Главная функция – </a:t>
            </a:r>
            <a:r>
              <a:rPr lang="ru-RU" dirty="0"/>
              <a:t>наблюдение за ходом </a:t>
            </a:r>
            <a:r>
              <a:rPr lang="ru-RU" dirty="0" smtClean="0"/>
              <a:t>работы, помощь при проблемах. Необходимое условие при выборе супервайзера – доверие</a:t>
            </a:r>
          </a:p>
          <a:p>
            <a:r>
              <a:rPr lang="ru-RU" dirty="0" smtClean="0"/>
              <a:t>Научный консультант – приглашается при необходимости – специалист в области исследования или проекта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522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проба или подготовка к ЕГЭ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Ложная дилемма:</a:t>
            </a:r>
          </a:p>
          <a:p>
            <a:r>
              <a:rPr lang="ru-RU" dirty="0" smtClean="0"/>
              <a:t>Формат ЕГЭ постепенно меняется под ФГОС (прежде всего в части С)</a:t>
            </a:r>
          </a:p>
          <a:p>
            <a:r>
              <a:rPr lang="ru-RU" dirty="0" smtClean="0"/>
              <a:t>Для оценивания следует постоянно использовать задания в формате ЕГЭ, </a:t>
            </a:r>
            <a:r>
              <a:rPr lang="ru-RU" dirty="0" err="1" smtClean="0"/>
              <a:t>т.о</a:t>
            </a:r>
            <a:r>
              <a:rPr lang="ru-RU" dirty="0" smtClean="0"/>
              <a:t>. нет необходимости отдельно «готовить» к ЕГЭ</a:t>
            </a:r>
          </a:p>
          <a:p>
            <a:r>
              <a:rPr lang="ru-RU" dirty="0" smtClean="0"/>
              <a:t>Использовать тренажеры из сети для отработки навыков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4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ru-RU" dirty="0" err="1" smtClean="0"/>
              <a:t>Критериальное</a:t>
            </a:r>
            <a:r>
              <a:rPr lang="ru-RU" dirty="0" smtClean="0"/>
              <a:t> оценивание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/>
          <a:lstStyle/>
          <a:p>
            <a:r>
              <a:rPr lang="ru-RU" dirty="0" smtClean="0"/>
              <a:t>Возможность включения учащихся в оценочную деятельность</a:t>
            </a:r>
          </a:p>
          <a:p>
            <a:r>
              <a:rPr lang="ru-RU" dirty="0" err="1" smtClean="0"/>
              <a:t>Самооценивание</a:t>
            </a:r>
            <a:r>
              <a:rPr lang="ru-RU" dirty="0" smtClean="0"/>
              <a:t> и </a:t>
            </a:r>
            <a:r>
              <a:rPr lang="ru-RU" dirty="0" err="1" smtClean="0"/>
              <a:t>взаимооценивание</a:t>
            </a:r>
            <a:r>
              <a:rPr lang="ru-RU" dirty="0" smtClean="0"/>
              <a:t> способствует интенсификации учебной деятельности</a:t>
            </a:r>
          </a:p>
          <a:p>
            <a:r>
              <a:rPr lang="ru-RU" dirty="0" smtClean="0"/>
              <a:t>Реальное выражение системно-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en-US" sz="2400" dirty="0"/>
              <a:t>https://www.youtube.com/watch?v=yiGXd8Lmy10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1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0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Болевые точки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Системно-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</a:p>
          <a:p>
            <a:r>
              <a:rPr lang="ru-RU" dirty="0" smtClean="0"/>
              <a:t>Учебный план</a:t>
            </a:r>
          </a:p>
          <a:p>
            <a:r>
              <a:rPr lang="ru-RU" dirty="0" smtClean="0"/>
              <a:t>Выбор предмета, то бишь учителя</a:t>
            </a:r>
          </a:p>
          <a:p>
            <a:r>
              <a:rPr lang="ru-RU" dirty="0" smtClean="0"/>
              <a:t>Оплата учителей</a:t>
            </a:r>
          </a:p>
          <a:p>
            <a:r>
              <a:rPr lang="ru-RU" dirty="0" smtClean="0"/>
              <a:t>Итоговая выпускная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00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Системно-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на практике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Анализ планируемых результатов с акцентом на соответствующую профессиональную деятельность, набор компетенций (историк, математик, филолог, лингвист, лабораторный ученый и т.д.)</a:t>
            </a:r>
          </a:p>
          <a:p>
            <a:r>
              <a:rPr lang="ru-RU" dirty="0" smtClean="0"/>
              <a:t>Анализ заданий ЕГЭ с вычленением тех заданий, которые направлены на оценку компетенций (для отработки </a:t>
            </a:r>
            <a:r>
              <a:rPr lang="ru-RU" dirty="0" err="1" smtClean="0"/>
              <a:t>ЗУНов</a:t>
            </a:r>
            <a:r>
              <a:rPr lang="ru-RU" dirty="0" smtClean="0"/>
              <a:t> можно отправить на соответствующие тренажеры)</a:t>
            </a:r>
          </a:p>
          <a:p>
            <a:r>
              <a:rPr lang="ru-RU" dirty="0" smtClean="0"/>
              <a:t>Включение учащихся в оценочную деятельность при </a:t>
            </a:r>
            <a:r>
              <a:rPr lang="ru-RU" dirty="0" err="1" smtClean="0"/>
              <a:t>критериальном</a:t>
            </a:r>
            <a:r>
              <a:rPr lang="ru-RU" dirty="0" smtClean="0"/>
              <a:t> оценивании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01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Учебный план: комплексный обед или полное меню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Профильные классы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ИУП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Профессиональная проба</a:t>
            </a:r>
          </a:p>
          <a:p>
            <a:r>
              <a:rPr lang="ru-RU" dirty="0" smtClean="0"/>
              <a:t>Привычно (как всегда)</a:t>
            </a:r>
          </a:p>
          <a:p>
            <a:endParaRPr lang="ru-RU" dirty="0" smtClean="0"/>
          </a:p>
          <a:p>
            <a:r>
              <a:rPr lang="ru-RU" dirty="0"/>
              <a:t>Ограничение </a:t>
            </a:r>
            <a:r>
              <a:rPr lang="ru-RU" dirty="0" smtClean="0"/>
              <a:t>выбора</a:t>
            </a:r>
          </a:p>
          <a:p>
            <a:r>
              <a:rPr lang="ru-RU" dirty="0" smtClean="0"/>
              <a:t>Ранняя специализация</a:t>
            </a:r>
          </a:p>
          <a:p>
            <a:r>
              <a:rPr lang="ru-RU" dirty="0" smtClean="0"/>
              <a:t>Что делать если проба оказалась неудачной?</a:t>
            </a:r>
          </a:p>
          <a:p>
            <a:r>
              <a:rPr lang="ru-RU" dirty="0" smtClean="0"/>
              <a:t>А если ни один предлагаемый УП не удовлетворяет</a:t>
            </a:r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Широкий выбор</a:t>
            </a:r>
          </a:p>
          <a:p>
            <a:r>
              <a:rPr lang="ru-RU" dirty="0" smtClean="0"/>
              <a:t>Развивает самостоятельность и ответственность</a:t>
            </a:r>
          </a:p>
          <a:p>
            <a:r>
              <a:rPr lang="ru-RU" dirty="0" smtClean="0"/>
              <a:t>Профессиональная проба</a:t>
            </a:r>
          </a:p>
          <a:p>
            <a:r>
              <a:rPr lang="ru-RU" dirty="0" smtClean="0"/>
              <a:t>Гибкость и адаптивность</a:t>
            </a:r>
          </a:p>
          <a:p>
            <a:endParaRPr lang="ru-RU" dirty="0"/>
          </a:p>
          <a:p>
            <a:r>
              <a:rPr lang="ru-RU" dirty="0" smtClean="0"/>
              <a:t>Трудности администрирования (размер учебных групп, расписание)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1700808"/>
            <a:ext cx="7173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ФГОС предлагает альтернативу: профильное обучение или ИУП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03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3486" y="290662"/>
            <a:ext cx="8229600" cy="1589112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обучения старшеклассников по ИУП (комплектование групп, составление расписания, нагрузка учителей)</a:t>
            </a:r>
            <a:endParaRPr lang="ru-RU" sz="28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91767" y="2511739"/>
            <a:ext cx="3980069" cy="7508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eorgia"/>
              <a:buNone/>
            </a:pPr>
            <a:r>
              <a:rPr lang="ru-RU" sz="1400" smtClean="0"/>
              <a:t>Подсчет</a:t>
            </a:r>
            <a:r>
              <a:rPr lang="ru-RU" sz="1600" smtClean="0"/>
              <a:t> учебных групп по предметам</a:t>
            </a:r>
          </a:p>
          <a:p>
            <a:pPr marL="0" indent="0" algn="ctr">
              <a:buFont typeface="Georgia"/>
              <a:buNone/>
            </a:pPr>
            <a:endParaRPr lang="ru-RU" sz="1600" smtClean="0"/>
          </a:p>
          <a:p>
            <a:pPr marL="0" indent="0" algn="ctr">
              <a:buFont typeface="Georgia"/>
              <a:buNone/>
            </a:pPr>
            <a:endParaRPr lang="ru-RU" sz="1600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4382863" y="2511739"/>
            <a:ext cx="4437609" cy="32208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eorgia"/>
              <a:buNone/>
            </a:pPr>
            <a:r>
              <a:rPr lang="ru-RU" sz="1600" smtClean="0"/>
              <a:t>Выявление взаимоисключающих комбинаций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056089" y="1876762"/>
            <a:ext cx="5044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Анализ индивидуальных учебных планов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156695" y="3193866"/>
            <a:ext cx="4207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Распределение нагрузки учителей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41430" y="4613066"/>
            <a:ext cx="7473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Наложение учебных планов учеников на расписание учителей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277222" y="5333146"/>
            <a:ext cx="6602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Формирование индивидуальных расписаний учеников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79505" y="5909732"/>
            <a:ext cx="3736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Формирование учебных групп</a:t>
            </a:r>
            <a:endParaRPr lang="ru-RU" sz="2000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2997559" y="2269262"/>
            <a:ext cx="216023" cy="36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442620" y="2269262"/>
            <a:ext cx="216023" cy="367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166841" y="2924944"/>
            <a:ext cx="21546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933622" y="3892986"/>
            <a:ext cx="50794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Составление  расписания преподавателей</a:t>
            </a:r>
            <a:endParaRPr lang="ru-RU" sz="2000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4191988" y="3629372"/>
            <a:ext cx="203729" cy="3036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191987" y="4349452"/>
            <a:ext cx="203729" cy="3036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198135" y="5069532"/>
            <a:ext cx="203729" cy="3036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4198135" y="5757890"/>
            <a:ext cx="203729" cy="3036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5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ru-RU" dirty="0" smtClean="0"/>
              <a:t>Компромисс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Профильные классы</a:t>
            </a:r>
          </a:p>
          <a:p>
            <a:r>
              <a:rPr lang="ru-RU" dirty="0" smtClean="0"/>
              <a:t>Для тех, кого не устраивают профили – ИУП (как комбинация профильных учебных планов)</a:t>
            </a:r>
          </a:p>
          <a:p>
            <a:r>
              <a:rPr lang="ru-RU" dirty="0" smtClean="0"/>
              <a:t>Индивидуальное расписание – из расписаний профильных классов</a:t>
            </a:r>
          </a:p>
          <a:p>
            <a:r>
              <a:rPr lang="ru-RU" dirty="0" smtClean="0"/>
              <a:t>Часть предметов на самостоятельное  изучение (электронное обучение)  с периодической аттестацией соответствующим учителем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2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ru-RU" dirty="0" smtClean="0"/>
              <a:t>Выбор предмета или учителя?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Очевидно, что чаще всего выбор предмета (профиля) определяется тем, кто там преподает</a:t>
            </a:r>
          </a:p>
          <a:p>
            <a:r>
              <a:rPr lang="ru-RU" dirty="0" smtClean="0"/>
              <a:t>Если Вы хотите, чтобы Вас выбрали, необходимо себя показать – организуйте для 8-9 классов конференцию, фестиваль, игру и т.д., проведите уроки</a:t>
            </a:r>
          </a:p>
          <a:p>
            <a:r>
              <a:rPr lang="ru-RU" dirty="0" smtClean="0"/>
              <a:t>Адаптационная неделя – первая неделя сентября, когда для учащихся 10 класса устроены различные мероприятия, знакомящие их с особенностями старшей школы и отдельными предметами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9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ru-RU" dirty="0" smtClean="0"/>
              <a:t>Оплата учителей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соответствии с законодательством: базовая ставка + компенсация + стимулирующая</a:t>
            </a:r>
          </a:p>
          <a:p>
            <a:r>
              <a:rPr lang="ru-RU" dirty="0" smtClean="0"/>
              <a:t>Определяется ЛНА образовательной организации</a:t>
            </a:r>
          </a:p>
          <a:p>
            <a:r>
              <a:rPr lang="ru-RU" dirty="0" smtClean="0"/>
              <a:t>Основную проблему может составлять варьирующий размер групп</a:t>
            </a:r>
          </a:p>
          <a:p>
            <a:pPr marL="109728" indent="0">
              <a:buNone/>
            </a:pPr>
            <a:r>
              <a:rPr lang="ru-RU" dirty="0" smtClean="0"/>
              <a:t>Предложения:</a:t>
            </a:r>
          </a:p>
          <a:p>
            <a:r>
              <a:rPr lang="ru-RU" dirty="0" smtClean="0"/>
              <a:t>Группу меньше </a:t>
            </a:r>
            <a:r>
              <a:rPr lang="en-US" dirty="0" smtClean="0"/>
              <a:t>N</a:t>
            </a:r>
            <a:r>
              <a:rPr lang="ru-RU" dirty="0" smtClean="0"/>
              <a:t> человек не открывать (если меньше </a:t>
            </a:r>
            <a:r>
              <a:rPr lang="en-US" dirty="0" smtClean="0"/>
              <a:t>N</a:t>
            </a:r>
            <a:r>
              <a:rPr lang="ru-RU" dirty="0" smtClean="0"/>
              <a:t>, то учащимся можно предложить на самостоятельное изучение)</a:t>
            </a:r>
          </a:p>
          <a:p>
            <a:r>
              <a:rPr lang="ru-RU" dirty="0" smtClean="0"/>
              <a:t>Группа 15 человек на углубленном уровне = группе 25 человек на базовом уровне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96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82000" cy="1069848"/>
          </a:xfrm>
        </p:spPr>
        <p:txBody>
          <a:bodyPr/>
          <a:lstStyle/>
          <a:p>
            <a:r>
              <a:rPr lang="ru-RU" dirty="0" smtClean="0"/>
              <a:t>Итоговая выпускная работа (ИВР)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4185664" cy="936104"/>
          </a:xfrm>
        </p:spPr>
        <p:txBody>
          <a:bodyPr/>
          <a:lstStyle/>
          <a:p>
            <a:r>
              <a:rPr lang="ru-RU" dirty="0" smtClean="0"/>
              <a:t>Проект </a:t>
            </a:r>
            <a:r>
              <a:rPr lang="en-US" sz="1600" dirty="0"/>
              <a:t>https://www.youtube.com/watch?time_continue=31&amp;v=B7DKKMpUNbc</a:t>
            </a:r>
            <a:endParaRPr lang="ru-RU" sz="1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716016" y="1628800"/>
            <a:ext cx="4041775" cy="936104"/>
          </a:xfrm>
        </p:spPr>
        <p:txBody>
          <a:bodyPr/>
          <a:lstStyle/>
          <a:p>
            <a:r>
              <a:rPr lang="ru-RU" dirty="0" smtClean="0"/>
              <a:t>Исследование</a:t>
            </a:r>
          </a:p>
          <a:p>
            <a:r>
              <a:rPr lang="en-US" dirty="0"/>
              <a:t>https://www.youtube.com/watch?v=iGxTZV5eQnk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492896"/>
            <a:ext cx="4041648" cy="3886200"/>
          </a:xfrm>
        </p:spPr>
        <p:txBody>
          <a:bodyPr/>
          <a:lstStyle/>
          <a:p>
            <a:r>
              <a:rPr lang="ru-RU" dirty="0" smtClean="0"/>
              <a:t>Четко представляемый конечный продукт (компьютерная программа, мобильное приложение, дизайн-проект, творческий проект)</a:t>
            </a:r>
          </a:p>
          <a:p>
            <a:r>
              <a:rPr lang="ru-RU" dirty="0" smtClean="0"/>
              <a:t>Обязательно сопровождается рабочим журналом</a:t>
            </a:r>
          </a:p>
          <a:p>
            <a:r>
              <a:rPr lang="ru-RU" dirty="0" smtClean="0"/>
              <a:t>На оценку сдается продукт и отчет о ходе выполнения проекта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718304" y="2492896"/>
            <a:ext cx="4041775" cy="3886200"/>
          </a:xfrm>
        </p:spPr>
        <p:txBody>
          <a:bodyPr/>
          <a:lstStyle/>
          <a:p>
            <a:r>
              <a:rPr lang="ru-RU" dirty="0" smtClean="0"/>
              <a:t>Поиск ответа на ключевой исследовательский вопрос, заранее не известен</a:t>
            </a:r>
          </a:p>
          <a:p>
            <a:r>
              <a:rPr lang="ru-RU" dirty="0" smtClean="0"/>
              <a:t>Описание метода исследования</a:t>
            </a:r>
          </a:p>
          <a:p>
            <a:r>
              <a:rPr lang="ru-RU" dirty="0" smtClean="0"/>
              <a:t>Описание полученных результатов</a:t>
            </a:r>
          </a:p>
          <a:p>
            <a:r>
              <a:rPr lang="ru-RU" dirty="0" smtClean="0"/>
              <a:t>Представление результатов в виде научной статьи и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180</TotalTime>
  <Words>575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Советы для школ, переходящих на ФГОС СОО</vt:lpstr>
      <vt:lpstr>Болевые точки</vt:lpstr>
      <vt:lpstr>Системно-деятельностный подход на практике</vt:lpstr>
      <vt:lpstr>Учебный план: комплексный обед или полное меню</vt:lpstr>
      <vt:lpstr>Организация обучения старшеклассников по ИУП (комплектование групп, составление расписания, нагрузка учителей)</vt:lpstr>
      <vt:lpstr>Компромисс</vt:lpstr>
      <vt:lpstr>Выбор предмета или учителя?</vt:lpstr>
      <vt:lpstr>Оплата учителей</vt:lpstr>
      <vt:lpstr>Итоговая выпускная работа (ИВР)</vt:lpstr>
      <vt:lpstr>Роль учителя</vt:lpstr>
      <vt:lpstr>Профессиональная проба или подготовка к ЕГЭ</vt:lpstr>
      <vt:lpstr>Критериальное оценивание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для школ, переходящих на ФГОС СОО</dc:title>
  <dc:creator>Студент НИУ ВШЭ</dc:creator>
  <cp:lastModifiedBy>Мама</cp:lastModifiedBy>
  <cp:revision>19</cp:revision>
  <dcterms:created xsi:type="dcterms:W3CDTF">2018-06-26T08:57:21Z</dcterms:created>
  <dcterms:modified xsi:type="dcterms:W3CDTF">2018-06-27T05:08:26Z</dcterms:modified>
</cp:coreProperties>
</file>