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7" r:id="rId2"/>
    <p:sldId id="292" r:id="rId3"/>
    <p:sldId id="294" r:id="rId4"/>
    <p:sldId id="296" r:id="rId5"/>
    <p:sldId id="267" r:id="rId6"/>
    <p:sldId id="278" r:id="rId7"/>
    <p:sldId id="274" r:id="rId8"/>
    <p:sldId id="279" r:id="rId9"/>
    <p:sldId id="287" r:id="rId10"/>
    <p:sldId id="299" r:id="rId11"/>
    <p:sldId id="268" r:id="rId12"/>
    <p:sldId id="269" r:id="rId13"/>
    <p:sldId id="280" r:id="rId14"/>
    <p:sldId id="282" r:id="rId15"/>
    <p:sldId id="285" r:id="rId16"/>
    <p:sldId id="284" r:id="rId17"/>
    <p:sldId id="288" r:id="rId18"/>
    <p:sldId id="289" r:id="rId19"/>
    <p:sldId id="291" r:id="rId20"/>
    <p:sldId id="275" r:id="rId21"/>
    <p:sldId id="290" r:id="rId22"/>
    <p:sldId id="295" r:id="rId23"/>
    <p:sldId id="276" r:id="rId24"/>
    <p:sldId id="277" r:id="rId25"/>
    <p:sldId id="273"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21" autoAdjust="0"/>
    <p:restoredTop sz="94660"/>
  </p:normalViewPr>
  <p:slideViewPr>
    <p:cSldViewPr snapToGrid="0">
      <p:cViewPr varScale="1">
        <p:scale>
          <a:sx n="73" d="100"/>
          <a:sy n="73"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EDD36-899E-4484-9FEA-5D8CFEB8E348}" type="datetimeFigureOut">
              <a:rPr lang="ru-RU" smtClean="0"/>
              <a:t>02.07.2018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FDD4B-B560-4609-8698-37BADF6D144F}" type="slidenum">
              <a:rPr lang="ru-RU" smtClean="0"/>
              <a:t>‹#›</a:t>
            </a:fld>
            <a:endParaRPr lang="ru-RU"/>
          </a:p>
        </p:txBody>
      </p:sp>
    </p:spTree>
    <p:extLst>
      <p:ext uri="{BB962C8B-B14F-4D97-AF65-F5344CB8AC3E}">
        <p14:creationId xmlns:p14="http://schemas.microsoft.com/office/powerpoint/2010/main" val="353807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4CEC021-EC5E-48A6-AF35-6790606EBA1F}" type="datetime1">
              <a:rPr lang="ru-RU" smtClean="0"/>
              <a:t>02.07.2018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9714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398DE8-BBC9-4411-A1A7-C5B70DAE4397}" type="datetime1">
              <a:rPr lang="ru-RU" smtClean="0"/>
              <a:t>02.07.2018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129091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A4BECC-48EB-4939-BCFB-3EFCAD6EB632}" type="datetime1">
              <a:rPr lang="ru-RU" smtClean="0"/>
              <a:t>02.07.2018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98841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465340-5B3E-4B07-A40B-52A562730A07}" type="datetime1">
              <a:rPr lang="ru-RU" smtClean="0"/>
              <a:t>02.07.2018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229836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E5C37D-D893-4B80-B89C-6561DF318ADD}" type="datetime1">
              <a:rPr lang="ru-RU" smtClean="0"/>
              <a:t>02.07.2018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74451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3E9FF4-7625-462F-AE42-215E7FB89D29}" type="datetime1">
              <a:rPr lang="ru-RU" smtClean="0"/>
              <a:t>02.07.2018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48707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3C45D6-4580-4599-8BFD-D2E650671EE3}" type="datetime1">
              <a:rPr lang="ru-RU" smtClean="0"/>
              <a:t>02.07.2018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354266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41DEEA6-BD85-4645-8B53-CF649B6B9CB7}" type="datetime1">
              <a:rPr lang="ru-RU" smtClean="0"/>
              <a:t>02.07.2018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241341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1395E1-10A2-45C1-979A-CD5012F2F25B}" type="datetime1">
              <a:rPr lang="ru-RU" smtClean="0"/>
              <a:t>02.07.2018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386327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E94A65-070F-4CC0-993A-BA1CE89AA2A5}" type="datetime1">
              <a:rPr lang="ru-RU" smtClean="0"/>
              <a:t>02.07.2018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230505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9E080EC-03F3-44CF-91F5-A945E1B9EA96}" type="datetime1">
              <a:rPr lang="ru-RU" smtClean="0"/>
              <a:t>02.07.2018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89C2-EA45-4AA8-BD31-F991A979D9FF}" type="slidenum">
              <a:rPr lang="ru-RU" smtClean="0"/>
              <a:t>‹#›</a:t>
            </a:fld>
            <a:endParaRPr lang="ru-RU"/>
          </a:p>
        </p:txBody>
      </p:sp>
    </p:spTree>
    <p:extLst>
      <p:ext uri="{BB962C8B-B14F-4D97-AF65-F5344CB8AC3E}">
        <p14:creationId xmlns:p14="http://schemas.microsoft.com/office/powerpoint/2010/main" val="356217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8574C-7870-4CE4-80A7-4A0A22AD8FA4}" type="datetime1">
              <a:rPr lang="ru-RU" smtClean="0"/>
              <a:t>02.07.2018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089C2-EA45-4AA8-BD31-F991A979D9FF}" type="slidenum">
              <a:rPr lang="ru-RU" smtClean="0"/>
              <a:t>‹#›</a:t>
            </a:fld>
            <a:endParaRPr lang="ru-RU"/>
          </a:p>
        </p:txBody>
      </p:sp>
    </p:spTree>
    <p:extLst>
      <p:ext uri="{BB962C8B-B14F-4D97-AF65-F5344CB8AC3E}">
        <p14:creationId xmlns:p14="http://schemas.microsoft.com/office/powerpoint/2010/main" val="175269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Dialogical Image of the Self in the Renaissance culture: concepts of Steven Greenblatt and Leonid </a:t>
            </a:r>
            <a:r>
              <a:rPr lang="en-US" sz="4000" dirty="0" err="1" smtClean="0">
                <a:latin typeface="Times New Roman" panose="02020603050405020304" pitchFamily="18" charset="0"/>
                <a:cs typeface="Times New Roman" panose="02020603050405020304" pitchFamily="18" charset="0"/>
              </a:rPr>
              <a:t>Batkin</a:t>
            </a:r>
            <a:r>
              <a:rPr lang="en-US" sz="4000" dirty="0" smtClean="0">
                <a:latin typeface="Times New Roman" panose="02020603050405020304" pitchFamily="18" charset="0"/>
                <a:cs typeface="Times New Roman" panose="02020603050405020304" pitchFamily="18" charset="0"/>
              </a:rPr>
              <a:t> in a context of the Literary Theory</a:t>
            </a:r>
            <a:endParaRPr lang="ru-RU" sz="4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en-US" dirty="0" err="1" smtClean="0">
                <a:latin typeface="Times New Roman" panose="02020603050405020304" pitchFamily="18" charset="0"/>
                <a:cs typeface="Times New Roman" panose="02020603050405020304" pitchFamily="18" charset="0"/>
              </a:rPr>
              <a:t>Kochekovskaya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Nika</a:t>
            </a:r>
            <a:r>
              <a:rPr lang="en-US" dirty="0" smtClean="0">
                <a:latin typeface="Times New Roman" panose="02020603050405020304" pitchFamily="18" charset="0"/>
                <a:cs typeface="Times New Roman" panose="02020603050405020304" pitchFamily="18" charset="0"/>
              </a:rPr>
              <a:t> (National Research University “Higher School of Economics”, Moscow)</a:t>
            </a:r>
          </a:p>
          <a:p>
            <a:r>
              <a:rPr lang="en-US" dirty="0" smtClean="0">
                <a:latin typeface="Times New Roman" panose="02020603050405020304" pitchFamily="18" charset="0"/>
                <a:cs typeface="Times New Roman" panose="02020603050405020304" pitchFamily="18" charset="0"/>
              </a:rPr>
              <a:t> MAG Convention “Image of the Self”, Ukrainian Catholic University (</a:t>
            </a:r>
            <a:r>
              <a:rPr lang="en-US" dirty="0" err="1" smtClean="0">
                <a:latin typeface="Times New Roman" panose="02020603050405020304" pitchFamily="18" charset="0"/>
                <a:cs typeface="Times New Roman" panose="02020603050405020304" pitchFamily="18" charset="0"/>
              </a:rPr>
              <a:t>Lviv</a:t>
            </a:r>
            <a:r>
              <a:rPr lang="en-US" dirty="0" smtClean="0">
                <a:latin typeface="Times New Roman" panose="02020603050405020304" pitchFamily="18" charset="0"/>
                <a:cs typeface="Times New Roman" panose="02020603050405020304" pitchFamily="18" charset="0"/>
              </a:rPr>
              <a:t>, 27-29 June 2018) </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a:t>
            </a:fld>
            <a:endParaRPr lang="ru-RU"/>
          </a:p>
        </p:txBody>
      </p:sp>
    </p:spTree>
    <p:extLst>
      <p:ext uri="{BB962C8B-B14F-4D97-AF65-F5344CB8AC3E}">
        <p14:creationId xmlns:p14="http://schemas.microsoft.com/office/powerpoint/2010/main" val="208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199" y="470263"/>
            <a:ext cx="10696303" cy="5706700"/>
          </a:xfrm>
        </p:spPr>
        <p:txBody>
          <a:bodyPr/>
          <a:lstStyle/>
          <a:p>
            <a:r>
              <a:rPr lang="en-US" dirty="0" err="1" smtClean="0">
                <a:latin typeface="Times New Roman" panose="02020603050405020304" pitchFamily="18" charset="0"/>
                <a:cs typeface="Times New Roman" panose="02020603050405020304" pitchFamily="18" charset="0"/>
              </a:rPr>
              <a:t>Conterhistory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opposes itself </a:t>
            </a:r>
            <a:r>
              <a:rPr lang="en-US" b="1" u="sng" dirty="0">
                <a:latin typeface="Times New Roman" panose="02020603050405020304" pitchFamily="18" charset="0"/>
                <a:cs typeface="Times New Roman" panose="02020603050405020304" pitchFamily="18" charset="0"/>
              </a:rPr>
              <a:t>not only to dominant narratives, but also to prevailing modes of historical thought and methods of research</a:t>
            </a:r>
            <a:r>
              <a:rPr lang="en-US" dirty="0">
                <a:latin typeface="Times New Roman" panose="02020603050405020304" pitchFamily="18" charset="0"/>
                <a:cs typeface="Times New Roman" panose="02020603050405020304" pitchFamily="18" charset="0"/>
              </a:rPr>
              <a:t>; hence, when successful, it ceases to be "</a:t>
            </a:r>
            <a:r>
              <a:rPr lang="en-US" dirty="0" err="1" smtClean="0">
                <a:latin typeface="Times New Roman" panose="02020603050405020304" pitchFamily="18" charset="0"/>
                <a:cs typeface="Times New Roman" panose="02020603050405020304" pitchFamily="18" charset="0"/>
              </a:rPr>
              <a:t>conter</a:t>
            </a:r>
            <a:r>
              <a:rPr lang="en-US" dirty="0" smtClean="0">
                <a:latin typeface="Times New Roman" panose="02020603050405020304" pitchFamily="18" charset="0"/>
                <a:cs typeface="Times New Roman" panose="02020603050405020304" pitchFamily="18" charset="0"/>
              </a:rPr>
              <a:t>“ (52)</a:t>
            </a:r>
            <a:endParaRPr lang="ru-RU" dirty="0" smtClean="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Greenblatt S. Sir Walter </a:t>
            </a:r>
            <a:r>
              <a:rPr lang="en-US" i="1" dirty="0" err="1" smtClean="0">
                <a:latin typeface="Times New Roman" panose="02020603050405020304" pitchFamily="18" charset="0"/>
                <a:cs typeface="Times New Roman" panose="02020603050405020304" pitchFamily="18" charset="0"/>
              </a:rPr>
              <a:t>Ralegh</a:t>
            </a:r>
            <a:r>
              <a:rPr lang="en-US" i="1" dirty="0" smtClean="0">
                <a:latin typeface="Times New Roman" panose="02020603050405020304" pitchFamily="18" charset="0"/>
                <a:cs typeface="Times New Roman" panose="02020603050405020304" pitchFamily="18" charset="0"/>
              </a:rPr>
              <a:t>: The Renaissance Man and His Roles, 1972: </a:t>
            </a:r>
          </a:p>
          <a:p>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Ralegh`s</a:t>
            </a:r>
            <a:r>
              <a:rPr lang="en-US" dirty="0">
                <a:latin typeface="Times New Roman" panose="02020603050405020304" pitchFamily="18" charset="0"/>
                <a:cs typeface="Times New Roman" panose="02020603050405020304" pitchFamily="18" charset="0"/>
              </a:rPr>
              <a:t> self-assertive theatricality … has its intellectual origins in those Renaissance writers who saw in men`s mimetic ability </a:t>
            </a:r>
            <a:r>
              <a:rPr lang="en-US" b="1" u="sng" dirty="0">
                <a:latin typeface="Times New Roman" panose="02020603050405020304" pitchFamily="18" charset="0"/>
                <a:cs typeface="Times New Roman" panose="02020603050405020304" pitchFamily="18" charset="0"/>
              </a:rPr>
              <a:t>a token of his power to transform nature and fashion his own identity</a:t>
            </a:r>
            <a:r>
              <a:rPr lang="en-US"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Performativity is contraposed to the uniformity and inevitability – as a more </a:t>
            </a:r>
            <a:r>
              <a:rPr lang="en-US" dirty="0" err="1" smtClean="0">
                <a:latin typeface="Times New Roman" panose="02020603050405020304" pitchFamily="18" charset="0"/>
                <a:cs typeface="Times New Roman" panose="02020603050405020304" pitchFamily="18" charset="0"/>
              </a:rPr>
              <a:t>revolutional</a:t>
            </a:r>
            <a:r>
              <a:rPr lang="en-US" dirty="0" smtClean="0">
                <a:latin typeface="Times New Roman" panose="02020603050405020304" pitchFamily="18" charset="0"/>
                <a:cs typeface="Times New Roman" panose="02020603050405020304" pitchFamily="18" charset="0"/>
              </a:rPr>
              <a:t> way in </a:t>
            </a:r>
            <a:r>
              <a:rPr lang="en-US" dirty="0" err="1" smtClean="0">
                <a:latin typeface="Times New Roman" panose="02020603050405020304" pitchFamily="18" charset="0"/>
                <a:cs typeface="Times New Roman" panose="02020603050405020304" pitchFamily="18" charset="0"/>
              </a:rPr>
              <a:t>humanitiesd</a:t>
            </a:r>
            <a:endParaRPr lang="ru-RU" dirty="0">
              <a:latin typeface="Times New Roman" panose="02020603050405020304" pitchFamily="18" charset="0"/>
              <a:cs typeface="Times New Roman" panose="02020603050405020304" pitchFamily="18" charset="0"/>
            </a:endParaRPr>
          </a:p>
          <a:p>
            <a:endParaRPr lang="en-US" dirty="0" smtClean="0"/>
          </a:p>
          <a:p>
            <a:endParaRPr lang="ru-RU" dirty="0"/>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10</a:t>
            </a:fld>
            <a:endParaRPr lang="ru-RU"/>
          </a:p>
        </p:txBody>
      </p:sp>
    </p:spTree>
    <p:extLst>
      <p:ext uri="{BB962C8B-B14F-4D97-AF65-F5344CB8AC3E}">
        <p14:creationId xmlns:p14="http://schemas.microsoft.com/office/powerpoint/2010/main" val="73655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9415" y="156120"/>
            <a:ext cx="10670177" cy="614588"/>
          </a:xfrm>
        </p:spPr>
        <p:txBody>
          <a:bodyPr>
            <a:normAutofit fontScale="90000"/>
          </a:bodyPr>
          <a:lstStyle/>
          <a:p>
            <a:pPr algn="ctr"/>
            <a:endParaRPr lang="ru-RU" dirty="0"/>
          </a:p>
        </p:txBody>
      </p:sp>
      <p:sp>
        <p:nvSpPr>
          <p:cNvPr id="3" name="Объект 2"/>
          <p:cNvSpPr>
            <a:spLocks noGrp="1"/>
          </p:cNvSpPr>
          <p:nvPr>
            <p:ph idx="1"/>
          </p:nvPr>
        </p:nvSpPr>
        <p:spPr>
          <a:xfrm>
            <a:off x="561703" y="770708"/>
            <a:ext cx="11181806" cy="5406255"/>
          </a:xfrm>
        </p:spPr>
        <p:txBody>
          <a:bodyPr>
            <a:normAutofit/>
          </a:bodyPr>
          <a:lstStyle/>
          <a:p>
            <a:pPr algn="just"/>
            <a:r>
              <a:rPr lang="en-US" i="1" dirty="0" smtClean="0">
                <a:latin typeface="Times New Roman" panose="02020603050405020304" pitchFamily="18" charset="0"/>
                <a:cs typeface="Times New Roman" panose="02020603050405020304" pitchFamily="18" charset="0"/>
              </a:rPr>
              <a:t>Roland Barthes, </a:t>
            </a:r>
            <a:r>
              <a:rPr lang="en-US" i="1" dirty="0" err="1" smtClean="0">
                <a:latin typeface="Times New Roman" panose="02020603050405020304" pitchFamily="18" charset="0"/>
                <a:cs typeface="Times New Roman" panose="02020603050405020304" pitchFamily="18" charset="0"/>
              </a:rPr>
              <a:t>Deux</a:t>
            </a:r>
            <a:r>
              <a:rPr lang="en-US" i="1" dirty="0" smtClean="0">
                <a:latin typeface="Times New Roman" panose="02020603050405020304" pitchFamily="18" charset="0"/>
                <a:cs typeface="Times New Roman" panose="02020603050405020304" pitchFamily="18" charset="0"/>
              </a:rPr>
              <a:t> Critiques</a:t>
            </a:r>
          </a:p>
          <a:p>
            <a:pPr algn="just"/>
            <a:r>
              <a:rPr lang="en-US" dirty="0" err="1" smtClean="0">
                <a:latin typeface="Times New Roman" panose="02020603050405020304" pitchFamily="18" charset="0"/>
                <a:cs typeface="Times New Roman" panose="02020603050405020304" pitchFamily="18" charset="0"/>
              </a:rPr>
              <a:t>Psychologism</a:t>
            </a:r>
            <a:r>
              <a:rPr lang="en-US" dirty="0" smtClean="0">
                <a:latin typeface="Times New Roman" panose="02020603050405020304" pitchFamily="18" charset="0"/>
                <a:cs typeface="Times New Roman" panose="02020603050405020304" pitchFamily="18" charset="0"/>
              </a:rPr>
              <a:t>, or “positivistic psychology” is considered in the context of the literary criticism two paradigms as a </a:t>
            </a:r>
            <a:r>
              <a:rPr lang="en-US" b="1" u="sng" dirty="0" smtClean="0">
                <a:latin typeface="Times New Roman" panose="02020603050405020304" pitchFamily="18" charset="0"/>
                <a:cs typeface="Times New Roman" panose="02020603050405020304" pitchFamily="18" charset="0"/>
              </a:rPr>
              <a:t>“university” criticism</a:t>
            </a:r>
            <a:r>
              <a:rPr lang="en-US" dirty="0" smtClean="0">
                <a:latin typeface="Times New Roman" panose="02020603050405020304" pitchFamily="18" charset="0"/>
                <a:cs typeface="Times New Roman" panose="02020603050405020304" pitchFamily="18" charset="0"/>
              </a:rPr>
              <a:t>, which appeals to the idea of </a:t>
            </a:r>
            <a:r>
              <a:rPr lang="en-US" dirty="0">
                <a:latin typeface="Times New Roman" panose="02020603050405020304" pitchFamily="18" charset="0"/>
                <a:cs typeface="Times New Roman" panose="02020603050405020304" pitchFamily="18" charset="0"/>
              </a:rPr>
              <a:t>the stability and permanence of writing process </a:t>
            </a:r>
            <a:r>
              <a:rPr lang="en-US" dirty="0" smtClean="0">
                <a:latin typeface="Times New Roman" panose="02020603050405020304" pitchFamily="18" charset="0"/>
                <a:cs typeface="Times New Roman" panose="02020603050405020304" pitchFamily="18" charset="0"/>
              </a:rPr>
              <a:t>as well as to the ideas of the author`s biography and psychology as an explanation theory. The aim of this appeal is an attainment of the verified scale for an attested knowledge. However, Barthes contraposed the </a:t>
            </a:r>
            <a:r>
              <a:rPr lang="en-US" b="1" u="sng" dirty="0" smtClean="0">
                <a:latin typeface="Times New Roman" panose="02020603050405020304" pitchFamily="18" charset="0"/>
                <a:cs typeface="Times New Roman" panose="02020603050405020304" pitchFamily="18" charset="0"/>
              </a:rPr>
              <a:t>second way of criticism </a:t>
            </a:r>
            <a:r>
              <a:rPr lang="en-US" dirty="0" smtClean="0">
                <a:latin typeface="Times New Roman" panose="02020603050405020304" pitchFamily="18" charset="0"/>
                <a:cs typeface="Times New Roman" panose="02020603050405020304" pitchFamily="18" charset="0"/>
              </a:rPr>
              <a:t>to the first one:  in this case, literary criticism stems not from the verification and from the positivistic idea of law, but from the criticist`s wonder evoked by the text. This wonder raises from the idea of the historical difference and of </a:t>
            </a:r>
            <a:r>
              <a:rPr lang="en-US" b="1" u="sng" dirty="0" err="1" smtClean="0">
                <a:latin typeface="Times New Roman" panose="02020603050405020304" pitchFamily="18" charset="0"/>
                <a:cs typeface="Times New Roman" panose="02020603050405020304" pitchFamily="18" charset="0"/>
              </a:rPr>
              <a:t>anectodial</a:t>
            </a:r>
            <a:r>
              <a:rPr lang="en-US" dirty="0" smtClean="0">
                <a:latin typeface="Times New Roman" panose="02020603050405020304" pitchFamily="18" charset="0"/>
                <a:cs typeface="Times New Roman" panose="02020603050405020304" pitchFamily="18" charset="0"/>
              </a:rPr>
              <a:t> (unreduced to the theory or formula) peculiarity of the studied text or subject</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11</a:t>
            </a:fld>
            <a:endParaRPr lang="ru-RU"/>
          </a:p>
        </p:txBody>
      </p:sp>
    </p:spTree>
    <p:extLst>
      <p:ext uri="{BB962C8B-B14F-4D97-AF65-F5344CB8AC3E}">
        <p14:creationId xmlns:p14="http://schemas.microsoft.com/office/powerpoint/2010/main" val="238471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195" y="208370"/>
            <a:ext cx="10515600" cy="706029"/>
          </a:xfrm>
        </p:spPr>
        <p:txBody>
          <a:bodyPr/>
          <a:lstStyle/>
          <a:p>
            <a:pPr algn="ctr"/>
            <a:endParaRPr lang="ru-RU" dirty="0"/>
          </a:p>
        </p:txBody>
      </p:sp>
      <p:sp>
        <p:nvSpPr>
          <p:cNvPr id="3" name="Объект 2"/>
          <p:cNvSpPr>
            <a:spLocks noGrp="1"/>
          </p:cNvSpPr>
          <p:nvPr>
            <p:ph idx="1"/>
          </p:nvPr>
        </p:nvSpPr>
        <p:spPr>
          <a:xfrm>
            <a:off x="313508" y="208369"/>
            <a:ext cx="11547565" cy="6466751"/>
          </a:xfrm>
        </p:spPr>
        <p:txBody>
          <a:bodyPr>
            <a:normAutofit fontScale="92500" lnSpcReduction="20000"/>
          </a:bodyPr>
          <a:lstStyle/>
          <a:p>
            <a:pPr algn="just"/>
            <a:r>
              <a:rPr lang="ru-RU" i="1" dirty="0" err="1" smtClean="0">
                <a:latin typeface="Times New Roman" panose="02020603050405020304" pitchFamily="18" charset="0"/>
                <a:cs typeface="Times New Roman" panose="02020603050405020304" pitchFamily="18" charset="0"/>
              </a:rPr>
              <a:t>Баткин</a:t>
            </a:r>
            <a:r>
              <a:rPr lang="ru-RU" i="1" dirty="0" smtClean="0">
                <a:latin typeface="Times New Roman" panose="02020603050405020304" pitchFamily="18" charset="0"/>
                <a:cs typeface="Times New Roman" panose="02020603050405020304" pitchFamily="18" charset="0"/>
              </a:rPr>
              <a:t> Л.М. Петрарка на острие собственного пера</a:t>
            </a:r>
            <a:r>
              <a:rPr lang="ru-RU"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Реальное" ("жизненное") </a:t>
            </a:r>
            <a:r>
              <a:rPr lang="ru-RU" dirty="0" err="1">
                <a:latin typeface="Times New Roman" panose="02020603050405020304" pitchFamily="18" charset="0"/>
                <a:cs typeface="Times New Roman" panose="02020603050405020304" pitchFamily="18" charset="0"/>
              </a:rPr>
              <a:t>петрарково</a:t>
            </a:r>
            <a:r>
              <a:rPr lang="ru-RU" dirty="0">
                <a:latin typeface="Times New Roman" panose="02020603050405020304" pitchFamily="18" charset="0"/>
                <a:cs typeface="Times New Roman" panose="02020603050405020304" pitchFamily="18" charset="0"/>
              </a:rPr>
              <a:t> Я напрочь запечатано "литературностью". Иное дело, что </a:t>
            </a:r>
            <a:r>
              <a:rPr lang="ru-RU" b="1" u="sng" dirty="0">
                <a:latin typeface="Times New Roman" panose="02020603050405020304" pitchFamily="18" charset="0"/>
                <a:cs typeface="Times New Roman" panose="02020603050405020304" pitchFamily="18" charset="0"/>
              </a:rPr>
              <a:t>сама такая оппозиция – несравненно более позднего происхождения</a:t>
            </a:r>
            <a:r>
              <a:rPr lang="ru-R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&lt;…&gt; </a:t>
            </a:r>
            <a:r>
              <a:rPr lang="ru-RU" dirty="0" smtClean="0">
                <a:latin typeface="Times New Roman" panose="02020603050405020304" pitchFamily="18" charset="0"/>
                <a:cs typeface="Times New Roman" panose="02020603050405020304" pitchFamily="18" charset="0"/>
              </a:rPr>
              <a:t>Для XIV </a:t>
            </a:r>
            <a:r>
              <a:rPr lang="ru-RU" dirty="0">
                <a:latin typeface="Times New Roman" panose="02020603050405020304" pitchFamily="18" charset="0"/>
                <a:cs typeface="Times New Roman" panose="02020603050405020304" pitchFamily="18" charset="0"/>
              </a:rPr>
              <a:t>в. незаконен сам наш навязчивый вопрос: а где тут "настоящий" Петрарка... каким он был </a:t>
            </a:r>
            <a:r>
              <a:rPr lang="ru-RU" i="1" dirty="0">
                <a:latin typeface="Times New Roman" panose="02020603050405020304" pitchFamily="18" charset="0"/>
                <a:cs typeface="Times New Roman" panose="02020603050405020304" pitchFamily="18" charset="0"/>
              </a:rPr>
              <a:t>"на самом деле"?</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подобных </a:t>
            </a:r>
            <a:r>
              <a:rPr lang="ru-RU" b="1" u="sng" dirty="0">
                <a:latin typeface="Times New Roman" panose="02020603050405020304" pitchFamily="18" charset="0"/>
                <a:cs typeface="Times New Roman" panose="02020603050405020304" pitchFamily="18" charset="0"/>
              </a:rPr>
              <a:t>"психологических" </a:t>
            </a:r>
            <a:r>
              <a:rPr lang="ru-RU" dirty="0">
                <a:latin typeface="Times New Roman" panose="02020603050405020304" pitchFamily="18" charset="0"/>
                <a:cs typeface="Times New Roman" panose="02020603050405020304" pitchFamily="18" charset="0"/>
              </a:rPr>
              <a:t>и </a:t>
            </a:r>
            <a:r>
              <a:rPr lang="ru-RU" i="1" dirty="0">
                <a:latin typeface="Times New Roman" panose="02020603050405020304" pitchFamily="18" charset="0"/>
                <a:cs typeface="Times New Roman" panose="02020603050405020304" pitchFamily="18" charset="0"/>
              </a:rPr>
              <a:t>"</a:t>
            </a:r>
            <a:r>
              <a:rPr lang="ru-RU" b="1" u="sng" dirty="0">
                <a:latin typeface="Times New Roman" panose="02020603050405020304" pitchFamily="18" charset="0"/>
                <a:cs typeface="Times New Roman" panose="02020603050405020304" pitchFamily="18" charset="0"/>
              </a:rPr>
              <a:t>практических"</a:t>
            </a:r>
            <a:r>
              <a:rPr lang="ru-RU" dirty="0">
                <a:latin typeface="Times New Roman" panose="02020603050405020304" pitchFamily="18" charset="0"/>
                <a:cs typeface="Times New Roman" panose="02020603050405020304" pitchFamily="18" charset="0"/>
              </a:rPr>
              <a:t> (по сути, </a:t>
            </a:r>
            <a:r>
              <a:rPr lang="ru-RU" b="1" u="sng" dirty="0">
                <a:latin typeface="Times New Roman" panose="02020603050405020304" pitchFamily="18" charset="0"/>
                <a:cs typeface="Times New Roman" panose="02020603050405020304" pitchFamily="18" charset="0"/>
              </a:rPr>
              <a:t>вневременных и элементарных</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мотивациях </a:t>
            </a:r>
            <a:r>
              <a:rPr lang="ru-RU" dirty="0">
                <a:latin typeface="Times New Roman" panose="02020603050405020304" pitchFamily="18" charset="0"/>
                <a:cs typeface="Times New Roman" panose="02020603050405020304" pitchFamily="18" charset="0"/>
              </a:rPr>
              <a:t>- недостает именно </a:t>
            </a:r>
            <a:r>
              <a:rPr lang="ru-RU" i="1" dirty="0">
                <a:latin typeface="Times New Roman" panose="02020603050405020304" pitchFamily="18" charset="0"/>
                <a:cs typeface="Times New Roman" panose="02020603050405020304" pitchFamily="18" charset="0"/>
              </a:rPr>
              <a:t>Я как </a:t>
            </a:r>
            <a:r>
              <a:rPr lang="ru-RU" i="1" dirty="0" smtClean="0">
                <a:latin typeface="Times New Roman" panose="02020603050405020304" pitchFamily="18" charset="0"/>
                <a:cs typeface="Times New Roman" panose="02020603050405020304" pitchFamily="18" charset="0"/>
              </a:rPr>
              <a:t>концепта</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&lt;…&gt; </a:t>
            </a:r>
            <a:r>
              <a:rPr lang="ru-RU" dirty="0" smtClean="0">
                <a:latin typeface="Times New Roman" panose="02020603050405020304" pitchFamily="18" charset="0"/>
                <a:cs typeface="Times New Roman" panose="02020603050405020304" pitchFamily="18" charset="0"/>
              </a:rPr>
              <a:t>Поэтому </a:t>
            </a:r>
            <a:r>
              <a:rPr lang="ru-RU" dirty="0">
                <a:latin typeface="Times New Roman" panose="02020603050405020304" pitchFamily="18" charset="0"/>
                <a:cs typeface="Times New Roman" panose="02020603050405020304" pitchFamily="18" charset="0"/>
              </a:rPr>
              <a:t>сплетни об "истинных" мотивах поведения поэта, даже будучи правдоподобными, увы, остаются сплетнями. Они ставят Петрарку на доступную нам </a:t>
            </a:r>
            <a:r>
              <a:rPr lang="ru-RU" b="1" u="sng" dirty="0">
                <a:latin typeface="Times New Roman" panose="02020603050405020304" pitchFamily="18" charset="0"/>
                <a:cs typeface="Times New Roman" panose="02020603050405020304" pitchFamily="18" charset="0"/>
              </a:rPr>
              <a:t>бытовую</a:t>
            </a:r>
            <a:r>
              <a:rPr lang="ru-RU" dirty="0">
                <a:latin typeface="Times New Roman" panose="02020603050405020304" pitchFamily="18" charset="0"/>
                <a:cs typeface="Times New Roman" panose="02020603050405020304" pitchFamily="18" charset="0"/>
              </a:rPr>
              <a:t> и, так сказать, </a:t>
            </a:r>
            <a:r>
              <a:rPr lang="ru-RU" b="1" u="sng" dirty="0">
                <a:latin typeface="Times New Roman" panose="02020603050405020304" pitchFamily="18" charset="0"/>
                <a:cs typeface="Times New Roman" panose="02020603050405020304" pitchFamily="18" charset="0"/>
              </a:rPr>
              <a:t>натуралистическую</a:t>
            </a:r>
            <a:r>
              <a:rPr lang="ru-RU" dirty="0">
                <a:latin typeface="Times New Roman" panose="02020603050405020304" pitchFamily="18" charset="0"/>
                <a:cs typeface="Times New Roman" panose="02020603050405020304" pitchFamily="18" charset="0"/>
              </a:rPr>
              <a:t> почву </a:t>
            </a:r>
            <a:endParaRPr lang="en-US" dirty="0" smtClean="0">
              <a:latin typeface="Times New Roman" panose="02020603050405020304" pitchFamily="18" charset="0"/>
              <a:cs typeface="Times New Roman" panose="02020603050405020304" pitchFamily="18" charset="0"/>
            </a:endParaRPr>
          </a:p>
          <a:p>
            <a:pPr algn="just"/>
            <a:r>
              <a:rPr lang="en-US" i="1" dirty="0" err="1" smtClean="0">
                <a:latin typeface="Times New Roman" panose="02020603050405020304" pitchFamily="18" charset="0"/>
                <a:cs typeface="Times New Roman" panose="02020603050405020304" pitchFamily="18" charset="0"/>
              </a:rPr>
              <a:t>Batkin</a:t>
            </a:r>
            <a:r>
              <a:rPr lang="en-US" i="1" dirty="0" smtClean="0">
                <a:latin typeface="Times New Roman" panose="02020603050405020304" pitchFamily="18" charset="0"/>
                <a:cs typeface="Times New Roman" panose="02020603050405020304" pitchFamily="18" charset="0"/>
              </a:rPr>
              <a:t> L.M. Petrarch on the edge of his own </a:t>
            </a:r>
            <a:r>
              <a:rPr lang="en-US" i="1" dirty="0" smtClean="0">
                <a:latin typeface="Times New Roman" panose="02020603050405020304" pitchFamily="18" charset="0"/>
                <a:cs typeface="Times New Roman" panose="02020603050405020304" pitchFamily="18" charset="0"/>
              </a:rPr>
              <a:t>pen</a:t>
            </a:r>
          </a:p>
          <a:p>
            <a:pPr algn="just"/>
            <a:r>
              <a:rPr lang="en-US"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“real” (“live”) Self of Petrarch is totally sealed by his “literature”. However, the </a:t>
            </a:r>
            <a:r>
              <a:rPr lang="en-US" b="1" u="sng" dirty="0" smtClean="0">
                <a:latin typeface="Times New Roman" panose="02020603050405020304" pitchFamily="18" charset="0"/>
                <a:cs typeface="Times New Roman" panose="02020603050405020304" pitchFamily="18" charset="0"/>
              </a:rPr>
              <a:t>very this opposition – is an incomparably later phenomenon </a:t>
            </a:r>
            <a:r>
              <a:rPr lang="en-US" dirty="0" smtClean="0">
                <a:latin typeface="Times New Roman" panose="02020603050405020304" pitchFamily="18" charset="0"/>
                <a:cs typeface="Times New Roman" panose="02020603050405020304" pitchFamily="18" charset="0"/>
              </a:rPr>
              <a:t>&lt;…&gt; It is illegal according to  14</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cent. to ask obtrusively where is the “real” Petrarch here… what was he like “in reality”? In these </a:t>
            </a:r>
            <a:r>
              <a:rPr lang="en-US" b="1" u="sng" dirty="0" smtClean="0">
                <a:latin typeface="Times New Roman" panose="02020603050405020304" pitchFamily="18" charset="0"/>
                <a:cs typeface="Times New Roman" panose="02020603050405020304" pitchFamily="18" charset="0"/>
              </a:rPr>
              <a:t>“psychological” </a:t>
            </a:r>
            <a:r>
              <a:rPr lang="en-US" dirty="0" smtClean="0">
                <a:latin typeface="Times New Roman" panose="02020603050405020304" pitchFamily="18" charset="0"/>
                <a:cs typeface="Times New Roman" panose="02020603050405020304" pitchFamily="18" charset="0"/>
              </a:rPr>
              <a:t>and </a:t>
            </a:r>
            <a:r>
              <a:rPr lang="en-US" b="1" u="sng" dirty="0" smtClean="0">
                <a:latin typeface="Times New Roman" panose="02020603050405020304" pitchFamily="18" charset="0"/>
                <a:cs typeface="Times New Roman" panose="02020603050405020304" pitchFamily="18" charset="0"/>
              </a:rPr>
              <a:t>“practical” </a:t>
            </a:r>
            <a:r>
              <a:rPr lang="en-US" dirty="0" smtClean="0">
                <a:latin typeface="Times New Roman" panose="02020603050405020304" pitchFamily="18" charset="0"/>
                <a:cs typeface="Times New Roman" panose="02020603050405020304" pitchFamily="18" charset="0"/>
              </a:rPr>
              <a:t>(in fact, anachronistic and elementary)</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motivations the very Self as a concept is omitted. It means, that the color of time is omitted … Consequently</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there are just gossips about the author`s genuine motives, which are still gossips in spite of being plausible. This gossips put Petrarch on the ground available for us, which is </a:t>
            </a:r>
            <a:r>
              <a:rPr lang="en-US" b="1" u="sng" dirty="0" smtClean="0">
                <a:latin typeface="Times New Roman" panose="02020603050405020304" pitchFamily="18" charset="0"/>
                <a:cs typeface="Times New Roman" panose="02020603050405020304" pitchFamily="18" charset="0"/>
              </a:rPr>
              <a:t>philistine</a:t>
            </a:r>
            <a:r>
              <a:rPr lang="en-US" dirty="0" smtClean="0">
                <a:latin typeface="Times New Roman" panose="02020603050405020304" pitchFamily="18" charset="0"/>
                <a:cs typeface="Times New Roman" panose="02020603050405020304" pitchFamily="18" charset="0"/>
              </a:rPr>
              <a:t> and </a:t>
            </a:r>
            <a:r>
              <a:rPr lang="en-US" b="1" u="sng" dirty="0" smtClean="0">
                <a:latin typeface="Times New Roman" panose="02020603050405020304" pitchFamily="18" charset="0"/>
                <a:cs typeface="Times New Roman" panose="02020603050405020304" pitchFamily="18" charset="0"/>
              </a:rPr>
              <a:t>naturalistic</a:t>
            </a:r>
            <a:r>
              <a:rPr lang="en-US"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12</a:t>
            </a:fld>
            <a:endParaRPr lang="ru-RU"/>
          </a:p>
        </p:txBody>
      </p:sp>
    </p:spTree>
    <p:extLst>
      <p:ext uri="{BB962C8B-B14F-4D97-AF65-F5344CB8AC3E}">
        <p14:creationId xmlns:p14="http://schemas.microsoft.com/office/powerpoint/2010/main" val="3476713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74766"/>
            <a:ext cx="10657114" cy="5602197"/>
          </a:xfrm>
        </p:spPr>
        <p:txBody>
          <a:bodyPr/>
          <a:lstStyle/>
          <a:p>
            <a:pPr algn="just"/>
            <a:r>
              <a:rPr lang="en-US" i="1" dirty="0" smtClean="0">
                <a:latin typeface="Times New Roman" panose="02020603050405020304" pitchFamily="18" charset="0"/>
                <a:cs typeface="Times New Roman" panose="02020603050405020304" pitchFamily="18" charset="0"/>
              </a:rPr>
              <a:t>Leonid </a:t>
            </a:r>
            <a:r>
              <a:rPr lang="en-US" i="1" dirty="0" err="1" smtClean="0">
                <a:latin typeface="Times New Roman" panose="02020603050405020304" pitchFamily="18" charset="0"/>
                <a:cs typeface="Times New Roman" panose="02020603050405020304" pitchFamily="18" charset="0"/>
              </a:rPr>
              <a:t>Batkin</a:t>
            </a:r>
            <a:r>
              <a:rPr lang="en-US" i="1" dirty="0" smtClean="0">
                <a:latin typeface="Times New Roman" panose="02020603050405020304" pitchFamily="18" charset="0"/>
                <a:cs typeface="Times New Roman" panose="02020603050405020304" pitchFamily="18" charset="0"/>
              </a:rPr>
              <a:t> and his discussion with Aaron </a:t>
            </a:r>
            <a:r>
              <a:rPr lang="en-US" i="1" dirty="0" err="1" smtClean="0">
                <a:latin typeface="Times New Roman" panose="02020603050405020304" pitchFamily="18" charset="0"/>
                <a:cs typeface="Times New Roman" panose="02020603050405020304" pitchFamily="18" charset="0"/>
              </a:rPr>
              <a:t>Gurewitch</a:t>
            </a:r>
            <a:r>
              <a:rPr lang="en-US" i="1" dirty="0" smtClean="0">
                <a:latin typeface="Times New Roman" panose="02020603050405020304" pitchFamily="18" charset="0"/>
                <a:cs typeface="Times New Roman" panose="02020603050405020304" pitchFamily="18" charset="0"/>
              </a:rPr>
              <a:t> (1972)</a:t>
            </a:r>
          </a:p>
          <a:p>
            <a:pPr algn="just"/>
            <a:r>
              <a:rPr lang="ru-RU" i="1" dirty="0" smtClean="0">
                <a:latin typeface="Times New Roman" panose="02020603050405020304" pitchFamily="18" charset="0"/>
                <a:cs typeface="Times New Roman" panose="02020603050405020304" pitchFamily="18" charset="0"/>
              </a:rPr>
              <a:t>Цит. по: </a:t>
            </a:r>
            <a:r>
              <a:rPr lang="ru-RU" i="1" dirty="0" err="1" smtClean="0">
                <a:latin typeface="Times New Roman" panose="02020603050405020304" pitchFamily="18" charset="0"/>
                <a:cs typeface="Times New Roman" panose="02020603050405020304" pitchFamily="18" charset="0"/>
              </a:rPr>
              <a:t>Баткин</a:t>
            </a:r>
            <a:r>
              <a:rPr lang="ru-RU" i="1" dirty="0" smtClean="0">
                <a:latin typeface="Times New Roman" panose="02020603050405020304" pitchFamily="18" charset="0"/>
                <a:cs typeface="Times New Roman" panose="02020603050405020304" pitchFamily="18" charset="0"/>
              </a:rPr>
              <a:t> Л.М. Европейский человек наедине с собой…</a:t>
            </a:r>
          </a:p>
          <a:p>
            <a:pPr algn="just"/>
            <a:r>
              <a:rPr lang="en-US" dirty="0" smtClean="0">
                <a:latin typeface="Times New Roman" panose="02020603050405020304" pitchFamily="18" charset="0"/>
                <a:cs typeface="Times New Roman" panose="02020603050405020304" pitchFamily="18" charset="0"/>
              </a:rPr>
              <a:t>Studies of the Self – “middle” </a:t>
            </a:r>
            <a:r>
              <a:rPr lang="en-US" i="1"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Gurewitch`s</a:t>
            </a:r>
            <a:r>
              <a:rPr lang="en-US" dirty="0" smtClean="0">
                <a:latin typeface="Times New Roman" panose="02020603050405020304" pitchFamily="18" charset="0"/>
                <a:cs typeface="Times New Roman" panose="02020603050405020304" pitchFamily="18" charset="0"/>
              </a:rPr>
              <a:t> approach directly inspired </a:t>
            </a:r>
            <a:r>
              <a:rPr lang="en-US" i="1" dirty="0" smtClean="0">
                <a:latin typeface="Times New Roman" panose="02020603050405020304" pitchFamily="18" charset="0"/>
                <a:cs typeface="Times New Roman" panose="02020603050405020304" pitchFamily="18" charset="0"/>
              </a:rPr>
              <a:t>by </a:t>
            </a:r>
            <a:r>
              <a:rPr lang="en-US" i="1" dirty="0" err="1" smtClean="0">
                <a:latin typeface="Times New Roman" panose="02020603050405020304" pitchFamily="18" charset="0"/>
                <a:cs typeface="Times New Roman" panose="02020603050405020304" pitchFamily="18" charset="0"/>
              </a:rPr>
              <a:t>Annales</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Mark Block) or “highbrows” and “outstanding” persons. </a:t>
            </a:r>
            <a:r>
              <a:rPr lang="en-US" dirty="0" err="1" smtClean="0">
                <a:latin typeface="Times New Roman" panose="02020603050405020304" pitchFamily="18" charset="0"/>
                <a:cs typeface="Times New Roman" panose="02020603050405020304" pitchFamily="18" charset="0"/>
              </a:rPr>
              <a:t>Batkin`s</a:t>
            </a:r>
            <a:r>
              <a:rPr lang="en-US" dirty="0" smtClean="0">
                <a:latin typeface="Times New Roman" panose="02020603050405020304" pitchFamily="18" charset="0"/>
                <a:cs typeface="Times New Roman" panose="02020603050405020304" pitchFamily="18" charset="0"/>
              </a:rPr>
              <a:t> method is opposed here to the one of </a:t>
            </a:r>
            <a:r>
              <a:rPr lang="en-US" dirty="0" err="1" smtClean="0">
                <a:latin typeface="Times New Roman" panose="02020603050405020304" pitchFamily="18" charset="0"/>
                <a:cs typeface="Times New Roman" panose="02020603050405020304" pitchFamily="18" charset="0"/>
              </a:rPr>
              <a:t>Gurewitch</a:t>
            </a:r>
            <a:r>
              <a:rPr lang="en-US" dirty="0" smtClean="0">
                <a:latin typeface="Times New Roman" panose="02020603050405020304" pitchFamily="18" charset="0"/>
                <a:cs typeface="Times New Roman" panose="02020603050405020304" pitchFamily="18" charset="0"/>
              </a:rPr>
              <a:t>, who looked for an average man and Middle Ages Epoch and tried to distinguish a certain scale of this culture`s categories</a:t>
            </a:r>
          </a:p>
          <a:p>
            <a:pPr algn="just"/>
            <a:r>
              <a:rPr lang="en-US" dirty="0" smtClean="0">
                <a:latin typeface="Times New Roman" panose="02020603050405020304" pitchFamily="18" charset="0"/>
                <a:cs typeface="Times New Roman" panose="02020603050405020304" pitchFamily="18" charset="0"/>
              </a:rPr>
              <a:t>The problem of the anecdote rhymes here with later </a:t>
            </a:r>
            <a:r>
              <a:rPr lang="en-US" dirty="0" err="1" smtClean="0">
                <a:latin typeface="Times New Roman" panose="02020603050405020304" pitchFamily="18" charset="0"/>
                <a:cs typeface="Times New Roman" panose="02020603050405020304" pitchFamily="18" charset="0"/>
              </a:rPr>
              <a:t>Gurewitch`s</a:t>
            </a:r>
            <a:r>
              <a:rPr lang="en-US" dirty="0" smtClean="0">
                <a:latin typeface="Times New Roman" panose="02020603050405020304" pitchFamily="18" charset="0"/>
                <a:cs typeface="Times New Roman" panose="02020603050405020304" pitchFamily="18" charset="0"/>
              </a:rPr>
              <a:t> criticism against the microhistory: </a:t>
            </a:r>
            <a:r>
              <a:rPr lang="en-US" dirty="0" err="1" smtClean="0">
                <a:latin typeface="Times New Roman" panose="02020603050405020304" pitchFamily="18" charset="0"/>
                <a:cs typeface="Times New Roman" panose="02020603050405020304" pitchFamily="18" charset="0"/>
              </a:rPr>
              <a:t>Gurewitch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pejoratively attested it`s methodology as “back to the anecdote” </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13</a:t>
            </a:fld>
            <a:endParaRPr lang="ru-RU"/>
          </a:p>
        </p:txBody>
      </p:sp>
    </p:spTree>
    <p:extLst>
      <p:ext uri="{BB962C8B-B14F-4D97-AF65-F5344CB8AC3E}">
        <p14:creationId xmlns:p14="http://schemas.microsoft.com/office/powerpoint/2010/main" val="235106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40080" y="261257"/>
            <a:ext cx="10946674" cy="5915706"/>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помогая </a:t>
            </a:r>
            <a:r>
              <a:rPr lang="ru-RU" dirty="0">
                <a:latin typeface="Times New Roman" panose="02020603050405020304" pitchFamily="18" charset="0"/>
                <a:cs typeface="Times New Roman" panose="02020603050405020304" pitchFamily="18" charset="0"/>
              </a:rPr>
              <a:t>понять творческую личность и склад мышления Леонардо да Винчи, </a:t>
            </a:r>
            <a:r>
              <a:rPr lang="ru-RU" b="1" u="sng" dirty="0">
                <a:latin typeface="Times New Roman" panose="02020603050405020304" pitchFamily="18" charset="0"/>
                <a:cs typeface="Times New Roman" panose="02020603050405020304" pitchFamily="18" charset="0"/>
              </a:rPr>
              <a:t>идея </a:t>
            </a:r>
            <a:r>
              <a:rPr lang="ru-RU" b="1" u="sng" dirty="0" err="1">
                <a:latin typeface="Times New Roman" panose="02020603050405020304" pitchFamily="18" charset="0"/>
                <a:cs typeface="Times New Roman" panose="02020603050405020304" pitchFamily="18" charset="0"/>
              </a:rPr>
              <a:t>варьета</a:t>
            </a:r>
            <a:r>
              <a:rPr lang="ru-RU" b="1" u="sng" dirty="0">
                <a:latin typeface="Times New Roman" panose="02020603050405020304" pitchFamily="18" charset="0"/>
                <a:cs typeface="Times New Roman" panose="02020603050405020304" pitchFamily="18" charset="0"/>
              </a:rPr>
              <a:t> отчасти отступает перед грандиозностью и уникальностью этого человека, и вот уже не только </a:t>
            </a:r>
            <a:r>
              <a:rPr lang="ru-RU" b="1" u="sng" dirty="0" err="1">
                <a:latin typeface="Times New Roman" panose="02020603050405020304" pitchFamily="18" charset="0"/>
                <a:cs typeface="Times New Roman" panose="02020603050405020304" pitchFamily="18" charset="0"/>
              </a:rPr>
              <a:t>варьета</a:t>
            </a:r>
            <a:r>
              <a:rPr lang="ru-RU" b="1" u="sng" dirty="0">
                <a:latin typeface="Times New Roman" panose="02020603050405020304" pitchFamily="18" charset="0"/>
                <a:cs typeface="Times New Roman" panose="02020603050405020304" pitchFamily="18" charset="0"/>
              </a:rPr>
              <a:t> – ключ к Леонардо, но и сам он – ключ к </a:t>
            </a:r>
            <a:r>
              <a:rPr lang="ru-RU" b="1" u="sng" dirty="0" err="1">
                <a:latin typeface="Times New Roman" panose="02020603050405020304" pitchFamily="18" charset="0"/>
                <a:cs typeface="Times New Roman" panose="02020603050405020304" pitchFamily="18" charset="0"/>
              </a:rPr>
              <a:t>варьета</a:t>
            </a:r>
            <a:r>
              <a:rPr lang="ru-RU" b="1" u="sng" dirty="0">
                <a:latin typeface="Times New Roman" panose="02020603050405020304" pitchFamily="18" charset="0"/>
                <a:cs typeface="Times New Roman" panose="02020603050405020304" pitchFamily="18" charset="0"/>
              </a:rPr>
              <a:t> и всему прочему, что может быть осознано в ренессансной культуре как раз через </a:t>
            </a:r>
            <a:r>
              <a:rPr lang="ru-RU" b="1" u="sng" dirty="0" err="1">
                <a:latin typeface="Times New Roman" panose="02020603050405020304" pitchFamily="18" charset="0"/>
                <a:cs typeface="Times New Roman" panose="02020603050405020304" pitchFamily="18" charset="0"/>
              </a:rPr>
              <a:t>Леонардову</a:t>
            </a:r>
            <a:r>
              <a:rPr lang="ru-RU" b="1" u="sng" dirty="0">
                <a:latin typeface="Times New Roman" panose="02020603050405020304" pitchFamily="18" charset="0"/>
                <a:cs typeface="Times New Roman" panose="02020603050405020304" pitchFamily="18" charset="0"/>
              </a:rPr>
              <a:t> исключительность</a:t>
            </a:r>
            <a:r>
              <a:rPr lang="ru-RU" dirty="0">
                <a:latin typeface="Times New Roman" panose="02020603050405020304" pitchFamily="18" charset="0"/>
                <a:cs typeface="Times New Roman" panose="02020603050405020304" pitchFamily="18" charset="0"/>
              </a:rPr>
              <a:t>. Леонардо – благодаря, а не вопреки своей феноменологической конкретности – выглядит своеобразной „формулой" итальянского </a:t>
            </a:r>
            <a:r>
              <a:rPr lang="ru-RU" dirty="0" smtClean="0">
                <a:latin typeface="Times New Roman" panose="02020603050405020304" pitchFamily="18" charset="0"/>
                <a:cs typeface="Times New Roman" panose="02020603050405020304" pitchFamily="18" charset="0"/>
              </a:rPr>
              <a:t>Возрождения</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providing our understanding </a:t>
            </a:r>
            <a:r>
              <a:rPr lang="en-US" dirty="0" smtClean="0">
                <a:latin typeface="Times New Roman" panose="02020603050405020304" pitchFamily="18" charset="0"/>
                <a:cs typeface="Times New Roman" panose="02020603050405020304" pitchFamily="18" charset="0"/>
              </a:rPr>
              <a:t>of Leonardo`s creative personality and mode of thinking,  </a:t>
            </a:r>
            <a:r>
              <a:rPr lang="en-US" b="1" u="sng" dirty="0" smtClean="0">
                <a:latin typeface="Times New Roman" panose="02020603050405020304" pitchFamily="18" charset="0"/>
                <a:cs typeface="Times New Roman" panose="02020603050405020304" pitchFamily="18" charset="0"/>
              </a:rPr>
              <a:t>the idea of variet</a:t>
            </a:r>
            <a:r>
              <a:rPr lang="fr-FR" b="1" u="sng" dirty="0" smtClean="0">
                <a:latin typeface="Times New Roman" panose="02020603050405020304" pitchFamily="18" charset="0"/>
                <a:cs typeface="Times New Roman" panose="02020603050405020304" pitchFamily="18" charset="0"/>
              </a:rPr>
              <a:t>à partly yields to the magnificence and uniqueness of this person, so that not </a:t>
            </a:r>
            <a:r>
              <a:rPr lang="fr-FR" b="1" u="sng" dirty="0">
                <a:latin typeface="Times New Roman" panose="02020603050405020304" pitchFamily="18" charset="0"/>
                <a:cs typeface="Times New Roman" panose="02020603050405020304" pitchFamily="18" charset="0"/>
              </a:rPr>
              <a:t>just varietà </a:t>
            </a:r>
            <a:r>
              <a:rPr lang="fr-FR" b="1" u="sng" dirty="0" smtClean="0">
                <a:latin typeface="Times New Roman" panose="02020603050405020304" pitchFamily="18" charset="0"/>
                <a:cs typeface="Times New Roman" panose="02020603050405020304" pitchFamily="18" charset="0"/>
              </a:rPr>
              <a:t>is a key term for our understanding of Leonardo, but Leonardo himself is crucial for our understanding of </a:t>
            </a:r>
            <a:r>
              <a:rPr lang="en-US" b="1" u="sng" dirty="0">
                <a:latin typeface="Times New Roman" panose="02020603050405020304" pitchFamily="18" charset="0"/>
                <a:cs typeface="Times New Roman" panose="02020603050405020304" pitchFamily="18" charset="0"/>
              </a:rPr>
              <a:t>variet</a:t>
            </a:r>
            <a:r>
              <a:rPr lang="fr-FR" b="1" u="sng" dirty="0" smtClean="0">
                <a:latin typeface="Times New Roman" panose="02020603050405020304" pitchFamily="18" charset="0"/>
                <a:cs typeface="Times New Roman" panose="02020603050405020304" pitchFamily="18" charset="0"/>
              </a:rPr>
              <a:t>à and of other key terms which could be awared through Leonardo`s exclusiveness</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eonardo – because of, not    his phenominilogical certainity – turns out to be some kind of the Italian Renaissance «formula»</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14</a:t>
            </a:fld>
            <a:endParaRPr lang="ru-RU"/>
          </a:p>
        </p:txBody>
      </p:sp>
    </p:spTree>
    <p:extLst>
      <p:ext uri="{BB962C8B-B14F-4D97-AF65-F5344CB8AC3E}">
        <p14:creationId xmlns:p14="http://schemas.microsoft.com/office/powerpoint/2010/main" val="301278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6571" y="169817"/>
            <a:ext cx="11599818" cy="6178733"/>
          </a:xfrm>
        </p:spPr>
        <p:txBody>
          <a:bodyPr>
            <a:normAutofit fontScale="92500"/>
          </a:bodyPr>
          <a:lstStyle/>
          <a:p>
            <a:pPr algn="just"/>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Леонардо</a:t>
            </a:r>
            <a:r>
              <a:rPr lang="ru-RU" dirty="0">
                <a:latin typeface="Times New Roman" panose="02020603050405020304" pitchFamily="18" charset="0"/>
                <a:cs typeface="Times New Roman" panose="02020603050405020304" pitchFamily="18" charset="0"/>
              </a:rPr>
              <a:t>, по-видимому, ничуть не страдал от столь явного несоответствия и даже не сознавал его. </a:t>
            </a:r>
            <a:r>
              <a:rPr lang="ru-RU" b="1" u="sng" dirty="0">
                <a:latin typeface="Times New Roman" panose="02020603050405020304" pitchFamily="18" charset="0"/>
                <a:cs typeface="Times New Roman" panose="02020603050405020304" pitchFamily="18" charset="0"/>
              </a:rPr>
              <a:t>Для него не было принципиальной разницы между тем, что осуществимо лишь по идее и что осуществлено </a:t>
            </a:r>
            <a:r>
              <a:rPr lang="ru-RU" dirty="0">
                <a:latin typeface="Times New Roman" panose="02020603050405020304" pitchFamily="18" charset="0"/>
                <a:cs typeface="Times New Roman" panose="02020603050405020304" pitchFamily="18" charset="0"/>
              </a:rPr>
              <a:t>[…] </a:t>
            </a:r>
            <a:r>
              <a:rPr lang="ru-RU" b="1" u="sng" dirty="0">
                <a:latin typeface="Times New Roman" panose="02020603050405020304" pitchFamily="18" charset="0"/>
                <a:cs typeface="Times New Roman" panose="02020603050405020304" pitchFamily="18" charset="0"/>
              </a:rPr>
              <a:t>Для всего Возрождения грань между воображаемым и наличным отчасти </a:t>
            </a:r>
            <a:r>
              <a:rPr lang="ru-RU" b="1" u="sng" dirty="0" smtClean="0">
                <a:latin typeface="Times New Roman" panose="02020603050405020304" pitchFamily="18" charset="0"/>
                <a:cs typeface="Times New Roman" panose="02020603050405020304" pitchFamily="18" charset="0"/>
              </a:rPr>
              <a:t>размыта</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“Probably, Leonardo did not suffer from so obvious discrepancy and even did not aware this discrepancy. </a:t>
            </a:r>
            <a:r>
              <a:rPr lang="en-US" b="1" u="sng" dirty="0" smtClean="0">
                <a:latin typeface="Times New Roman" panose="02020603050405020304" pitchFamily="18" charset="0"/>
                <a:cs typeface="Times New Roman" panose="02020603050405020304" pitchFamily="18" charset="0"/>
              </a:rPr>
              <a:t>For him there were no principal difference between what was only capable to be realized in theory and what was actually realized </a:t>
            </a:r>
            <a:r>
              <a:rPr lang="en-US"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For the Renaissance as a whole the brink between the imaginary and the existing is partly blurred</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не „взгляды" Леонардо на те или иные вопросы, не предметное содержание мировоззрения</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но </a:t>
            </a:r>
            <a:r>
              <a:rPr lang="ru-RU" b="1" u="sng" dirty="0" err="1">
                <a:latin typeface="Times New Roman" panose="02020603050405020304" pitchFamily="18" charset="0"/>
                <a:cs typeface="Times New Roman" panose="02020603050405020304" pitchFamily="18" charset="0"/>
              </a:rPr>
              <a:t>логикокультурную</a:t>
            </a:r>
            <a:r>
              <a:rPr lang="ru-RU" b="1" u="sng" dirty="0">
                <a:latin typeface="Times New Roman" panose="02020603050405020304" pitchFamily="18" charset="0"/>
                <a:cs typeface="Times New Roman" panose="02020603050405020304" pitchFamily="18" charset="0"/>
              </a:rPr>
              <a:t> структуру </a:t>
            </a:r>
            <a:r>
              <a:rPr lang="ru-RU" b="1" u="sng" dirty="0" err="1">
                <a:latin typeface="Times New Roman" panose="02020603050405020304" pitchFamily="18" charset="0"/>
                <a:cs typeface="Times New Roman" panose="02020603050405020304" pitchFamily="18" charset="0"/>
              </a:rPr>
              <a:t>Леонардовых</a:t>
            </a:r>
            <a:r>
              <a:rPr lang="ru-RU" b="1" u="sng" dirty="0">
                <a:latin typeface="Times New Roman" panose="02020603050405020304" pitchFamily="18" charset="0"/>
                <a:cs typeface="Times New Roman" panose="02020603050405020304" pitchFamily="18" charset="0"/>
              </a:rPr>
              <a:t> фрагментов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исследование стиля изложения естественнонаучных идей</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Not Leonardo`s “views” on any questions and not the content of his worldview, </a:t>
            </a:r>
            <a:r>
              <a:rPr lang="en-US" b="1" u="sng" dirty="0">
                <a:latin typeface="Times New Roman" panose="02020603050405020304" pitchFamily="18" charset="0"/>
                <a:cs typeface="Times New Roman" panose="02020603050405020304" pitchFamily="18" charset="0"/>
              </a:rPr>
              <a:t>but the logical and cultural structure of Leonardo`s passages</a:t>
            </a:r>
            <a:r>
              <a:rPr lang="en-US" dirty="0">
                <a:latin typeface="Times New Roman" panose="02020603050405020304" pitchFamily="18" charset="0"/>
                <a:cs typeface="Times New Roman" panose="02020603050405020304" pitchFamily="18" charset="0"/>
              </a:rPr>
              <a:t> […] the study of his narrative style in his ” </a:t>
            </a:r>
            <a:endParaRPr lang="ru-RU" dirty="0">
              <a:latin typeface="Times New Roman" panose="02020603050405020304" pitchFamily="18" charset="0"/>
              <a:cs typeface="Times New Roman" panose="02020603050405020304" pitchFamily="18" charset="0"/>
            </a:endParaRPr>
          </a:p>
          <a:p>
            <a:endParaRPr lang="en-US" dirty="0" smtClean="0"/>
          </a:p>
          <a:p>
            <a:endParaRPr lang="ru-RU" dirty="0"/>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15</a:t>
            </a:fld>
            <a:endParaRPr lang="ru-RU"/>
          </a:p>
        </p:txBody>
      </p:sp>
    </p:spTree>
    <p:extLst>
      <p:ext uri="{BB962C8B-B14F-4D97-AF65-F5344CB8AC3E}">
        <p14:creationId xmlns:p14="http://schemas.microsoft.com/office/powerpoint/2010/main" val="1856616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548640" y="483326"/>
            <a:ext cx="5408024" cy="5734594"/>
          </a:xfrm>
        </p:spPr>
        <p:txBody>
          <a:bodyPr>
            <a:normAutofit/>
          </a:bodyPr>
          <a:lstStyle/>
          <a:p>
            <a:pPr algn="just"/>
            <a:r>
              <a:rPr lang="en-US" dirty="0" smtClean="0">
                <a:latin typeface="Times New Roman" panose="02020603050405020304" pitchFamily="18" charset="0"/>
                <a:cs typeface="Times New Roman" panose="02020603050405020304" pitchFamily="18" charset="0"/>
              </a:rPr>
              <a:t>“… C</a:t>
            </a:r>
            <a:r>
              <a:rPr lang="ru-RU" dirty="0" err="1" smtClean="0">
                <a:latin typeface="Times New Roman" panose="02020603050405020304" pitchFamily="18" charset="0"/>
                <a:cs typeface="Times New Roman" panose="02020603050405020304" pitchFamily="18" charset="0"/>
              </a:rPr>
              <a:t>транно</a:t>
            </a:r>
            <a:r>
              <a:rPr lang="ru-RU" dirty="0" smtClean="0">
                <a:latin typeface="Times New Roman" panose="02020603050405020304" pitchFamily="18" charset="0"/>
                <a:cs typeface="Times New Roman" panose="02020603050405020304" pitchFamily="18" charset="0"/>
              </a:rPr>
              <a:t> недорисованные даже для эскизов, эскизные, так сказать, в квадрате!</a:t>
            </a:r>
            <a:r>
              <a:rPr lang="en-US" dirty="0" smtClean="0">
                <a:latin typeface="Times New Roman" panose="02020603050405020304" pitchFamily="18" charset="0"/>
                <a:cs typeface="Times New Roman" panose="02020603050405020304" pitchFamily="18" charset="0"/>
              </a:rPr>
              <a:t>” (232)</a:t>
            </a:r>
          </a:p>
          <a:p>
            <a:pPr algn="just"/>
            <a:r>
              <a:rPr lang="en-US" dirty="0" smtClean="0">
                <a:latin typeface="Times New Roman" panose="02020603050405020304" pitchFamily="18" charset="0"/>
                <a:cs typeface="Times New Roman" panose="02020603050405020304" pitchFamily="18" charset="0"/>
              </a:rPr>
              <a:t>“… Bizarrely non-finished, too sketchy even for sketching,</a:t>
            </a:r>
            <a:r>
              <a:rPr lang="en-US" dirty="0">
                <a:latin typeface="Times New Roman" panose="02020603050405020304" pitchFamily="18" charset="0"/>
                <a:cs typeface="Times New Roman" panose="02020603050405020304" pitchFamily="18" charset="0"/>
              </a:rPr>
              <a:t> so to speak</a:t>
            </a:r>
            <a:r>
              <a:rPr lang="en-US" dirty="0" smtClean="0">
                <a:latin typeface="Times New Roman" panose="02020603050405020304" pitchFamily="18" charset="0"/>
                <a:cs typeface="Times New Roman" panose="02020603050405020304" pitchFamily="18" charset="0"/>
              </a:rPr>
              <a:t>, double-sketching!” (232)</a:t>
            </a:r>
          </a:p>
          <a:p>
            <a:pPr algn="just"/>
            <a:r>
              <a:rPr lang="en-US" dirty="0" smtClean="0">
                <a:latin typeface="Times New Roman" panose="02020603050405020304" pitchFamily="18" charset="0"/>
                <a:cs typeface="Times New Roman" panose="02020603050405020304" pitchFamily="18" charset="0"/>
              </a:rPr>
              <a:t>The Pleasure of the Text – in Leonardo drawings; the Self dissipated and submerged in the inner-contradictive and ambiguous process of the authorship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7554" y="248193"/>
            <a:ext cx="5282345" cy="5799097"/>
          </a:xfrm>
          <a:prstGeom prst="rect">
            <a:avLst/>
          </a:prstGeom>
        </p:spPr>
      </p:pic>
      <p:sp>
        <p:nvSpPr>
          <p:cNvPr id="6" name="Номер слайда 5"/>
          <p:cNvSpPr>
            <a:spLocks noGrp="1"/>
          </p:cNvSpPr>
          <p:nvPr>
            <p:ph type="sldNum" sz="quarter" idx="12"/>
          </p:nvPr>
        </p:nvSpPr>
        <p:spPr/>
        <p:txBody>
          <a:bodyPr/>
          <a:lstStyle/>
          <a:p>
            <a:fld id="{6B1089C2-EA45-4AA8-BD31-F991A979D9FF}" type="slidenum">
              <a:rPr lang="ru-RU" smtClean="0"/>
              <a:t>16</a:t>
            </a:fld>
            <a:endParaRPr lang="ru-RU"/>
          </a:p>
        </p:txBody>
      </p:sp>
    </p:spTree>
    <p:extLst>
      <p:ext uri="{BB962C8B-B14F-4D97-AF65-F5344CB8AC3E}">
        <p14:creationId xmlns:p14="http://schemas.microsoft.com/office/powerpoint/2010/main" val="1782577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8" name="Объект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7878" y="365125"/>
            <a:ext cx="4870704" cy="2328672"/>
          </a:xfrm>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60" y="159072"/>
            <a:ext cx="3553394" cy="5121275"/>
          </a:xfrm>
          <a:prstGeom prst="rect">
            <a:avLst/>
          </a:prstGeom>
        </p:spPr>
      </p:pic>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3870" y="2693797"/>
            <a:ext cx="3562126" cy="3586920"/>
          </a:xfrm>
          <a:prstGeom prst="rect">
            <a:avLst/>
          </a:prstGeom>
        </p:spPr>
      </p:pic>
      <p:pic>
        <p:nvPicPr>
          <p:cNvPr id="11" name="Рисунок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9076" y="159073"/>
            <a:ext cx="3577633" cy="5156210"/>
          </a:xfrm>
          <a:prstGeom prst="rect">
            <a:avLst/>
          </a:prstGeom>
        </p:spPr>
      </p:pic>
      <p:sp>
        <p:nvSpPr>
          <p:cNvPr id="12" name="TextBox 11"/>
          <p:cNvSpPr txBox="1"/>
          <p:nvPr/>
        </p:nvSpPr>
        <p:spPr>
          <a:xfrm>
            <a:off x="535577" y="5280347"/>
            <a:ext cx="7508293"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Leonardo`s adumbrates: variants of the water streaming </a:t>
            </a:r>
            <a:endParaRPr lang="ru-RU" dirty="0">
              <a:latin typeface="Times New Roman" panose="02020603050405020304" pitchFamily="18" charset="0"/>
              <a:cs typeface="Times New Roman" panose="02020603050405020304" pitchFamily="18" charset="0"/>
            </a:endParaRPr>
          </a:p>
        </p:txBody>
      </p:sp>
      <p:sp>
        <p:nvSpPr>
          <p:cNvPr id="13" name="Номер слайда 12"/>
          <p:cNvSpPr>
            <a:spLocks noGrp="1"/>
          </p:cNvSpPr>
          <p:nvPr>
            <p:ph type="sldNum" sz="quarter" idx="12"/>
          </p:nvPr>
        </p:nvSpPr>
        <p:spPr/>
        <p:txBody>
          <a:bodyPr/>
          <a:lstStyle/>
          <a:p>
            <a:fld id="{6B1089C2-EA45-4AA8-BD31-F991A979D9FF}" type="slidenum">
              <a:rPr lang="ru-RU" smtClean="0"/>
              <a:t>17</a:t>
            </a:fld>
            <a:endParaRPr lang="ru-RU"/>
          </a:p>
        </p:txBody>
      </p:sp>
    </p:spTree>
    <p:extLst>
      <p:ext uri="{BB962C8B-B14F-4D97-AF65-F5344CB8AC3E}">
        <p14:creationId xmlns:p14="http://schemas.microsoft.com/office/powerpoint/2010/main" val="2926116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683240" cy="5811838"/>
          </a:xfrm>
        </p:spPr>
        <p:txBody>
          <a:bodyPr>
            <a:normAutofit fontScale="92500"/>
          </a:bodyPr>
          <a:lstStyle/>
          <a:p>
            <a:pPr algn="just"/>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Перед </a:t>
            </a:r>
            <a:r>
              <a:rPr lang="ru-RU" dirty="0">
                <a:latin typeface="Times New Roman" panose="02020603050405020304" pitchFamily="18" charset="0"/>
                <a:cs typeface="Times New Roman" panose="02020603050405020304" pitchFamily="18" charset="0"/>
              </a:rPr>
              <a:t>нами, действительно, нечто совсем уже невообразимое. Леонардо захотелось назвать разные „движения" и „фигуры" воды. И он вдруг набрасывает – подряд – шестьдесят четыре обозначения! </a:t>
            </a:r>
            <a:r>
              <a:rPr lang="en-US"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„Бурление, круговращение, переворот, поворот, круговорот, перекат, погружение, всплывание, падение, вздымание, истечение, </a:t>
            </a:r>
            <a:r>
              <a:rPr lang="ru-RU" dirty="0" err="1">
                <a:latin typeface="Times New Roman" panose="02020603050405020304" pitchFamily="18" charset="0"/>
                <a:cs typeface="Times New Roman" panose="02020603050405020304" pitchFamily="18" charset="0"/>
              </a:rPr>
              <a:t>иссякание</a:t>
            </a:r>
            <a:r>
              <a:rPr lang="ru-RU" dirty="0">
                <a:latin typeface="Times New Roman" panose="02020603050405020304" pitchFamily="18" charset="0"/>
                <a:cs typeface="Times New Roman" panose="02020603050405020304" pitchFamily="18" charset="0"/>
              </a:rPr>
              <a:t>, ударение, разрушение, спад, стремительность, откаты, столкновения, разбивания, волнения, струи, вскипания, </a:t>
            </a:r>
            <a:r>
              <a:rPr lang="ru-RU" dirty="0" err="1">
                <a:latin typeface="Times New Roman" panose="02020603050405020304" pitchFamily="18" charset="0"/>
                <a:cs typeface="Times New Roman" panose="02020603050405020304" pitchFamily="18" charset="0"/>
              </a:rPr>
              <a:t>ниспадания</a:t>
            </a:r>
            <a:r>
              <a:rPr lang="ru-RU" dirty="0">
                <a:latin typeface="Times New Roman" panose="02020603050405020304" pitchFamily="18" charset="0"/>
                <a:cs typeface="Times New Roman" panose="02020603050405020304" pitchFamily="18" charset="0"/>
              </a:rPr>
              <a:t>, замедления, извивания, неуклонность, рокоты, гулы, переполнять, </a:t>
            </a:r>
            <a:r>
              <a:rPr lang="ru-RU" dirty="0" err="1">
                <a:latin typeface="Times New Roman" panose="02020603050405020304" pitchFamily="18" charset="0"/>
                <a:cs typeface="Times New Roman" panose="02020603050405020304" pitchFamily="18" charset="0"/>
              </a:rPr>
              <a:t>нахлесты</a:t>
            </a:r>
            <a:r>
              <a:rPr lang="ru-RU" dirty="0">
                <a:latin typeface="Times New Roman" panose="02020603050405020304" pitchFamily="18" charset="0"/>
                <a:cs typeface="Times New Roman" panose="02020603050405020304" pitchFamily="18" charset="0"/>
              </a:rPr>
              <a:t>, прилив и отлив, обвалы, сотрясения, омуты, вымоины берегов, смерчи, пучины, наводнения, штормы, смешения, бурные обвалы, выравнивание, равновесие, волочение камней, толчки, вспенивания, погружения поверхностных волн, замедления, прорывы, разделения, бреши, скорость, порывистость, яростность, стремительность, слияние, понижение, перемешивание, переворот, водопад, низвержение, повреждение плотин, </a:t>
            </a:r>
            <a:r>
              <a:rPr lang="ru-RU" dirty="0" err="1">
                <a:latin typeface="Times New Roman" panose="02020603050405020304" pitchFamily="18" charset="0"/>
                <a:cs typeface="Times New Roman" panose="02020603050405020304" pitchFamily="18" charset="0"/>
              </a:rPr>
              <a:t>взбаламучивание</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18</a:t>
            </a:fld>
            <a:endParaRPr lang="ru-RU"/>
          </a:p>
        </p:txBody>
      </p:sp>
    </p:spTree>
    <p:extLst>
      <p:ext uri="{BB962C8B-B14F-4D97-AF65-F5344CB8AC3E}">
        <p14:creationId xmlns:p14="http://schemas.microsoft.com/office/powerpoint/2010/main" val="425734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96389"/>
            <a:ext cx="10515600" cy="5680574"/>
          </a:xfrm>
        </p:spPr>
        <p:txBody>
          <a:bodyPr/>
          <a:lstStyle/>
          <a:p>
            <a:pPr algn="just"/>
            <a:r>
              <a:rPr lang="en-US" dirty="0" smtClean="0">
                <a:latin typeface="Times New Roman" panose="02020603050405020304" pitchFamily="18" charset="0"/>
                <a:cs typeface="Times New Roman" panose="02020603050405020304" pitchFamily="18" charset="0"/>
              </a:rPr>
              <a:t>“There is something completely unbelievable! Leonardo wanted to name different figures and  motions of the water. And he suddenly adumbrates – in a row – 64 notions:  </a:t>
            </a:r>
          </a:p>
          <a:p>
            <a:pPr algn="just"/>
            <a:r>
              <a:rPr lang="en-US" dirty="0" smtClean="0">
                <a:latin typeface="Times New Roman" panose="02020603050405020304" pitchFamily="18" charset="0"/>
                <a:cs typeface="Times New Roman" panose="02020603050405020304" pitchFamily="18" charset="0"/>
              </a:rPr>
              <a:t>“Boiling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turning […], revolution, </a:t>
            </a:r>
            <a:r>
              <a:rPr lang="en-US" dirty="0">
                <a:latin typeface="Times New Roman" panose="02020603050405020304" pitchFamily="18" charset="0"/>
                <a:cs typeface="Times New Roman" panose="02020603050405020304" pitchFamily="18" charset="0"/>
              </a:rPr>
              <a:t>turning, turning, rolling, dipping, </a:t>
            </a:r>
            <a:r>
              <a:rPr lang="en-US" dirty="0" smtClean="0">
                <a:latin typeface="Times New Roman" panose="02020603050405020304" pitchFamily="18" charset="0"/>
                <a:cs typeface="Times New Roman" panose="02020603050405020304" pitchFamily="18" charset="0"/>
              </a:rPr>
              <a:t>floating</a:t>
            </a:r>
            <a:r>
              <a:rPr lang="en-US" dirty="0">
                <a:latin typeface="Times New Roman" panose="02020603050405020304" pitchFamily="18" charset="0"/>
                <a:cs typeface="Times New Roman" panose="02020603050405020304" pitchFamily="18" charset="0"/>
              </a:rPr>
              <a:t>, falling, uplifting, expiring, drying out, stressing, breaking, falling, sweeping, recoiling, collision, breaking, agitation, jets, effervescence, falling, slowing, twisting, steadiness, rumbles, drone, overflow, overlaps, rush, falls, shakes, whirlpools, coasts, tornadoes, abysses, floods, storms, confusions, stormy landslides, leveling, balance, dragging stones, jerks, foaming, surface </a:t>
            </a:r>
            <a:r>
              <a:rPr lang="en-US" dirty="0" smtClean="0">
                <a:latin typeface="Times New Roman" panose="02020603050405020304" pitchFamily="18" charset="0"/>
                <a:cs typeface="Times New Roman" panose="02020603050405020304" pitchFamily="18" charset="0"/>
              </a:rPr>
              <a:t>waves, </a:t>
            </a:r>
            <a:r>
              <a:rPr lang="en-US" dirty="0">
                <a:latin typeface="Times New Roman" panose="02020603050405020304" pitchFamily="18" charset="0"/>
                <a:cs typeface="Times New Roman" panose="02020603050405020304" pitchFamily="18" charset="0"/>
              </a:rPr>
              <a:t>impulsiveness, violent, swiftness, merge, slide, stirring, coup, a </a:t>
            </a:r>
            <a:r>
              <a:rPr lang="en-US" dirty="0" smtClean="0">
                <a:latin typeface="Times New Roman" panose="02020603050405020304" pitchFamily="18" charset="0"/>
                <a:cs typeface="Times New Roman" panose="02020603050405020304" pitchFamily="18" charset="0"/>
              </a:rPr>
              <a:t>waterfall”</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19</a:t>
            </a:fld>
            <a:endParaRPr lang="ru-RU"/>
          </a:p>
        </p:txBody>
      </p:sp>
    </p:spTree>
    <p:extLst>
      <p:ext uri="{BB962C8B-B14F-4D97-AF65-F5344CB8AC3E}">
        <p14:creationId xmlns:p14="http://schemas.microsoft.com/office/powerpoint/2010/main" val="65367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395857" cy="797468"/>
          </a:xfrm>
        </p:spPr>
        <p:txBody>
          <a:bodyPr/>
          <a:lstStyle/>
          <a:p>
            <a:pPr algn="ctr"/>
            <a:r>
              <a:rPr lang="en-US" dirty="0" smtClean="0">
                <a:latin typeface="Times New Roman" panose="02020603050405020304" pitchFamily="18" charset="0"/>
                <a:cs typeface="Times New Roman" panose="02020603050405020304" pitchFamily="18" charset="0"/>
              </a:rPr>
              <a:t>Leonid </a:t>
            </a:r>
            <a:r>
              <a:rPr lang="en-US" dirty="0" err="1" smtClean="0">
                <a:latin typeface="Times New Roman" panose="02020603050405020304" pitchFamily="18" charset="0"/>
                <a:cs typeface="Times New Roman" panose="02020603050405020304" pitchFamily="18" charset="0"/>
              </a:rPr>
              <a:t>Batkin</a:t>
            </a:r>
            <a:r>
              <a:rPr lang="en-US" dirty="0" smtClean="0">
                <a:latin typeface="Times New Roman" panose="02020603050405020304" pitchFamily="18" charset="0"/>
                <a:cs typeface="Times New Roman" panose="02020603050405020304" pitchFamily="18" charset="0"/>
              </a:rPr>
              <a:t> (1932-2016)</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27372" y="1358537"/>
            <a:ext cx="4650378" cy="5055326"/>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“Non-Soviet Medievalists” (“</a:t>
            </a:r>
            <a:r>
              <a:rPr lang="ru-RU" dirty="0" smtClean="0">
                <a:latin typeface="Times New Roman" panose="02020603050405020304" pitchFamily="18" charset="0"/>
                <a:cs typeface="Times New Roman" panose="02020603050405020304" pitchFamily="18" charset="0"/>
              </a:rPr>
              <a:t>Несоветские медиевисты</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Problem of translatability…</a:t>
            </a:r>
          </a:p>
          <a:p>
            <a:pPr algn="just"/>
            <a:r>
              <a:rPr lang="en-US" dirty="0" smtClean="0">
                <a:latin typeface="Times New Roman" panose="02020603050405020304" pitchFamily="18" charset="0"/>
                <a:cs typeface="Times New Roman" panose="02020603050405020304" pitchFamily="18" charset="0"/>
              </a:rPr>
              <a:t>… is enhanced in the case of </a:t>
            </a:r>
            <a:r>
              <a:rPr lang="en-US" dirty="0" err="1" smtClean="0">
                <a:latin typeface="Times New Roman" panose="02020603050405020304" pitchFamily="18" charset="0"/>
                <a:cs typeface="Times New Roman" panose="02020603050405020304" pitchFamily="18" charset="0"/>
              </a:rPr>
              <a:t>Batkin</a:t>
            </a:r>
            <a:r>
              <a:rPr lang="en-US" dirty="0" smtClean="0">
                <a:latin typeface="Times New Roman" panose="02020603050405020304" pitchFamily="18" charset="0"/>
                <a:cs typeface="Times New Roman" panose="02020603050405020304" pitchFamily="18" charset="0"/>
              </a:rPr>
              <a:t> because of his peculiar position in this group…</a:t>
            </a:r>
          </a:p>
          <a:p>
            <a:pPr algn="just"/>
            <a:r>
              <a:rPr lang="en-US" dirty="0" smtClean="0">
                <a:latin typeface="Times New Roman" panose="02020603050405020304" pitchFamily="18" charset="0"/>
                <a:cs typeface="Times New Roman" panose="02020603050405020304" pitchFamily="18" charset="0"/>
              </a:rPr>
              <a:t>…but, simultaneously, gives some additional opportunities for working with this problem</a:t>
            </a:r>
            <a:endParaRPr lang="ru-RU"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7360" y="1266133"/>
            <a:ext cx="3801291" cy="4746885"/>
          </a:xfrm>
          <a:prstGeom prst="rect">
            <a:avLst/>
          </a:prstGeom>
        </p:spPr>
      </p:pic>
      <p:sp>
        <p:nvSpPr>
          <p:cNvPr id="7" name="Номер слайда 6"/>
          <p:cNvSpPr>
            <a:spLocks noGrp="1"/>
          </p:cNvSpPr>
          <p:nvPr>
            <p:ph type="sldNum" sz="quarter" idx="12"/>
          </p:nvPr>
        </p:nvSpPr>
        <p:spPr/>
        <p:txBody>
          <a:bodyPr/>
          <a:lstStyle/>
          <a:p>
            <a:fld id="{6B1089C2-EA45-4AA8-BD31-F991A979D9FF}" type="slidenum">
              <a:rPr lang="ru-RU" smtClean="0"/>
              <a:t>2</a:t>
            </a:fld>
            <a:endParaRPr lang="ru-RU"/>
          </a:p>
        </p:txBody>
      </p:sp>
    </p:spTree>
    <p:extLst>
      <p:ext uri="{BB962C8B-B14F-4D97-AF65-F5344CB8AC3E}">
        <p14:creationId xmlns:p14="http://schemas.microsoft.com/office/powerpoint/2010/main" val="2839727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199" y="365125"/>
            <a:ext cx="10644051" cy="5811838"/>
          </a:xfrm>
        </p:spPr>
        <p:txBody>
          <a:bodyPr/>
          <a:lstStyle/>
          <a:p>
            <a:pPr algn="just"/>
            <a:r>
              <a:rPr lang="en-US" dirty="0" err="1" smtClean="0">
                <a:latin typeface="Times New Roman" panose="02020603050405020304" pitchFamily="18" charset="0"/>
                <a:cs typeface="Times New Roman" panose="02020603050405020304" pitchFamily="18" charset="0"/>
              </a:rPr>
              <a:t>Batkin</a:t>
            </a:r>
            <a:r>
              <a:rPr lang="en-US" dirty="0" smtClean="0">
                <a:latin typeface="Times New Roman" panose="02020603050405020304" pitchFamily="18" charset="0"/>
                <a:cs typeface="Times New Roman" panose="02020603050405020304" pitchFamily="18" charset="0"/>
              </a:rPr>
              <a:t> L.M. Leon Battista </a:t>
            </a:r>
            <a:r>
              <a:rPr lang="en-US" dirty="0" err="1" smtClean="0">
                <a:latin typeface="Times New Roman" panose="02020603050405020304" pitchFamily="18" charset="0"/>
                <a:cs typeface="Times New Roman" panose="02020603050405020304" pitchFamily="18" charset="0"/>
              </a:rPr>
              <a:t>Alberti</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 </a:t>
            </a:r>
            <a:r>
              <a:rPr lang="en-US" dirty="0" smtClean="0">
                <a:latin typeface="Times New Roman" panose="02020603050405020304" pitchFamily="18" charset="0"/>
                <a:cs typeface="Times New Roman" panose="02020603050405020304" pitchFamily="18" charset="0"/>
              </a:rPr>
              <a:t>the gesture in painting</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2012</a:t>
            </a:r>
            <a:endParaRPr lang="en-US"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Баткин</a:t>
            </a:r>
            <a:r>
              <a:rPr lang="ru-RU" dirty="0" smtClean="0">
                <a:latin typeface="Times New Roman" panose="02020603050405020304" pitchFamily="18" charset="0"/>
                <a:cs typeface="Times New Roman" panose="02020603050405020304" pitchFamily="18" charset="0"/>
              </a:rPr>
              <a:t> Л.М. Леон </a:t>
            </a:r>
            <a:r>
              <a:rPr lang="ru-RU" dirty="0" err="1" smtClean="0">
                <a:latin typeface="Times New Roman" panose="02020603050405020304" pitchFamily="18" charset="0"/>
                <a:cs typeface="Times New Roman" panose="02020603050405020304" pitchFamily="18" charset="0"/>
              </a:rPr>
              <a:t>Баттиста</a:t>
            </a:r>
            <a:r>
              <a:rPr lang="ru-RU" dirty="0" smtClean="0">
                <a:latin typeface="Times New Roman" panose="02020603050405020304" pitchFamily="18" charset="0"/>
                <a:cs typeface="Times New Roman" panose="02020603050405020304" pitchFamily="18" charset="0"/>
              </a:rPr>
              <a:t> Альберти о жесте в живописи, 2012</a:t>
            </a:r>
            <a:endParaRPr lang="en-US"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надо </a:t>
            </a:r>
            <a:r>
              <a:rPr lang="ru-RU" dirty="0">
                <a:latin typeface="Times New Roman" panose="02020603050405020304" pitchFamily="18" charset="0"/>
                <a:cs typeface="Times New Roman" panose="02020603050405020304" pitchFamily="18" charset="0"/>
              </a:rPr>
              <a:t>дать … набор 'движений тела' … совершенно </a:t>
            </a:r>
            <a:r>
              <a:rPr lang="ru-RU" dirty="0" err="1">
                <a:latin typeface="Times New Roman" panose="02020603050405020304" pitchFamily="18" charset="0"/>
                <a:cs typeface="Times New Roman" panose="02020603050405020304" pitchFamily="18" charset="0"/>
              </a:rPr>
              <a:t>казусно</a:t>
            </a:r>
            <a:r>
              <a:rPr lang="ru-RU" dirty="0">
                <a:latin typeface="Times New Roman" panose="02020603050405020304" pitchFamily="18" charset="0"/>
                <a:cs typeface="Times New Roman" panose="02020603050405020304" pitchFamily="18" charset="0"/>
              </a:rPr>
              <a:t> … в виде </a:t>
            </a:r>
            <a:r>
              <a:rPr lang="ru-RU" dirty="0" smtClean="0">
                <a:latin typeface="Times New Roman" panose="02020603050405020304" pitchFamily="18" charset="0"/>
                <a:cs typeface="Times New Roman" panose="02020603050405020304" pitchFamily="18" charset="0"/>
              </a:rPr>
              <a:t>перечня», </a:t>
            </a:r>
            <a:r>
              <a:rPr lang="ru-RU" dirty="0">
                <a:latin typeface="Times New Roman" panose="02020603050405020304" pitchFamily="18" charset="0"/>
                <a:cs typeface="Times New Roman" panose="02020603050405020304" pitchFamily="18" charset="0"/>
              </a:rPr>
              <a:t>когда интерес представляет «не отличный от всех человек, но отличный среди других жест данного человека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допсихологичность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интеллектуальной культуры </a:t>
            </a:r>
            <a:r>
              <a:rPr lang="ru-RU" dirty="0" smtClean="0">
                <a:latin typeface="Times New Roman" panose="02020603050405020304" pitchFamily="18" charset="0"/>
                <a:cs typeface="Times New Roman" panose="02020603050405020304" pitchFamily="18" charset="0"/>
              </a:rPr>
              <a:t>Ренессанса</a:t>
            </a:r>
          </a:p>
          <a:p>
            <a:pPr algn="just"/>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You should give the whole array of the body`s movements … absolutely occasionally … as a schedule</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when your interest raised not by some certain peculiar person (Self), but a peculiar gesture of this person”; “pre-</a:t>
            </a:r>
            <a:r>
              <a:rPr lang="en-US" dirty="0" err="1" smtClean="0">
                <a:latin typeface="Times New Roman" panose="02020603050405020304" pitchFamily="18" charset="0"/>
                <a:cs typeface="Times New Roman" panose="02020603050405020304" pitchFamily="18" charset="0"/>
              </a:rPr>
              <a:t>psychologicality</a:t>
            </a:r>
            <a:r>
              <a:rPr lang="en-US" dirty="0" smtClean="0">
                <a:latin typeface="Times New Roman" panose="02020603050405020304" pitchFamily="18" charset="0"/>
                <a:cs typeface="Times New Roman" panose="02020603050405020304" pitchFamily="18" charset="0"/>
              </a:rPr>
              <a:t>” of the Renaissance culture</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20</a:t>
            </a:fld>
            <a:endParaRPr lang="ru-RU"/>
          </a:p>
        </p:txBody>
      </p:sp>
    </p:spTree>
    <p:extLst>
      <p:ext uri="{BB962C8B-B14F-4D97-AF65-F5344CB8AC3E}">
        <p14:creationId xmlns:p14="http://schemas.microsoft.com/office/powerpoint/2010/main" val="290164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16688" y="365125"/>
            <a:ext cx="10839438" cy="5833656"/>
          </a:xfrm>
        </p:spPr>
        <p:txBody>
          <a:bodyPr>
            <a:normAutofit/>
          </a:bodyPr>
          <a:lstStyle/>
          <a:p>
            <a:pPr algn="just"/>
            <a:r>
              <a:rPr lang="ru-RU" dirty="0" smtClean="0">
                <a:latin typeface="Times New Roman" panose="02020603050405020304" pitchFamily="18" charset="0"/>
                <a:cs typeface="Times New Roman" panose="02020603050405020304" pitchFamily="18" charset="0"/>
              </a:rPr>
              <a:t>«… Но уже </a:t>
            </a:r>
            <a:r>
              <a:rPr lang="ru-RU" dirty="0">
                <a:latin typeface="Times New Roman" panose="02020603050405020304" pitchFamily="18" charset="0"/>
                <a:cs typeface="Times New Roman" panose="02020603050405020304" pitchFamily="18" charset="0"/>
              </a:rPr>
              <a:t>никогда, пожалуй, авторство не будет переживаться с такой напряженной и удивленной </a:t>
            </a:r>
            <a:r>
              <a:rPr lang="ru-RU" b="1" u="sng" dirty="0" err="1">
                <a:latin typeface="Times New Roman" panose="02020603050405020304" pitchFamily="18" charset="0"/>
                <a:cs typeface="Times New Roman" panose="02020603050405020304" pitchFamily="18" charset="0"/>
              </a:rPr>
              <a:t>остраненностью</a:t>
            </a:r>
            <a:r>
              <a:rPr lang="ru-RU" b="1" u="sng"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в виде чистой идеи и </a:t>
            </a:r>
            <a:r>
              <a:rPr lang="ru-RU" dirty="0" err="1">
                <a:latin typeface="Times New Roman" panose="02020603050405020304" pitchFamily="18" charset="0"/>
                <a:cs typeface="Times New Roman" panose="02020603050405020304" pitchFamily="18" charset="0"/>
              </a:rPr>
              <a:t>самодовления</a:t>
            </a:r>
            <a:r>
              <a:rPr lang="ru-RU" dirty="0">
                <a:latin typeface="Times New Roman" panose="02020603050405020304" pitchFamily="18" charset="0"/>
                <a:cs typeface="Times New Roman" panose="02020603050405020304" pitchFamily="18" charset="0"/>
              </a:rPr>
              <a:t> авторства - как у Петрарки. Не только до него, но, наверно, и после него, никогда в подобной степени не будет явлено авторство как таковое. Никогда больше не будет столь </a:t>
            </a:r>
            <a:r>
              <a:rPr lang="ru-RU" dirty="0" err="1">
                <a:latin typeface="Times New Roman" panose="02020603050405020304" pitchFamily="18" charset="0"/>
                <a:cs typeface="Times New Roman" panose="02020603050405020304" pitchFamily="18" charset="0"/>
              </a:rPr>
              <a:t>остр</a:t>
            </a:r>
            <a:r>
              <a:rPr lang="ru-RU" dirty="0">
                <a:latin typeface="Times New Roman" panose="02020603050405020304" pitchFamily="18" charset="0"/>
                <a:cs typeface="Times New Roman" panose="02020603050405020304" pitchFamily="18" charset="0"/>
              </a:rPr>
              <a:t> и содержателен формализм </a:t>
            </a:r>
            <a:r>
              <a:rPr lang="ru-RU" dirty="0" smtClean="0">
                <a:latin typeface="Times New Roman" panose="02020603050405020304" pitchFamily="18" charset="0"/>
                <a:cs typeface="Times New Roman" panose="02020603050405020304" pitchFamily="18" charset="0"/>
              </a:rPr>
              <a:t>авторства»</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(362-363)</a:t>
            </a:r>
          </a:p>
          <a:p>
            <a:pPr algn="just"/>
            <a:r>
              <a:rPr lang="en-US" dirty="0">
                <a:latin typeface="Times New Roman" panose="02020603050405020304" pitchFamily="18" charset="0"/>
                <a:cs typeface="Times New Roman" panose="02020603050405020304" pitchFamily="18" charset="0"/>
              </a:rPr>
              <a:t>But, probably, the authorship will never be perceived which such a </a:t>
            </a:r>
            <a:r>
              <a:rPr lang="en-US" dirty="0" err="1" smtClean="0">
                <a:latin typeface="Times New Roman" panose="02020603050405020304" pitchFamily="18" charset="0"/>
                <a:cs typeface="Times New Roman" panose="02020603050405020304" pitchFamily="18" charset="0"/>
              </a:rPr>
              <a:t>tensious</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wonderful </a:t>
            </a:r>
            <a:r>
              <a:rPr lang="en-US" b="1" u="sng" dirty="0">
                <a:latin typeface="Times New Roman" panose="02020603050405020304" pitchFamily="18" charset="0"/>
                <a:cs typeface="Times New Roman" panose="02020603050405020304" pitchFamily="18" charset="0"/>
              </a:rPr>
              <a:t>“estrangement” (“</a:t>
            </a:r>
            <a:r>
              <a:rPr lang="en-US" b="1" u="sng" dirty="0" err="1">
                <a:latin typeface="Times New Roman" panose="02020603050405020304" pitchFamily="18" charset="0"/>
                <a:cs typeface="Times New Roman" panose="02020603050405020304" pitchFamily="18" charset="0"/>
              </a:rPr>
              <a:t>osranennost</a:t>
            </a:r>
            <a:r>
              <a:rPr lang="en-US" b="1"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as a </a:t>
            </a:r>
            <a:r>
              <a:rPr lang="en-US" dirty="0" smtClean="0">
                <a:latin typeface="Times New Roman" panose="02020603050405020304" pitchFamily="18" charset="0"/>
                <a:cs typeface="Times New Roman" panose="02020603050405020304" pitchFamily="18" charset="0"/>
              </a:rPr>
              <a:t>pure</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idea and a triumph of authorship – as it is in the case of Petrarch. Neither before him no after this idea of authorship by itself will be  evinced in such a grade. And the </a:t>
            </a:r>
            <a:r>
              <a:rPr lang="en-US" b="1" u="sng" dirty="0" smtClean="0">
                <a:latin typeface="Times New Roman" panose="02020603050405020304" pitchFamily="18" charset="0"/>
                <a:cs typeface="Times New Roman" panose="02020603050405020304" pitchFamily="18" charset="0"/>
              </a:rPr>
              <a:t>formalism</a:t>
            </a:r>
            <a:r>
              <a:rPr lang="en-US" dirty="0" smtClean="0">
                <a:latin typeface="Times New Roman" panose="02020603050405020304" pitchFamily="18" charset="0"/>
                <a:cs typeface="Times New Roman" panose="02020603050405020304" pitchFamily="18" charset="0"/>
              </a:rPr>
              <a:t> of the authorship will never be so poignant and meaningful (362-363)</a:t>
            </a:r>
            <a:endParaRPr lang="en-US"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21</a:t>
            </a:fld>
            <a:endParaRPr lang="ru-RU"/>
          </a:p>
        </p:txBody>
      </p:sp>
    </p:spTree>
    <p:extLst>
      <p:ext uri="{BB962C8B-B14F-4D97-AF65-F5344CB8AC3E}">
        <p14:creationId xmlns:p14="http://schemas.microsoft.com/office/powerpoint/2010/main" val="2297547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637953"/>
            <a:ext cx="10515600" cy="5539010"/>
          </a:xfrm>
        </p:spPr>
        <p:txBody>
          <a:bodyPr/>
          <a:lstStyle/>
          <a:p>
            <a:pPr algn="just"/>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Foucault M. Fearless Speech </a:t>
            </a:r>
          </a:p>
          <a:p>
            <a:pPr algn="just"/>
            <a:r>
              <a:rPr lang="en-US" dirty="0">
                <a:latin typeface="Times New Roman" panose="02020603050405020304" pitchFamily="18" charset="0"/>
                <a:cs typeface="Times New Roman" panose="02020603050405020304" pitchFamily="18" charset="0"/>
              </a:rPr>
              <a:t>«In </a:t>
            </a:r>
            <a:r>
              <a:rPr lang="en-US" dirty="0" err="1">
                <a:latin typeface="Times New Roman" panose="02020603050405020304" pitchFamily="18" charset="0"/>
                <a:cs typeface="Times New Roman" panose="02020603050405020304" pitchFamily="18" charset="0"/>
              </a:rPr>
              <a:t>parrheria</a:t>
            </a:r>
            <a:r>
              <a:rPr lang="en-US" dirty="0">
                <a:latin typeface="Times New Roman" panose="02020603050405020304" pitchFamily="18" charset="0"/>
                <a:cs typeface="Times New Roman" panose="02020603050405020304" pitchFamily="18" charset="0"/>
              </a:rPr>
              <a:t> the speaker emphasizes the fact that </a:t>
            </a:r>
            <a:r>
              <a:rPr lang="en-US" b="1" u="sng" dirty="0">
                <a:latin typeface="Times New Roman" panose="02020603050405020304" pitchFamily="18" charset="0"/>
                <a:cs typeface="Times New Roman" panose="02020603050405020304" pitchFamily="18" charset="0"/>
              </a:rPr>
              <a:t>he is both the subject of the enunciation and the subject of the </a:t>
            </a:r>
            <a:r>
              <a:rPr lang="en-US" b="1" u="sng" dirty="0" err="1">
                <a:latin typeface="Times New Roman" panose="02020603050405020304" pitchFamily="18" charset="0"/>
                <a:cs typeface="Times New Roman" panose="02020603050405020304" pitchFamily="18" charset="0"/>
              </a:rPr>
              <a:t>enunciandum</a:t>
            </a:r>
            <a:r>
              <a:rPr lang="en-US" b="1" u="sng" dirty="0">
                <a:latin typeface="Times New Roman" panose="02020603050405020304" pitchFamily="18" charset="0"/>
                <a:cs typeface="Times New Roman" panose="02020603050405020304" pitchFamily="18" charset="0"/>
              </a:rPr>
              <a:t> - that he himself is the subject of the opinion to which he refers</a:t>
            </a:r>
            <a:r>
              <a:rPr lang="en-US" dirty="0">
                <a:latin typeface="Times New Roman" panose="02020603050405020304" pitchFamily="18" charset="0"/>
                <a:cs typeface="Times New Roman" panose="02020603050405020304" pitchFamily="18" charset="0"/>
              </a:rPr>
              <a:t>. The specific "speech activity" of the </a:t>
            </a:r>
            <a:r>
              <a:rPr lang="en-US" dirty="0" err="1">
                <a:latin typeface="Times New Roman" panose="02020603050405020304" pitchFamily="18" charset="0"/>
                <a:cs typeface="Times New Roman" panose="02020603050405020304" pitchFamily="18" charset="0"/>
              </a:rPr>
              <a:t>parrhesiastic</a:t>
            </a:r>
            <a:r>
              <a:rPr lang="en-US" dirty="0">
                <a:latin typeface="Times New Roman" panose="02020603050405020304" pitchFamily="18" charset="0"/>
                <a:cs typeface="Times New Roman" panose="02020603050405020304" pitchFamily="18" charset="0"/>
              </a:rPr>
              <a:t> enunciation thus takes the form: "I am the one who thinks this and that"» (P. 13</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New status of the rhetoric – it`s methodological role and humanistic role as a pleasure of the textual </a:t>
            </a:r>
            <a:r>
              <a:rPr lang="en-US" b="1" u="sng" dirty="0" smtClean="0">
                <a:latin typeface="Times New Roman" panose="02020603050405020304" pitchFamily="18" charset="0"/>
                <a:cs typeface="Times New Roman" panose="02020603050405020304" pitchFamily="18" charset="0"/>
              </a:rPr>
              <a:t>“in-</a:t>
            </a:r>
            <a:r>
              <a:rPr lang="en-US" b="1" u="sng" dirty="0" err="1" smtClean="0">
                <a:latin typeface="Times New Roman" panose="02020603050405020304" pitchFamily="18" charset="0"/>
                <a:cs typeface="Times New Roman" panose="02020603050405020304" pitchFamily="18" charset="0"/>
              </a:rPr>
              <a:t>betweenness</a:t>
            </a:r>
            <a:r>
              <a:rPr lang="en-US" b="1" u="sng" dirty="0" smtClean="0">
                <a:latin typeface="Times New Roman" panose="02020603050405020304" pitchFamily="18" charset="0"/>
                <a:cs typeface="Times New Roman" panose="02020603050405020304" pitchFamily="18" charset="0"/>
              </a:rPr>
              <a:t>”</a:t>
            </a:r>
            <a:endParaRPr lang="en-US" b="1" u="sng"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22</a:t>
            </a:fld>
            <a:endParaRPr lang="ru-RU"/>
          </a:p>
        </p:txBody>
      </p:sp>
    </p:spTree>
    <p:extLst>
      <p:ext uri="{BB962C8B-B14F-4D97-AF65-F5344CB8AC3E}">
        <p14:creationId xmlns:p14="http://schemas.microsoft.com/office/powerpoint/2010/main" val="124983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00446" y="365124"/>
            <a:ext cx="11338560" cy="6192429"/>
          </a:xfrm>
        </p:spPr>
        <p:txBody>
          <a:bodyPr>
            <a:normAutofit/>
          </a:bodyPr>
          <a:lstStyle/>
          <a:p>
            <a:pPr algn="just"/>
            <a:r>
              <a:rPr lang="en-US" i="1" dirty="0">
                <a:latin typeface="Times New Roman" panose="02020603050405020304" pitchFamily="18" charset="0"/>
                <a:cs typeface="Times New Roman" panose="02020603050405020304" pitchFamily="18" charset="0"/>
              </a:rPr>
              <a:t>Von </a:t>
            </a:r>
            <a:r>
              <a:rPr lang="en-US" i="1" dirty="0" err="1">
                <a:latin typeface="Times New Roman" panose="02020603050405020304" pitchFamily="18" charset="0"/>
                <a:cs typeface="Times New Roman" panose="02020603050405020304" pitchFamily="18" charset="0"/>
              </a:rPr>
              <a:t>Vacano</a:t>
            </a:r>
            <a:r>
              <a:rPr lang="en-US" i="1" dirty="0">
                <a:latin typeface="Times New Roman" panose="02020603050405020304" pitchFamily="18" charset="0"/>
                <a:cs typeface="Times New Roman" panose="02020603050405020304" pitchFamily="18" charset="0"/>
              </a:rPr>
              <a:t> D. The Art of Power: Machiavelli, Nietzsche, and the Makings of Aesthetic Political Theory. 2006.</a:t>
            </a:r>
          </a:p>
          <a:p>
            <a:pPr algn="just"/>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Form and content thus are synchronized </a:t>
            </a:r>
            <a:r>
              <a:rPr lang="en-US" dirty="0">
                <a:latin typeface="Times New Roman" panose="02020603050405020304" pitchFamily="18" charset="0"/>
                <a:cs typeface="Times New Roman" panose="02020603050405020304" pitchFamily="18" charset="0"/>
              </a:rPr>
              <a:t>in the work of the Florentine. Instead of an old quarrel, </a:t>
            </a:r>
            <a:r>
              <a:rPr lang="en-US" b="1" u="sng" dirty="0">
                <a:latin typeface="Times New Roman" panose="02020603050405020304" pitchFamily="18" charset="0"/>
                <a:cs typeface="Times New Roman" panose="02020603050405020304" pitchFamily="18" charset="0"/>
              </a:rPr>
              <a:t>there is a happy marriage between poetry and philosophy. Reading the poetry, comedy, and “tragic” letters of Machiavelli before reading his better-known political works </a:t>
            </a:r>
            <a:r>
              <a:rPr lang="en-US" dirty="0">
                <a:latin typeface="Times New Roman" panose="02020603050405020304" pitchFamily="18" charset="0"/>
                <a:cs typeface="Times New Roman" panose="02020603050405020304" pitchFamily="18" charset="0"/>
              </a:rPr>
              <a:t>(The Prince and The Discourses on Livy) offers us a different light on his overall project. </a:t>
            </a:r>
          </a:p>
          <a:p>
            <a:pPr algn="just"/>
            <a:r>
              <a:rPr lang="en-US" dirty="0">
                <a:latin typeface="Times New Roman" panose="02020603050405020304" pitchFamily="18" charset="0"/>
                <a:cs typeface="Times New Roman" panose="02020603050405020304" pitchFamily="18" charset="0"/>
              </a:rPr>
              <a:t>“To give some order to this chaotic sense of the world, Machiavelli and Nietzsche choose to pen their ideas on paper. In this personal decision to write, they choose a style that is not at all one of cold, methodical logic, but rather one peppered with figures of speech, colored with awful scenes, and rife with emotion. Not that they abandon reason; but the reason that is employed is aesthetic, for it is grounded in their firm belief that perception through the senses is what underlies the human condition”.</a:t>
            </a: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23</a:t>
            </a:fld>
            <a:endParaRPr lang="ru-RU"/>
          </a:p>
        </p:txBody>
      </p:sp>
    </p:spTree>
    <p:extLst>
      <p:ext uri="{BB962C8B-B14F-4D97-AF65-F5344CB8AC3E}">
        <p14:creationId xmlns:p14="http://schemas.microsoft.com/office/powerpoint/2010/main" val="563666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44137" y="365125"/>
            <a:ext cx="11286309" cy="5811838"/>
          </a:xfrm>
        </p:spPr>
        <p:txBody>
          <a:bodyPr>
            <a:normAutofit fontScale="92500" lnSpcReduction="10000"/>
          </a:bodyPr>
          <a:lstStyle/>
          <a:p>
            <a:pPr lvl="0" algn="just"/>
            <a:r>
              <a:rPr lang="en-US" sz="2600" i="1" dirty="0">
                <a:solidFill>
                  <a:prstClr val="black"/>
                </a:solidFill>
                <a:latin typeface="Times New Roman" panose="02020603050405020304" pitchFamily="18" charset="0"/>
                <a:cs typeface="Times New Roman" panose="02020603050405020304" pitchFamily="18" charset="0"/>
              </a:rPr>
              <a:t>Kahn V. </a:t>
            </a:r>
            <a:r>
              <a:rPr lang="en-US" sz="2600" i="1" dirty="0" err="1">
                <a:solidFill>
                  <a:prstClr val="black"/>
                </a:solidFill>
                <a:latin typeface="Times New Roman" panose="02020603050405020304" pitchFamily="18" charset="0"/>
                <a:cs typeface="Times New Roman" panose="02020603050405020304" pitchFamily="18" charset="0"/>
              </a:rPr>
              <a:t>Virtù</a:t>
            </a:r>
            <a:r>
              <a:rPr lang="en-US" sz="2600" i="1" dirty="0">
                <a:solidFill>
                  <a:prstClr val="black"/>
                </a:solidFill>
                <a:latin typeface="Times New Roman" panose="02020603050405020304" pitchFamily="18" charset="0"/>
                <a:cs typeface="Times New Roman" panose="02020603050405020304" pitchFamily="18" charset="0"/>
              </a:rPr>
              <a:t> and the Example of Agathocles in Machiavelli's Prince // Representations, No. 13 (Winter, 1986), pp. 63-83.</a:t>
            </a:r>
          </a:p>
          <a:p>
            <a:pPr lvl="0" algn="just"/>
            <a:r>
              <a:rPr lang="en-US" sz="2600" dirty="0">
                <a:solidFill>
                  <a:prstClr val="black"/>
                </a:solidFill>
                <a:latin typeface="Times New Roman" panose="02020603050405020304" pitchFamily="18" charset="0"/>
                <a:cs typeface="Times New Roman" panose="02020603050405020304" pitchFamily="18" charset="0"/>
              </a:rPr>
              <a:t>“….</a:t>
            </a:r>
            <a:r>
              <a:rPr lang="en-US" sz="2600" b="1" u="sng" dirty="0">
                <a:solidFill>
                  <a:prstClr val="black"/>
                </a:solidFill>
                <a:latin typeface="Times New Roman" panose="02020603050405020304" pitchFamily="18" charset="0"/>
                <a:cs typeface="Times New Roman" panose="02020603050405020304" pitchFamily="18" charset="0"/>
              </a:rPr>
              <a:t>to </a:t>
            </a:r>
            <a:r>
              <a:rPr lang="en-US" sz="2600" b="1" u="sng" dirty="0" err="1">
                <a:solidFill>
                  <a:prstClr val="black"/>
                </a:solidFill>
                <a:latin typeface="Times New Roman" panose="02020603050405020304" pitchFamily="18" charset="0"/>
                <a:cs typeface="Times New Roman" panose="02020603050405020304" pitchFamily="18" charset="0"/>
              </a:rPr>
              <a:t>dehypostatize</a:t>
            </a:r>
            <a:r>
              <a:rPr lang="en-US" sz="2600" b="1" u="sng" dirty="0">
                <a:solidFill>
                  <a:prstClr val="black"/>
                </a:solidFill>
                <a:latin typeface="Times New Roman" panose="02020603050405020304" pitchFamily="18" charset="0"/>
                <a:cs typeface="Times New Roman" panose="02020603050405020304" pitchFamily="18" charset="0"/>
              </a:rPr>
              <a:t> </a:t>
            </a:r>
            <a:r>
              <a:rPr lang="en-US" sz="2600" b="1" u="sng" dirty="0" err="1">
                <a:solidFill>
                  <a:prstClr val="black"/>
                </a:solidFill>
                <a:latin typeface="Times New Roman" panose="02020603050405020304" pitchFamily="18" charset="0"/>
                <a:cs typeface="Times New Roman" panose="02020603050405020304" pitchFamily="18" charset="0"/>
              </a:rPr>
              <a:t>virt</a:t>
            </a:r>
            <a:r>
              <a:rPr lang="fr-FR" sz="2600" b="1" u="sng" dirty="0">
                <a:solidFill>
                  <a:prstClr val="black"/>
                </a:solidFill>
                <a:latin typeface="Times New Roman" panose="02020603050405020304" pitchFamily="18" charset="0"/>
                <a:cs typeface="Times New Roman" panose="02020603050405020304" pitchFamily="18" charset="0"/>
              </a:rPr>
              <a:t>ù</a:t>
            </a:r>
            <a:r>
              <a:rPr lang="en-US" sz="2600" b="1" u="sng" dirty="0">
                <a:solidFill>
                  <a:prstClr val="black"/>
                </a:solidFill>
                <a:latin typeface="Times New Roman" panose="02020603050405020304" pitchFamily="18" charset="0"/>
                <a:cs typeface="Times New Roman" panose="02020603050405020304" pitchFamily="18" charset="0"/>
              </a:rPr>
              <a:t>, to empty it of any specific meaning. For </a:t>
            </a:r>
            <a:r>
              <a:rPr lang="en-US" sz="2600" b="1" u="sng" dirty="0" err="1">
                <a:solidFill>
                  <a:prstClr val="black"/>
                </a:solidFill>
                <a:latin typeface="Times New Roman" panose="02020603050405020304" pitchFamily="18" charset="0"/>
                <a:cs typeface="Times New Roman" panose="02020603050405020304" pitchFamily="18" charset="0"/>
              </a:rPr>
              <a:t>virtù</a:t>
            </a:r>
            <a:r>
              <a:rPr lang="en-US" sz="2600" b="1" u="sng" dirty="0">
                <a:solidFill>
                  <a:prstClr val="black"/>
                </a:solidFill>
                <a:latin typeface="Times New Roman" panose="02020603050405020304" pitchFamily="18" charset="0"/>
                <a:cs typeface="Times New Roman" panose="02020603050405020304" pitchFamily="18" charset="0"/>
              </a:rPr>
              <a:t> is not a general rule of behavior that could be applied to a specific situation but rather, like prudence, a faculty of deliberation about particulars</a:t>
            </a:r>
            <a:r>
              <a:rPr lang="en-US" sz="2600" dirty="0">
                <a:solidFill>
                  <a:prstClr val="black"/>
                </a:solidFill>
                <a:latin typeface="Times New Roman" panose="02020603050405020304" pitchFamily="18" charset="0"/>
                <a:cs typeface="Times New Roman" panose="02020603050405020304" pitchFamily="18" charset="0"/>
              </a:rPr>
              <a:t>” </a:t>
            </a:r>
          </a:p>
          <a:p>
            <a:pPr lvl="0" algn="just"/>
            <a:r>
              <a:rPr lang="en-US" sz="2600" dirty="0">
                <a:solidFill>
                  <a:prstClr val="black"/>
                </a:solidFill>
                <a:latin typeface="Times New Roman" panose="02020603050405020304" pitchFamily="18" charset="0"/>
                <a:cs typeface="Times New Roman" panose="02020603050405020304" pitchFamily="18" charset="0"/>
              </a:rPr>
              <a:t>“In a world where a </a:t>
            </a:r>
            <a:r>
              <a:rPr lang="en-US" sz="2600" b="1" u="sng" dirty="0">
                <a:solidFill>
                  <a:prstClr val="black"/>
                </a:solidFill>
                <a:latin typeface="Times New Roman" panose="02020603050405020304" pitchFamily="18" charset="0"/>
                <a:cs typeface="Times New Roman" panose="02020603050405020304" pitchFamily="18" charset="0"/>
              </a:rPr>
              <a:t>flexible faculty of judgment is constitutive of </a:t>
            </a:r>
            <a:r>
              <a:rPr lang="en-US" sz="2600" b="1" u="sng" dirty="0" err="1">
                <a:solidFill>
                  <a:prstClr val="black"/>
                </a:solidFill>
                <a:latin typeface="Times New Roman" panose="02020603050405020304" pitchFamily="18" charset="0"/>
                <a:cs typeface="Times New Roman" panose="02020603050405020304" pitchFamily="18" charset="0"/>
              </a:rPr>
              <a:t>virtù</a:t>
            </a:r>
            <a:r>
              <a:rPr lang="en-US" sz="2600" dirty="0">
                <a:solidFill>
                  <a:prstClr val="black"/>
                </a:solidFill>
                <a:latin typeface="Times New Roman" panose="02020603050405020304" pitchFamily="18" charset="0"/>
                <a:cs typeface="Times New Roman" panose="02020603050405020304" pitchFamily="18" charset="0"/>
              </a:rPr>
              <a:t>, it is not surprising that Machiavelli should offer us no substantive definition of his terms. This is not simply a failing of analytical skill, as Sydney Anglo has complained, but a sophisticated rhetorical strategy, the aim of which is to de stabilize or </a:t>
            </a:r>
            <a:r>
              <a:rPr lang="en-US" sz="2600" dirty="0" err="1">
                <a:solidFill>
                  <a:prstClr val="black"/>
                </a:solidFill>
                <a:latin typeface="Times New Roman" panose="02020603050405020304" pitchFamily="18" charset="0"/>
                <a:cs typeface="Times New Roman" panose="02020603050405020304" pitchFamily="18" charset="0"/>
              </a:rPr>
              <a:t>dehypostatize</a:t>
            </a:r>
            <a:r>
              <a:rPr lang="en-US" sz="2600" dirty="0">
                <a:solidFill>
                  <a:prstClr val="black"/>
                </a:solidFill>
                <a:latin typeface="Times New Roman" panose="02020603050405020304" pitchFamily="18" charset="0"/>
                <a:cs typeface="Times New Roman" panose="02020603050405020304" pitchFamily="18" charset="0"/>
              </a:rPr>
              <a:t> our conception of political virtue, for only a destabilized </a:t>
            </a:r>
            <a:r>
              <a:rPr lang="en-US" sz="2600" dirty="0" err="1">
                <a:solidFill>
                  <a:prstClr val="black"/>
                </a:solidFill>
                <a:latin typeface="Times New Roman" panose="02020603050405020304" pitchFamily="18" charset="0"/>
                <a:cs typeface="Times New Roman" panose="02020603050405020304" pitchFamily="18" charset="0"/>
              </a:rPr>
              <a:t>virtù</a:t>
            </a:r>
            <a:r>
              <a:rPr lang="en-US" sz="2600" dirty="0">
                <a:solidFill>
                  <a:prstClr val="black"/>
                </a:solidFill>
                <a:latin typeface="Times New Roman" panose="02020603050405020304" pitchFamily="18" charset="0"/>
                <a:cs typeface="Times New Roman" panose="02020603050405020304" pitchFamily="18" charset="0"/>
              </a:rPr>
              <a:t> can be effective in the destabilized world of political reality. In this context, the most effective critique of an idealist or mimetic notion of truth and of representation will be one that stages or </a:t>
            </a:r>
            <a:r>
              <a:rPr lang="en-US" sz="2600" b="1" u="sng" dirty="0">
                <a:solidFill>
                  <a:prstClr val="black"/>
                </a:solidFill>
                <a:latin typeface="Times New Roman" panose="02020603050405020304" pitchFamily="18" charset="0"/>
                <a:cs typeface="Times New Roman" panose="02020603050405020304" pitchFamily="18" charset="0"/>
              </a:rPr>
              <a:t>dramatizes this lack of conceptual stability, rather than simply stating it as a fact</a:t>
            </a:r>
            <a:r>
              <a:rPr lang="en-US" sz="2600" dirty="0">
                <a:solidFill>
                  <a:prstClr val="black"/>
                </a:solidFill>
                <a:latin typeface="Times New Roman" panose="02020603050405020304" pitchFamily="18" charset="0"/>
                <a:cs typeface="Times New Roman" panose="02020603050405020304" pitchFamily="18" charset="0"/>
              </a:rPr>
              <a:t>”</a:t>
            </a:r>
          </a:p>
          <a:p>
            <a:pPr lvl="0" algn="just"/>
            <a:r>
              <a:rPr lang="en-US" sz="2600" i="1" dirty="0" err="1">
                <a:solidFill>
                  <a:prstClr val="black"/>
                </a:solidFill>
                <a:latin typeface="Times New Roman" panose="02020603050405020304" pitchFamily="18" charset="0"/>
                <a:cs typeface="Times New Roman" panose="02020603050405020304" pitchFamily="18" charset="0"/>
              </a:rPr>
              <a:t>Janara</a:t>
            </a:r>
            <a:r>
              <a:rPr lang="en-US" sz="2600" i="1" dirty="0">
                <a:solidFill>
                  <a:prstClr val="black"/>
                </a:solidFill>
                <a:latin typeface="Times New Roman" panose="02020603050405020304" pitchFamily="18" charset="0"/>
                <a:cs typeface="Times New Roman" panose="02020603050405020304" pitchFamily="18" charset="0"/>
              </a:rPr>
              <a:t> L. Machiavelli, Elizabeth I and the Innovative Historical Self: a Politics of Action, not Identity // History of Political Thought, Vol. 27, No. 3 (Autumn 2006), pp. 455-485  </a:t>
            </a:r>
          </a:p>
          <a:p>
            <a:pPr lvl="0" algn="just"/>
            <a:r>
              <a:rPr lang="en-US" sz="2600" b="1" u="sng" dirty="0">
                <a:solidFill>
                  <a:prstClr val="black"/>
                </a:solidFill>
                <a:latin typeface="Times New Roman" panose="02020603050405020304" pitchFamily="18" charset="0"/>
                <a:cs typeface="Times New Roman" panose="02020603050405020304" pitchFamily="18" charset="0"/>
              </a:rPr>
              <a:t>“in-</a:t>
            </a:r>
            <a:r>
              <a:rPr lang="en-US" sz="2600" b="1" u="sng" dirty="0" err="1">
                <a:solidFill>
                  <a:prstClr val="black"/>
                </a:solidFill>
                <a:latin typeface="Times New Roman" panose="02020603050405020304" pitchFamily="18" charset="0"/>
                <a:cs typeface="Times New Roman" panose="02020603050405020304" pitchFamily="18" charset="0"/>
              </a:rPr>
              <a:t>betweenness</a:t>
            </a:r>
            <a:r>
              <a:rPr lang="en-US" sz="2600" b="1" u="sng" dirty="0">
                <a:solidFill>
                  <a:prstClr val="black"/>
                </a:solidFill>
                <a:latin typeface="Times New Roman" panose="02020603050405020304" pitchFamily="18" charset="0"/>
                <a:cs typeface="Times New Roman" panose="02020603050405020304" pitchFamily="18" charset="0"/>
              </a:rPr>
              <a:t>”</a:t>
            </a:r>
            <a:endParaRPr lang="ru-RU" sz="2600" b="1" u="sng" dirty="0">
              <a:solidFill>
                <a:prstClr val="black"/>
              </a:solidFill>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24</a:t>
            </a:fld>
            <a:endParaRPr lang="ru-RU"/>
          </a:p>
        </p:txBody>
      </p:sp>
    </p:spTree>
    <p:extLst>
      <p:ext uri="{BB962C8B-B14F-4D97-AF65-F5344CB8AC3E}">
        <p14:creationId xmlns:p14="http://schemas.microsoft.com/office/powerpoint/2010/main" val="1319618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Thank you!</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25</a:t>
            </a:fld>
            <a:endParaRPr lang="ru-RU"/>
          </a:p>
        </p:txBody>
      </p:sp>
    </p:spTree>
    <p:extLst>
      <p:ext uri="{BB962C8B-B14F-4D97-AF65-F5344CB8AC3E}">
        <p14:creationId xmlns:p14="http://schemas.microsoft.com/office/powerpoint/2010/main" val="327168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31074" y="209006"/>
            <a:ext cx="6035039" cy="6374673"/>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New Historicism – opposition to Literary Criticism</a:t>
            </a:r>
          </a:p>
          <a:p>
            <a:pPr algn="just"/>
            <a:r>
              <a:rPr lang="en-US" dirty="0" smtClean="0">
                <a:latin typeface="Times New Roman" panose="02020603050405020304" pitchFamily="18" charset="0"/>
                <a:cs typeface="Times New Roman" panose="02020603050405020304" pitchFamily="18" charset="0"/>
              </a:rPr>
              <a:t>Greenblatt suggests a concept of history as a weapon against formal analysis of the literary style and rhetoric in it`s classical philological sense</a:t>
            </a:r>
          </a:p>
          <a:p>
            <a:pPr algn="just"/>
            <a:r>
              <a:rPr lang="en-US" dirty="0" smtClean="0">
                <a:latin typeface="Times New Roman" panose="02020603050405020304" pitchFamily="18" charset="0"/>
                <a:cs typeface="Times New Roman" panose="02020603050405020304" pitchFamily="18" charset="0"/>
              </a:rPr>
              <a:t>Instead – history as a problem of historical diversity and as a scholar`s interest to the otherness of another culture</a:t>
            </a:r>
          </a:p>
          <a:p>
            <a:pPr algn="just"/>
            <a:r>
              <a:rPr lang="en-US" dirty="0" smtClean="0">
                <a:latin typeface="Times New Roman" panose="02020603050405020304" pitchFamily="18" charset="0"/>
                <a:cs typeface="Times New Roman" panose="02020603050405020304" pitchFamily="18" charset="0"/>
              </a:rPr>
              <a:t>Simultaneously – history is a social sphere, which sheds a new light of the Renaissance literature: not aloof masterpieces by the highbrows, but a crucial part  of the self-fashioning</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3</a:t>
            </a:fld>
            <a:endParaRPr lang="ru-RU"/>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3709" y="365125"/>
            <a:ext cx="4967217" cy="3788228"/>
          </a:xfrm>
          <a:prstGeom prst="rect">
            <a:avLst/>
          </a:prstGeom>
        </p:spPr>
      </p:pic>
      <p:sp>
        <p:nvSpPr>
          <p:cNvPr id="8" name="TextBox 7"/>
          <p:cNvSpPr txBox="1"/>
          <p:nvPr/>
        </p:nvSpPr>
        <p:spPr>
          <a:xfrm>
            <a:off x="6889504" y="4558937"/>
            <a:ext cx="5089136"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Steven Greenblatt (b. 1943)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254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9557" y="365125"/>
            <a:ext cx="11286699" cy="6185799"/>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There is interesting and frequently non-articulated contradiction appearing among these statements: a social sphere with it`s theorists don`t lead  here to the “totalization” of the theory</a:t>
            </a:r>
          </a:p>
          <a:p>
            <a:pPr algn="just"/>
            <a:r>
              <a:rPr lang="en-US" dirty="0" smtClean="0">
                <a:latin typeface="Times New Roman" panose="02020603050405020304" pitchFamily="18" charset="0"/>
                <a:cs typeface="Times New Roman" panose="02020603050405020304" pitchFamily="18" charset="0"/>
              </a:rPr>
              <a:t>Greenblatt frequently applies to the experience of the </a:t>
            </a:r>
            <a:r>
              <a:rPr lang="en-US" i="1" dirty="0" err="1" smtClean="0">
                <a:latin typeface="Times New Roman" panose="02020603050405020304" pitchFamily="18" charset="0"/>
                <a:cs typeface="Times New Roman" panose="02020603050405020304" pitchFamily="18" charset="0"/>
              </a:rPr>
              <a:t>Annales</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school and speaks in terms of the </a:t>
            </a:r>
            <a:r>
              <a:rPr lang="en-US" i="1" dirty="0" smtClean="0">
                <a:latin typeface="Times New Roman" panose="02020603050405020304" pitchFamily="18" charset="0"/>
                <a:cs typeface="Times New Roman" panose="02020603050405020304" pitchFamily="18" charset="0"/>
              </a:rPr>
              <a:t>history of mentality </a:t>
            </a:r>
            <a:r>
              <a:rPr lang="en-US" dirty="0" smtClean="0">
                <a:latin typeface="Times New Roman" panose="02020603050405020304" pitchFamily="18" charset="0"/>
                <a:cs typeface="Times New Roman" panose="02020603050405020304" pitchFamily="18" charset="0"/>
              </a:rPr>
              <a:t>problematics. However, it became impossible do distinguish the concept of the </a:t>
            </a:r>
            <a:r>
              <a:rPr lang="en-US" i="1" dirty="0" smtClean="0">
                <a:latin typeface="Times New Roman" panose="02020603050405020304" pitchFamily="18" charset="0"/>
                <a:cs typeface="Times New Roman" panose="02020603050405020304" pitchFamily="18" charset="0"/>
              </a:rPr>
              <a:t>Renaissance mentality</a:t>
            </a:r>
            <a:r>
              <a:rPr lang="en-US" dirty="0" smtClean="0">
                <a:latin typeface="Times New Roman" panose="02020603050405020304" pitchFamily="18" charset="0"/>
                <a:cs typeface="Times New Roman" panose="02020603050405020304" pitchFamily="18" charset="0"/>
              </a:rPr>
              <a:t> in his texts: Greenblatt uses neologisms “self-fashioning” and “circulation of social energies” which remain quite evasive, performative and literary.</a:t>
            </a:r>
          </a:p>
          <a:p>
            <a:pPr algn="just"/>
            <a:r>
              <a:rPr lang="en-US" dirty="0" smtClean="0">
                <a:latin typeface="Times New Roman" panose="02020603050405020304" pitchFamily="18" charset="0"/>
                <a:cs typeface="Times New Roman" panose="02020603050405020304" pitchFamily="18" charset="0"/>
              </a:rPr>
              <a:t>This trait seems to be very interesting for the comparison with </a:t>
            </a:r>
            <a:r>
              <a:rPr lang="en-US" dirty="0" err="1" smtClean="0">
                <a:latin typeface="Times New Roman" panose="02020603050405020304" pitchFamily="18" charset="0"/>
                <a:cs typeface="Times New Roman" panose="02020603050405020304" pitchFamily="18" charset="0"/>
              </a:rPr>
              <a:t>Batkin`s</a:t>
            </a:r>
            <a:r>
              <a:rPr lang="en-US" dirty="0" smtClean="0">
                <a:latin typeface="Times New Roman" panose="02020603050405020304" pitchFamily="18" charset="0"/>
                <a:cs typeface="Times New Roman" panose="02020603050405020304" pitchFamily="18" charset="0"/>
              </a:rPr>
              <a:t> approach: we will try to show, that the fruitfulness of this comparison consists in the perspective of </a:t>
            </a:r>
            <a:r>
              <a:rPr lang="en-US" dirty="0" err="1" smtClean="0">
                <a:latin typeface="Times New Roman" panose="02020603050405020304" pitchFamily="18" charset="0"/>
                <a:cs typeface="Times New Roman" panose="02020603050405020304" pitchFamily="18" charset="0"/>
              </a:rPr>
              <a:t>Batkin`s</a:t>
            </a:r>
            <a:r>
              <a:rPr lang="en-US" dirty="0" smtClean="0">
                <a:latin typeface="Times New Roman" panose="02020603050405020304" pitchFamily="18" charset="0"/>
                <a:cs typeface="Times New Roman" panose="02020603050405020304" pitchFamily="18" charset="0"/>
              </a:rPr>
              <a:t> conceptual translatability, on the one hand, and of the development the principles and discussions which  Greenblatt`s “Renaissance Self-Fashioning” is connected with and shaped by.</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4</a:t>
            </a:fld>
            <a:endParaRPr lang="ru-RU"/>
          </a:p>
        </p:txBody>
      </p:sp>
    </p:spTree>
    <p:extLst>
      <p:ext uri="{BB962C8B-B14F-4D97-AF65-F5344CB8AC3E}">
        <p14:creationId xmlns:p14="http://schemas.microsoft.com/office/powerpoint/2010/main" val="374884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406"/>
          </a:xfrm>
        </p:spPr>
        <p:txBody>
          <a:bodyPr/>
          <a:lstStyle/>
          <a:p>
            <a:pPr algn="ctr"/>
            <a:endParaRPr lang="ru-RU" dirty="0"/>
          </a:p>
        </p:txBody>
      </p:sp>
      <p:sp>
        <p:nvSpPr>
          <p:cNvPr id="3" name="Объект 2"/>
          <p:cNvSpPr>
            <a:spLocks noGrp="1"/>
          </p:cNvSpPr>
          <p:nvPr>
            <p:ph idx="1"/>
          </p:nvPr>
        </p:nvSpPr>
        <p:spPr>
          <a:xfrm>
            <a:off x="418011" y="1005840"/>
            <a:ext cx="11377749" cy="5473337"/>
          </a:xfrm>
        </p:spPr>
        <p:txBody>
          <a:bodyPr>
            <a:normAutofit/>
          </a:bodyPr>
          <a:lstStyle/>
          <a:p>
            <a:pPr algn="just"/>
            <a:r>
              <a:rPr lang="en-US" dirty="0">
                <a:latin typeface="Times New Roman" panose="02020603050405020304" pitchFamily="18" charset="0"/>
                <a:cs typeface="Times New Roman" panose="02020603050405020304" pitchFamily="18" charset="0"/>
              </a:rPr>
              <a:t>Gallaher C. Marxism and the New </a:t>
            </a:r>
            <a:r>
              <a:rPr lang="en-US" dirty="0" smtClean="0">
                <a:latin typeface="Times New Roman" panose="02020603050405020304" pitchFamily="18" charset="0"/>
                <a:cs typeface="Times New Roman" panose="02020603050405020304" pitchFamily="18" charset="0"/>
              </a:rPr>
              <a:t>Historicism // New Historicism. Ed. A. </a:t>
            </a:r>
            <a:r>
              <a:rPr lang="en-US" dirty="0" err="1" smtClean="0">
                <a:latin typeface="Times New Roman" panose="02020603050405020304" pitchFamily="18" charset="0"/>
                <a:cs typeface="Times New Roman" panose="02020603050405020304" pitchFamily="18" charset="0"/>
              </a:rPr>
              <a:t>Veeser</a:t>
            </a:r>
            <a:r>
              <a:rPr lang="en-US" dirty="0" smtClean="0">
                <a:latin typeface="Times New Roman" panose="02020603050405020304" pitchFamily="18" charset="0"/>
                <a:cs typeface="Times New Roman" panose="02020603050405020304" pitchFamily="18" charset="0"/>
              </a:rPr>
              <a:t>, 1989.</a:t>
            </a:r>
          </a:p>
          <a:p>
            <a:pPr algn="just"/>
            <a:r>
              <a:rPr lang="en-US" dirty="0" err="1" smtClean="0">
                <a:latin typeface="Times New Roman" panose="02020603050405020304" pitchFamily="18" charset="0"/>
                <a:cs typeface="Times New Roman" panose="02020603050405020304" pitchFamily="18" charset="0"/>
              </a:rPr>
              <a:t>Lentricchia</a:t>
            </a:r>
            <a:r>
              <a:rPr lang="en-US" dirty="0" smtClean="0">
                <a:latin typeface="Times New Roman" panose="02020603050405020304" pitchFamily="18" charset="0"/>
                <a:cs typeface="Times New Roman" panose="02020603050405020304" pitchFamily="18" charset="0"/>
              </a:rPr>
              <a:t> F. Foucault`s Legacy: A New Historicism? // Ibid.</a:t>
            </a:r>
          </a:p>
          <a:p>
            <a:pPr algn="just"/>
            <a:r>
              <a:rPr lang="en-US" dirty="0" smtClean="0">
                <a:latin typeface="Times New Roman" panose="02020603050405020304" pitchFamily="18" charset="0"/>
                <a:cs typeface="Times New Roman" panose="02020603050405020304" pitchFamily="18" charset="0"/>
              </a:rPr>
              <a:t>Gallagher </a:t>
            </a:r>
            <a:r>
              <a:rPr lang="en-US" dirty="0">
                <a:latin typeface="Times New Roman" panose="02020603050405020304" pitchFamily="18" charset="0"/>
                <a:cs typeface="Times New Roman" panose="02020603050405020304" pitchFamily="18" charset="0"/>
              </a:rPr>
              <a:t>K. </a:t>
            </a:r>
            <a:r>
              <a:rPr lang="en-US" dirty="0" err="1" smtClean="0">
                <a:latin typeface="Times New Roman" panose="02020603050405020304" pitchFamily="18" charset="0"/>
                <a:cs typeface="Times New Roman" panose="02020603050405020304" pitchFamily="18" charset="0"/>
              </a:rPr>
              <a:t>Conterhistory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the </a:t>
            </a:r>
            <a:r>
              <a:rPr lang="en-US" dirty="0" smtClean="0">
                <a:latin typeface="Times New Roman" panose="02020603050405020304" pitchFamily="18" charset="0"/>
                <a:cs typeface="Times New Roman" panose="02020603050405020304" pitchFamily="18" charset="0"/>
              </a:rPr>
              <a:t>Anecdote // Gallagher K., Greenblatt S. Practicing New Historicism, 1997.</a:t>
            </a:r>
          </a:p>
          <a:p>
            <a:pPr algn="just"/>
            <a:r>
              <a:rPr lang="en-US" dirty="0" smtClean="0">
                <a:latin typeface="Times New Roman" panose="02020603050405020304" pitchFamily="18" charset="0"/>
                <a:cs typeface="Times New Roman" panose="02020603050405020304" pitchFamily="18" charset="0"/>
              </a:rPr>
              <a:t>Greenblatt </a:t>
            </a:r>
            <a:r>
              <a:rPr lang="en-US" dirty="0">
                <a:latin typeface="Times New Roman" panose="02020603050405020304" pitchFamily="18" charset="0"/>
                <a:cs typeface="Times New Roman" panose="02020603050405020304" pitchFamily="18" charset="0"/>
              </a:rPr>
              <a:t>S. Sir Walter </a:t>
            </a:r>
            <a:r>
              <a:rPr lang="en-US" dirty="0" err="1" smtClean="0">
                <a:latin typeface="Times New Roman" panose="02020603050405020304" pitchFamily="18" charset="0"/>
                <a:cs typeface="Times New Roman" panose="02020603050405020304" pitchFamily="18" charset="0"/>
              </a:rPr>
              <a:t>Ralegh</a:t>
            </a:r>
            <a:r>
              <a:rPr lang="en-US" dirty="0" smtClean="0">
                <a:latin typeface="Times New Roman" panose="02020603050405020304" pitchFamily="18" charset="0"/>
                <a:cs typeface="Times New Roman" panose="02020603050405020304" pitchFamily="18" charset="0"/>
              </a:rPr>
              <a:t>: Renaissance Man and his Roles, 1972: «</a:t>
            </a:r>
            <a:r>
              <a:rPr lang="en-US" dirty="0" err="1">
                <a:latin typeface="Times New Roman" panose="02020603050405020304" pitchFamily="18" charset="0"/>
                <a:cs typeface="Times New Roman" panose="02020603050405020304" pitchFamily="18" charset="0"/>
              </a:rPr>
              <a:t>Ralegh`s</a:t>
            </a:r>
            <a:r>
              <a:rPr lang="en-US" dirty="0">
                <a:latin typeface="Times New Roman" panose="02020603050405020304" pitchFamily="18" charset="0"/>
                <a:cs typeface="Times New Roman" panose="02020603050405020304" pitchFamily="18" charset="0"/>
              </a:rPr>
              <a:t> self-assertive theatricality … has its intellectual origins in those Renaissance writers who saw in men`s mimetic ability a token of his power to transform nature and fashion his own identity</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5</a:t>
            </a:fld>
            <a:endParaRPr lang="ru-RU"/>
          </a:p>
        </p:txBody>
      </p:sp>
    </p:spTree>
    <p:extLst>
      <p:ext uri="{BB962C8B-B14F-4D97-AF65-F5344CB8AC3E}">
        <p14:creationId xmlns:p14="http://schemas.microsoft.com/office/powerpoint/2010/main" val="282269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31075" y="182880"/>
            <a:ext cx="11377748" cy="5994083"/>
          </a:xfrm>
        </p:spPr>
        <p:txBody>
          <a:bodyPr>
            <a:normAutofit/>
          </a:bodyPr>
          <a:lstStyle/>
          <a:p>
            <a:pPr algn="just"/>
            <a:r>
              <a:rPr lang="en-US" dirty="0" smtClean="0">
                <a:latin typeface="Times New Roman" panose="02020603050405020304" pitchFamily="18" charset="0"/>
                <a:cs typeface="Times New Roman" panose="02020603050405020304" pitchFamily="18" charset="0"/>
              </a:rPr>
              <a:t>Gallaher K. </a:t>
            </a:r>
            <a:r>
              <a:rPr lang="en-US" dirty="0" err="1" smtClean="0">
                <a:latin typeface="Times New Roman" panose="02020603050405020304" pitchFamily="18" charset="0"/>
                <a:cs typeface="Times New Roman" panose="02020603050405020304" pitchFamily="18" charset="0"/>
              </a:rPr>
              <a:t>Conterhistory</a:t>
            </a:r>
            <a:r>
              <a:rPr lang="en-US" dirty="0" smtClean="0">
                <a:latin typeface="Times New Roman" panose="02020603050405020304" pitchFamily="18" charset="0"/>
                <a:cs typeface="Times New Roman" panose="02020603050405020304" pitchFamily="18" charset="0"/>
              </a:rPr>
              <a:t> and the Anecdote…  </a:t>
            </a:r>
          </a:p>
          <a:p>
            <a:pPr algn="just"/>
            <a:r>
              <a:rPr lang="en-US" dirty="0" smtClean="0">
                <a:latin typeface="Times New Roman" panose="02020603050405020304" pitchFamily="18" charset="0"/>
                <a:cs typeface="Times New Roman" panose="02020603050405020304" pitchFamily="18" charset="0"/>
              </a:rPr>
              <a:t>Anecdotes </a:t>
            </a:r>
            <a:r>
              <a:rPr lang="en-US" dirty="0">
                <a:latin typeface="Times New Roman" panose="02020603050405020304" pitchFamily="18" charset="0"/>
                <a:cs typeface="Times New Roman" panose="02020603050405020304" pitchFamily="18" charset="0"/>
              </a:rPr>
              <a:t>consciously motivated by an attempt to pry the usual sequences apart from their referents, to use Barthes's terms, might also point toward phenomena that were lying outside the contemporary borders of the discipline of history... </a:t>
            </a:r>
            <a:r>
              <a:rPr lang="en-US" b="1" u="sng" dirty="0">
                <a:latin typeface="Times New Roman" panose="02020603050405020304" pitchFamily="18" charset="0"/>
                <a:cs typeface="Times New Roman" panose="02020603050405020304" pitchFamily="18" charset="0"/>
              </a:rPr>
              <a:t>New historicists deliberately departed from the literary-historical practice of creating embrasures for holding texts inside of established accounts of change and continuity; we used anecdotes instead to chip away at the familiar edifices and make plastered-over cracks appear</a:t>
            </a:r>
            <a:r>
              <a:rPr lang="en-US" dirty="0">
                <a:latin typeface="Times New Roman" panose="02020603050405020304" pitchFamily="18" charset="0"/>
                <a:cs typeface="Times New Roman" panose="02020603050405020304" pitchFamily="18" charset="0"/>
              </a:rPr>
              <a:t> […] </a:t>
            </a:r>
            <a:r>
              <a:rPr lang="en-US" b="1" u="sng" dirty="0">
                <a:latin typeface="Times New Roman" panose="02020603050405020304" pitchFamily="18" charset="0"/>
                <a:cs typeface="Times New Roman" panose="02020603050405020304" pitchFamily="18" charset="0"/>
              </a:rPr>
              <a:t>Or, adjusting our metaphor slightly, the anecdote could be conceived as a tool with which to rub literary texts against the grain of received notions about their determinants, revealing the fingerprints of the accidental, suppressed, defeated, uncanny, </a:t>
            </a:r>
            <a:r>
              <a:rPr lang="en-US" b="1" u="sng" dirty="0" err="1">
                <a:latin typeface="Times New Roman" panose="02020603050405020304" pitchFamily="18" charset="0"/>
                <a:cs typeface="Times New Roman" panose="02020603050405020304" pitchFamily="18" charset="0"/>
              </a:rPr>
              <a:t>abjected</a:t>
            </a:r>
            <a:r>
              <a:rPr lang="en-US" b="1" u="sng" dirty="0">
                <a:latin typeface="Times New Roman" panose="02020603050405020304" pitchFamily="18" charset="0"/>
                <a:cs typeface="Times New Roman" panose="02020603050405020304" pitchFamily="18" charset="0"/>
              </a:rPr>
              <a:t>, or exotic-in short, the </a:t>
            </a:r>
            <a:r>
              <a:rPr lang="en-US" b="1" u="sng" dirty="0" err="1">
                <a:latin typeface="Times New Roman" panose="02020603050405020304" pitchFamily="18" charset="0"/>
                <a:cs typeface="Times New Roman" panose="02020603050405020304" pitchFamily="18" charset="0"/>
              </a:rPr>
              <a:t>nonsurviving</a:t>
            </a:r>
            <a:r>
              <a:rPr lang="en-US" b="1" u="sng" dirty="0">
                <a:latin typeface="Times New Roman" panose="02020603050405020304" pitchFamily="18" charset="0"/>
                <a:cs typeface="Times New Roman" panose="02020603050405020304" pitchFamily="18" charset="0"/>
              </a:rPr>
              <a:t>-even if only fleetingly. New historicist anecdotes might … provoke new explanations, but these were not taken to be exclusive, uniform, or </a:t>
            </a:r>
            <a:r>
              <a:rPr lang="en-US" b="1" u="sng" dirty="0" smtClean="0">
                <a:latin typeface="Times New Roman" panose="02020603050405020304" pitchFamily="18" charset="0"/>
                <a:cs typeface="Times New Roman" panose="02020603050405020304" pitchFamily="18" charset="0"/>
              </a:rPr>
              <a:t>inevitable</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6</a:t>
            </a:fld>
            <a:endParaRPr lang="ru-RU"/>
          </a:p>
        </p:txBody>
      </p:sp>
    </p:spTree>
    <p:extLst>
      <p:ext uri="{BB962C8B-B14F-4D97-AF65-F5344CB8AC3E}">
        <p14:creationId xmlns:p14="http://schemas.microsoft.com/office/powerpoint/2010/main" val="74157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8600" y="147918"/>
            <a:ext cx="11577917" cy="6306670"/>
          </a:xfrm>
        </p:spPr>
        <p:txBody>
          <a:bodyPr>
            <a:normAutofit/>
          </a:bodyPr>
          <a:lstStyle/>
          <a:p>
            <a:pPr marL="0" indent="0" algn="just">
              <a:buNone/>
            </a:pPr>
            <a:r>
              <a:rPr lang="en-US" b="1" i="1" u="sng" dirty="0" smtClean="0">
                <a:latin typeface="Times New Roman" panose="02020603050405020304" pitchFamily="18" charset="0"/>
                <a:cs typeface="Times New Roman" panose="02020603050405020304" pitchFamily="18" charset="0"/>
              </a:rPr>
              <a:t>…pathos </a:t>
            </a:r>
            <a:r>
              <a:rPr lang="en-US" b="1" i="1" u="sng" dirty="0">
                <a:latin typeface="Times New Roman" panose="02020603050405020304" pitchFamily="18" charset="0"/>
                <a:cs typeface="Times New Roman" panose="02020603050405020304" pitchFamily="18" charset="0"/>
              </a:rPr>
              <a:t>of </a:t>
            </a:r>
            <a:r>
              <a:rPr lang="en-US" b="1" i="1" u="sng" dirty="0" err="1">
                <a:latin typeface="Times New Roman" panose="02020603050405020304" pitchFamily="18" charset="0"/>
                <a:cs typeface="Times New Roman" panose="02020603050405020304" pitchFamily="18" charset="0"/>
              </a:rPr>
              <a:t>anecdotalism</a:t>
            </a:r>
            <a:r>
              <a:rPr lang="en-US" dirty="0">
                <a:latin typeface="Times New Roman" panose="02020603050405020304" pitchFamily="18" charset="0"/>
                <a:cs typeface="Times New Roman" panose="02020603050405020304" pitchFamily="18" charset="0"/>
              </a:rPr>
              <a:t>: the strong desire to </a:t>
            </a:r>
            <a:r>
              <a:rPr lang="en-US" dirty="0" err="1" smtClean="0">
                <a:latin typeface="Times New Roman" panose="02020603050405020304" pitchFamily="18" charset="0"/>
                <a:cs typeface="Times New Roman" panose="02020603050405020304" pitchFamily="18" charset="0"/>
              </a:rPr>
              <a:t>preserrve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energies of the anecdote by channeling them into historical explanation, which is followed by frustration and disappointment when the historical </a:t>
            </a:r>
            <a:r>
              <a:rPr lang="en-US" dirty="0" smtClean="0">
                <a:latin typeface="Times New Roman" panose="02020603050405020304" pitchFamily="18" charset="0"/>
                <a:cs typeface="Times New Roman" panose="02020603050405020304" pitchFamily="18" charset="0"/>
              </a:rPr>
              <a:t>project … stifles </a:t>
            </a:r>
            <a:r>
              <a:rPr lang="en-US" dirty="0">
                <a:latin typeface="Times New Roman" panose="02020603050405020304" pitchFamily="18" charset="0"/>
                <a:cs typeface="Times New Roman" panose="02020603050405020304" pitchFamily="18" charset="0"/>
              </a:rPr>
              <a:t>the very energies that provoked it. </a:t>
            </a:r>
            <a:r>
              <a:rPr lang="en-US" b="1" u="sng" dirty="0">
                <a:latin typeface="Times New Roman" panose="02020603050405020304" pitchFamily="18" charset="0"/>
                <a:cs typeface="Times New Roman" panose="02020603050405020304" pitchFamily="18" charset="0"/>
              </a:rPr>
              <a:t>Foucault was not just doing </a:t>
            </a:r>
            <a:r>
              <a:rPr lang="en-US" b="1" u="sng" dirty="0" err="1">
                <a:latin typeface="Times New Roman" panose="02020603050405020304" pitchFamily="18" charset="0"/>
                <a:cs typeface="Times New Roman" panose="02020603050405020304" pitchFamily="18" charset="0"/>
              </a:rPr>
              <a:t>counterhistory</a:t>
            </a:r>
            <a:r>
              <a:rPr lang="en-US" b="1" u="sng" dirty="0">
                <a:latin typeface="Times New Roman" panose="02020603050405020304" pitchFamily="18" charset="0"/>
                <a:cs typeface="Times New Roman" panose="02020603050405020304" pitchFamily="18" charset="0"/>
              </a:rPr>
              <a:t>; he seemed to be living its paradoxes</a:t>
            </a:r>
            <a:r>
              <a:rPr lang="en-US" dirty="0">
                <a:latin typeface="Times New Roman" panose="02020603050405020304" pitchFamily="18" charset="0"/>
                <a:cs typeface="Times New Roman" panose="02020603050405020304" pitchFamily="18" charset="0"/>
              </a:rPr>
              <a:t> as ·an intense drama that all of us shared whenever we </a:t>
            </a:r>
            <a:r>
              <a:rPr lang="en-US" dirty="0" smtClean="0">
                <a:latin typeface="Times New Roman" panose="02020603050405020304" pitchFamily="18" charset="0"/>
                <a:cs typeface="Times New Roman" panose="02020603050405020304" pitchFamily="18" charset="0"/>
              </a:rPr>
              <a:t>set </a:t>
            </a:r>
            <a:r>
              <a:rPr lang="en-US" dirty="0">
                <a:latin typeface="Times New Roman" panose="02020603050405020304" pitchFamily="18" charset="0"/>
                <a:cs typeface="Times New Roman" panose="02020603050405020304" pitchFamily="18" charset="0"/>
              </a:rPr>
              <a:t>out, as we constantly did, </a:t>
            </a:r>
            <a:r>
              <a:rPr lang="en-US" b="1" u="sng" dirty="0">
                <a:latin typeface="Times New Roman" panose="02020603050405020304" pitchFamily="18" charset="0"/>
                <a:cs typeface="Times New Roman" panose="02020603050405020304" pitchFamily="18" charset="0"/>
              </a:rPr>
              <a:t>to capture the animation, the dynamism, of things that were bound to become inert and passive under our disciplinary </a:t>
            </a:r>
            <a:r>
              <a:rPr lang="en-US" b="1" u="sng" dirty="0" smtClean="0">
                <a:latin typeface="Times New Roman" panose="02020603050405020304" pitchFamily="18" charset="0"/>
                <a:cs typeface="Times New Roman" panose="02020603050405020304" pitchFamily="18" charset="0"/>
              </a:rPr>
              <a:t>gaze</a:t>
            </a:r>
          </a:p>
          <a:p>
            <a:pPr marL="0" indent="0" algn="just">
              <a:buNone/>
            </a:pPr>
            <a:r>
              <a:rPr lang="en-US" dirty="0" smtClean="0">
                <a:latin typeface="Times New Roman" panose="02020603050405020304" pitchFamily="18" charset="0"/>
                <a:cs typeface="Times New Roman" panose="02020603050405020304" pitchFamily="18" charset="0"/>
              </a:rPr>
              <a:t>Michael Dean:</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If</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Foucault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does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presage</a:t>
            </a:r>
            <a:r>
              <a:rPr lang="ru-RU" dirty="0">
                <a:latin typeface="Times New Roman" panose="02020603050405020304" pitchFamily="18" charset="0"/>
                <a:cs typeface="Times New Roman" panose="02020603050405020304" pitchFamily="18" charset="0"/>
              </a:rPr>
              <a:t> a </a:t>
            </a:r>
            <a:r>
              <a:rPr lang="ru-RU" dirty="0" err="1">
                <a:latin typeface="Times New Roman" panose="02020603050405020304" pitchFamily="18" charset="0"/>
                <a:cs typeface="Times New Roman" panose="02020603050405020304" pitchFamily="18" charset="0"/>
              </a:rPr>
              <a:t>postmodernity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neither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as</a:t>
            </a:r>
            <a:r>
              <a:rPr lang="ru-RU" dirty="0">
                <a:latin typeface="Times New Roman" panose="02020603050405020304" pitchFamily="18" charset="0"/>
                <a:cs typeface="Times New Roman" panose="02020603050405020304" pitchFamily="18" charset="0"/>
              </a:rPr>
              <a:t> a </a:t>
            </a:r>
            <a:r>
              <a:rPr lang="ru-RU" dirty="0" err="1">
                <a:latin typeface="Times New Roman" panose="02020603050405020304" pitchFamily="18" charset="0"/>
                <a:cs typeface="Times New Roman" panose="02020603050405020304" pitchFamily="18" charset="0"/>
              </a:rPr>
              <a:t>new</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attitude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nor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attitude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favor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the </a:t>
            </a:r>
            <a:r>
              <a:rPr lang="ru-RU" dirty="0" err="1">
                <a:latin typeface="Times New Roman" panose="02020603050405020304" pitchFamily="18" charset="0"/>
                <a:cs typeface="Times New Roman" panose="02020603050405020304" pitchFamily="18" charset="0"/>
              </a:rPr>
              <a:t>new</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Nor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is</a:t>
            </a:r>
            <a:r>
              <a:rPr lang="ru-RU" dirty="0">
                <a:latin typeface="Times New Roman" panose="02020603050405020304" pitchFamily="18" charset="0"/>
                <a:cs typeface="Times New Roman" panose="02020603050405020304" pitchFamily="18" charset="0"/>
              </a:rPr>
              <a:t> a </a:t>
            </a:r>
            <a:r>
              <a:rPr lang="ru-RU" dirty="0" err="1">
                <a:latin typeface="Times New Roman" panose="02020603050405020304" pitchFamily="18" charset="0"/>
                <a:cs typeface="Times New Roman" panose="02020603050405020304" pitchFamily="18" charset="0"/>
              </a:rPr>
              <a:t>new</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periodisation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socio-cultural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evolution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Foucault’s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postmodernity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would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found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instead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in</a:t>
            </a:r>
            <a:r>
              <a:rPr lang="ru-RU" dirty="0">
                <a:latin typeface="Times New Roman" panose="02020603050405020304" pitchFamily="18" charset="0"/>
                <a:cs typeface="Times New Roman" panose="02020603050405020304" pitchFamily="18" charset="0"/>
              </a:rPr>
              <a:t> the </a:t>
            </a:r>
            <a:r>
              <a:rPr lang="ru-RU" dirty="0" err="1">
                <a:latin typeface="Times New Roman" panose="02020603050405020304" pitchFamily="18" charset="0"/>
                <a:cs typeface="Times New Roman" panose="02020603050405020304" pitchFamily="18" charset="0"/>
              </a:rPr>
              <a:t>restive</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problematisation</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what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historically</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given</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Dean</a:t>
            </a:r>
            <a:r>
              <a:rPr lang="ru-RU" dirty="0">
                <a:latin typeface="Times New Roman" panose="02020603050405020304" pitchFamily="18" charset="0"/>
                <a:cs typeface="Times New Roman" panose="02020603050405020304" pitchFamily="18" charset="0"/>
              </a:rPr>
              <a:t> 1994: 55].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Paul </a:t>
            </a:r>
            <a:r>
              <a:rPr lang="en-US" dirty="0" err="1" smtClean="0">
                <a:latin typeface="Times New Roman" panose="02020603050405020304" pitchFamily="18" charset="0"/>
                <a:cs typeface="Times New Roman" panose="02020603050405020304" pitchFamily="18" charset="0"/>
              </a:rPr>
              <a:t>Veyne</a:t>
            </a:r>
            <a:r>
              <a:rPr lang="en-US" dirty="0" smtClean="0">
                <a:latin typeface="Times New Roman" panose="02020603050405020304" pitchFamily="18" charset="0"/>
                <a:cs typeface="Times New Roman" panose="02020603050405020304" pitchFamily="18" charset="0"/>
              </a:rPr>
              <a:t> – about Foucault in history: history requires your wonder and explanation much more frequently than it seems; but this explanation is available without a theoretical terminology, only by improvised tools</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B1089C2-EA45-4AA8-BD31-F991A979D9FF}" type="slidenum">
              <a:rPr lang="ru-RU" smtClean="0"/>
              <a:t>7</a:t>
            </a:fld>
            <a:endParaRPr lang="ru-RU"/>
          </a:p>
        </p:txBody>
      </p:sp>
    </p:spTree>
    <p:extLst>
      <p:ext uri="{BB962C8B-B14F-4D97-AF65-F5344CB8AC3E}">
        <p14:creationId xmlns:p14="http://schemas.microsoft.com/office/powerpoint/2010/main" val="394928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35131" y="222069"/>
            <a:ext cx="11390812" cy="6230982"/>
          </a:xfrm>
        </p:spPr>
        <p:txBody>
          <a:bodyPr>
            <a:normAutofit/>
          </a:bodyPr>
          <a:lstStyle/>
          <a:p>
            <a:pPr algn="just"/>
            <a:r>
              <a:rPr lang="en-US" i="1" dirty="0" smtClean="0">
                <a:latin typeface="Times New Roman" panose="02020603050405020304" pitchFamily="18" charset="0"/>
                <a:cs typeface="Times New Roman" panose="02020603050405020304" pitchFamily="18" charset="0"/>
              </a:rPr>
              <a:t>Roland Barthes, The Pleasure f the Text</a:t>
            </a:r>
          </a:p>
          <a:p>
            <a:pPr algn="just"/>
            <a:r>
              <a:rPr lang="en-US" dirty="0" smtClean="0">
                <a:latin typeface="Times New Roman" panose="02020603050405020304" pitchFamily="18" charset="0"/>
                <a:cs typeface="Times New Roman" panose="02020603050405020304" pitchFamily="18" charset="0"/>
              </a:rPr>
              <a:t>I </a:t>
            </a:r>
            <a:r>
              <a:rPr lang="en-US" dirty="0">
                <a:latin typeface="Times New Roman" panose="02020603050405020304" pitchFamily="18" charset="0"/>
                <a:cs typeface="Times New Roman" panose="02020603050405020304" pitchFamily="18" charset="0"/>
              </a:rPr>
              <a:t>know these are only words, but all the same . .. (</a:t>
            </a:r>
            <a:r>
              <a:rPr lang="en-US" dirty="0" smtClean="0">
                <a:latin typeface="Times New Roman" panose="02020603050405020304" pitchFamily="18" charset="0"/>
                <a:cs typeface="Times New Roman" panose="02020603050405020304" pitchFamily="18" charset="0"/>
              </a:rPr>
              <a:t>I am </a:t>
            </a:r>
            <a:r>
              <a:rPr lang="en-US" dirty="0">
                <a:latin typeface="Times New Roman" panose="02020603050405020304" pitchFamily="18" charset="0"/>
                <a:cs typeface="Times New Roman" panose="02020603050405020304" pitchFamily="18" charset="0"/>
              </a:rPr>
              <a:t>moved as though these words were uttering a reality</a:t>
            </a:r>
            <a:r>
              <a:rPr lang="en-US" dirty="0" smtClean="0">
                <a:latin typeface="Times New Roman" panose="02020603050405020304" pitchFamily="18" charset="0"/>
                <a:cs typeface="Times New Roman" panose="02020603050405020304" pitchFamily="18" charset="0"/>
              </a:rPr>
              <a:t>). Of </a:t>
            </a:r>
            <a:r>
              <a:rPr lang="en-US" dirty="0">
                <a:latin typeface="Times New Roman" panose="02020603050405020304" pitchFamily="18" charset="0"/>
                <a:cs typeface="Times New Roman" panose="02020603050405020304" pitchFamily="18" charset="0"/>
              </a:rPr>
              <a:t>all readings, that of tragedy is the most perverse: I </a:t>
            </a:r>
            <a:r>
              <a:rPr lang="en-US" dirty="0" smtClean="0">
                <a:latin typeface="Times New Roman" panose="02020603050405020304" pitchFamily="18" charset="0"/>
                <a:cs typeface="Times New Roman" panose="02020603050405020304" pitchFamily="18" charset="0"/>
              </a:rPr>
              <a:t>take pleasure </a:t>
            </a:r>
            <a:r>
              <a:rPr lang="en-US" dirty="0">
                <a:latin typeface="Times New Roman" panose="02020603050405020304" pitchFamily="18" charset="0"/>
                <a:cs typeface="Times New Roman" panose="02020603050405020304" pitchFamily="18" charset="0"/>
              </a:rPr>
              <a:t>in hearing myself tell a story whose end I know: </a:t>
            </a:r>
            <a:r>
              <a:rPr lang="en-US" dirty="0" smtClean="0">
                <a:latin typeface="Times New Roman" panose="02020603050405020304" pitchFamily="18" charset="0"/>
                <a:cs typeface="Times New Roman" panose="02020603050405020304" pitchFamily="18" charset="0"/>
              </a:rPr>
              <a:t>I know </a:t>
            </a:r>
            <a:r>
              <a:rPr lang="en-US" dirty="0">
                <a:latin typeface="Times New Roman" panose="02020603050405020304" pitchFamily="18" charset="0"/>
                <a:cs typeface="Times New Roman" panose="02020603050405020304" pitchFamily="18" charset="0"/>
              </a:rPr>
              <a:t>and I don't know, I act toward myself as though </a:t>
            </a:r>
            <a:r>
              <a:rPr lang="en-US" dirty="0" smtClean="0">
                <a:latin typeface="Times New Roman" panose="02020603050405020304" pitchFamily="18" charset="0"/>
                <a:cs typeface="Times New Roman" panose="02020603050405020304" pitchFamily="18" charset="0"/>
              </a:rPr>
              <a:t>I did </a:t>
            </a:r>
            <a:r>
              <a:rPr lang="en-US" dirty="0">
                <a:latin typeface="Times New Roman" panose="02020603050405020304" pitchFamily="18" charset="0"/>
                <a:cs typeface="Times New Roman" panose="02020603050405020304" pitchFamily="18" charset="0"/>
              </a:rPr>
              <a:t>not know: I know perfectly Oedipus will be will </a:t>
            </a:r>
            <a:r>
              <a:rPr lang="en-US" dirty="0" smtClean="0">
                <a:latin typeface="Times New Roman" panose="02020603050405020304" pitchFamily="18" charset="0"/>
                <a:cs typeface="Times New Roman" panose="02020603050405020304" pitchFamily="18" charset="0"/>
              </a:rPr>
              <a:t>be unmasked</a:t>
            </a:r>
            <a:r>
              <a:rPr lang="en-US" dirty="0">
                <a:latin typeface="Times New Roman" panose="02020603050405020304" pitchFamily="18" charset="0"/>
                <a:cs typeface="Times New Roman" panose="02020603050405020304" pitchFamily="18" charset="0"/>
              </a:rPr>
              <a:t>, that Danton will be guillotined, but all the </a:t>
            </a:r>
            <a:r>
              <a:rPr lang="en-US" dirty="0" smtClean="0">
                <a:latin typeface="Times New Roman" panose="02020603050405020304" pitchFamily="18" charset="0"/>
                <a:cs typeface="Times New Roman" panose="02020603050405020304" pitchFamily="18" charset="0"/>
              </a:rPr>
              <a:t>same (46-47)</a:t>
            </a:r>
          </a:p>
          <a:p>
            <a:pPr algn="just"/>
            <a:r>
              <a:rPr lang="en-US" dirty="0">
                <a:latin typeface="Times New Roman" panose="02020603050405020304" pitchFamily="18" charset="0"/>
                <a:cs typeface="Times New Roman" panose="02020603050405020304" pitchFamily="18" charset="0"/>
              </a:rPr>
              <a:t>The text is (should be) that uninhibited person </a:t>
            </a:r>
            <a:r>
              <a:rPr lang="en-US" dirty="0" smtClean="0">
                <a:latin typeface="Times New Roman" panose="02020603050405020304" pitchFamily="18" charset="0"/>
                <a:cs typeface="Times New Roman" panose="02020603050405020304" pitchFamily="18" charset="0"/>
              </a:rPr>
              <a:t>who</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shows </a:t>
            </a:r>
            <a:r>
              <a:rPr lang="en-US" dirty="0">
                <a:latin typeface="Times New Roman" panose="02020603050405020304" pitchFamily="18" charset="0"/>
                <a:cs typeface="Times New Roman" panose="02020603050405020304" pitchFamily="18" charset="0"/>
              </a:rPr>
              <a:t>his behind to the Political </a:t>
            </a:r>
            <a:r>
              <a:rPr lang="en-US" dirty="0" smtClean="0">
                <a:latin typeface="Times New Roman" panose="02020603050405020304" pitchFamily="18" charset="0"/>
                <a:cs typeface="Times New Roman" panose="02020603050405020304" pitchFamily="18" charset="0"/>
              </a:rPr>
              <a:t>Father (52)</a:t>
            </a:r>
          </a:p>
          <a:p>
            <a:pPr algn="just"/>
            <a:r>
              <a:rPr lang="en-US" dirty="0">
                <a:latin typeface="Times New Roman" panose="02020603050405020304" pitchFamily="18" charset="0"/>
                <a:cs typeface="Times New Roman" panose="02020603050405020304" pitchFamily="18" charset="0"/>
              </a:rPr>
              <a:t> Pleasure </a:t>
            </a:r>
            <a:r>
              <a:rPr lang="en-US" dirty="0" smtClean="0">
                <a:latin typeface="Times New Roman" panose="02020603050405020304" pitchFamily="18" charset="0"/>
                <a:cs typeface="Times New Roman" panose="02020603050405020304" pitchFamily="18" charset="0"/>
              </a:rPr>
              <a:t>&lt;…&gt; as a </a:t>
            </a:r>
            <a:r>
              <a:rPr lang="en-US" dirty="0">
                <a:latin typeface="Times New Roman" panose="02020603050405020304" pitchFamily="18" charset="0"/>
                <a:cs typeface="Times New Roman" panose="02020603050405020304" pitchFamily="18" charset="0"/>
              </a:rPr>
              <a:t>trivial, unworthy name (who today would call himself </a:t>
            </a:r>
            <a:r>
              <a:rPr lang="en-US" dirty="0" smtClean="0">
                <a:latin typeface="Times New Roman" panose="02020603050405020304" pitchFamily="18" charset="0"/>
                <a:cs typeface="Times New Roman" panose="02020603050405020304" pitchFamily="18" charset="0"/>
              </a:rPr>
              <a:t>a hedonist </a:t>
            </a:r>
            <a:r>
              <a:rPr lang="en-US" dirty="0">
                <a:latin typeface="Times New Roman" panose="02020603050405020304" pitchFamily="18" charset="0"/>
                <a:cs typeface="Times New Roman" panose="02020603050405020304" pitchFamily="18" charset="0"/>
              </a:rPr>
              <a:t>with a straight face?), it can embarrass the </a:t>
            </a:r>
            <a:r>
              <a:rPr lang="en-US" dirty="0" smtClean="0">
                <a:latin typeface="Times New Roman" panose="02020603050405020304" pitchFamily="18" charset="0"/>
                <a:cs typeface="Times New Roman" panose="02020603050405020304" pitchFamily="18" charset="0"/>
              </a:rPr>
              <a:t>text's return </a:t>
            </a:r>
            <a:r>
              <a:rPr lang="en-US" dirty="0">
                <a:latin typeface="Times New Roman" panose="02020603050405020304" pitchFamily="18" charset="0"/>
                <a:cs typeface="Times New Roman" panose="02020603050405020304" pitchFamily="18" charset="0"/>
              </a:rPr>
              <a:t>to morality, to truth: to the morality of truth: it </a:t>
            </a:r>
            <a:r>
              <a:rPr lang="en-US" dirty="0" smtClean="0">
                <a:latin typeface="Times New Roman" panose="02020603050405020304" pitchFamily="18" charset="0"/>
                <a:cs typeface="Times New Roman" panose="02020603050405020304" pitchFamily="18" charset="0"/>
              </a:rPr>
              <a:t>is an </a:t>
            </a:r>
            <a:r>
              <a:rPr lang="en-US" dirty="0">
                <a:latin typeface="Times New Roman" panose="02020603050405020304" pitchFamily="18" charset="0"/>
                <a:cs typeface="Times New Roman" panose="02020603050405020304" pitchFamily="18" charset="0"/>
              </a:rPr>
              <a:t>oblique, a drag anchor, so to speak, without which </a:t>
            </a:r>
            <a:r>
              <a:rPr lang="en-US" dirty="0" smtClean="0">
                <a:latin typeface="Times New Roman" panose="02020603050405020304" pitchFamily="18" charset="0"/>
                <a:cs typeface="Times New Roman" panose="02020603050405020304" pitchFamily="18" charset="0"/>
              </a:rPr>
              <a:t>the theory </a:t>
            </a:r>
            <a:r>
              <a:rPr lang="en-US" dirty="0">
                <a:latin typeface="Times New Roman" panose="02020603050405020304" pitchFamily="18" charset="0"/>
                <a:cs typeface="Times New Roman" panose="02020603050405020304" pitchFamily="18" charset="0"/>
              </a:rPr>
              <a:t>of the text would revert to a centered system, </a:t>
            </a:r>
            <a:r>
              <a:rPr lang="en-US" dirty="0" smtClean="0">
                <a:latin typeface="Times New Roman" panose="02020603050405020304" pitchFamily="18" charset="0"/>
                <a:cs typeface="Times New Roman" panose="02020603050405020304" pitchFamily="18" charset="0"/>
              </a:rPr>
              <a:t>a philosophy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meaning (63)</a:t>
            </a:r>
            <a:endParaRPr lang="en-US" dirty="0">
              <a:latin typeface="Times New Roman" panose="02020603050405020304" pitchFamily="18" charset="0"/>
              <a:cs typeface="Times New Roman" panose="02020603050405020304" pitchFamily="18" charset="0"/>
            </a:endParaRPr>
          </a:p>
          <a:p>
            <a:endParaRPr lang="en-US" dirty="0"/>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8</a:t>
            </a:fld>
            <a:endParaRPr lang="ru-RU"/>
          </a:p>
        </p:txBody>
      </p:sp>
    </p:spTree>
    <p:extLst>
      <p:ext uri="{BB962C8B-B14F-4D97-AF65-F5344CB8AC3E}">
        <p14:creationId xmlns:p14="http://schemas.microsoft.com/office/powerpoint/2010/main" val="280600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95784" y="365125"/>
            <a:ext cx="11095631" cy="5991225"/>
          </a:xfrm>
        </p:spPr>
        <p:txBody>
          <a:bodyPr>
            <a:normAutofit lnSpcReduction="10000"/>
          </a:bodyPr>
          <a:lstStyle/>
          <a:p>
            <a:pPr algn="just"/>
            <a:r>
              <a:rPr lang="en-US" b="1" u="sng" dirty="0">
                <a:latin typeface="Times New Roman" panose="02020603050405020304" pitchFamily="18" charset="0"/>
                <a:cs typeface="Times New Roman" panose="02020603050405020304" pitchFamily="18" charset="0"/>
              </a:rPr>
              <a:t>An entire minor mythology would have us believe </a:t>
            </a:r>
            <a:r>
              <a:rPr lang="en-US" b="1" u="sng" dirty="0" smtClean="0">
                <a:latin typeface="Times New Roman" panose="02020603050405020304" pitchFamily="18" charset="0"/>
                <a:cs typeface="Times New Roman" panose="02020603050405020304" pitchFamily="18" charset="0"/>
              </a:rPr>
              <a:t>that</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pleasure </a:t>
            </a:r>
            <a:r>
              <a:rPr lang="en-US" b="1" u="sng" dirty="0">
                <a:latin typeface="Times New Roman" panose="02020603050405020304" pitchFamily="18" charset="0"/>
                <a:cs typeface="Times New Roman" panose="02020603050405020304" pitchFamily="18" charset="0"/>
              </a:rPr>
              <a:t>(and singularly the pleasure of the text) is </a:t>
            </a:r>
            <a:r>
              <a:rPr lang="en-US" b="1" u="sng" dirty="0" smtClean="0">
                <a:latin typeface="Times New Roman" panose="02020603050405020304" pitchFamily="18" charset="0"/>
                <a:cs typeface="Times New Roman" panose="02020603050405020304" pitchFamily="18" charset="0"/>
              </a:rPr>
              <a:t>a</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rightist </a:t>
            </a:r>
            <a:r>
              <a:rPr lang="en-US" b="1" u="sng" dirty="0">
                <a:latin typeface="Times New Roman" panose="02020603050405020304" pitchFamily="18" charset="0"/>
                <a:cs typeface="Times New Roman" panose="02020603050405020304" pitchFamily="18" charset="0"/>
              </a:rPr>
              <a:t>notion</a:t>
            </a:r>
            <a:r>
              <a:rPr lang="en-US" dirty="0">
                <a:latin typeface="Times New Roman" panose="02020603050405020304" pitchFamily="18" charset="0"/>
                <a:cs typeface="Times New Roman" panose="02020603050405020304" pitchFamily="18" charset="0"/>
              </a:rPr>
              <a:t>. On the right, with the same </a:t>
            </a:r>
            <a:r>
              <a:rPr lang="en-US" dirty="0" smtClean="0">
                <a:latin typeface="Times New Roman" panose="02020603050405020304" pitchFamily="18" charset="0"/>
                <a:cs typeface="Times New Roman" panose="02020603050405020304" pitchFamily="18" charset="0"/>
              </a:rPr>
              <a:t>movement,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everything </a:t>
            </a:r>
            <a:r>
              <a:rPr lang="en-US" dirty="0">
                <a:latin typeface="Times New Roman" panose="02020603050405020304" pitchFamily="18" charset="0"/>
                <a:cs typeface="Times New Roman" panose="02020603050405020304" pitchFamily="18" charset="0"/>
              </a:rPr>
              <a:t>abstract, boring, political, is shoved over to </a:t>
            </a:r>
            <a:r>
              <a:rPr lang="en-US" dirty="0" smtClean="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left </a:t>
            </a:r>
            <a:r>
              <a:rPr lang="en-US" dirty="0">
                <a:latin typeface="Times New Roman" panose="02020603050405020304" pitchFamily="18" charset="0"/>
                <a:cs typeface="Times New Roman" panose="02020603050405020304" pitchFamily="18" charset="0"/>
              </a:rPr>
              <a:t>and pleasure is kept for oneself: welcome to our </a:t>
            </a:r>
            <a:r>
              <a:rPr lang="en-US" dirty="0" smtClean="0">
                <a:latin typeface="Times New Roman" panose="02020603050405020304" pitchFamily="18" charset="0"/>
                <a:cs typeface="Times New Roman" panose="02020603050405020304" pitchFamily="18" charset="0"/>
              </a:rPr>
              <a:t>side,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who are finally coming to the pleasure of </a:t>
            </a:r>
            <a:r>
              <a:rPr lang="en-US" dirty="0" smtClean="0">
                <a:latin typeface="Times New Roman" panose="02020603050405020304" pitchFamily="18" charset="0"/>
                <a:cs typeface="Times New Roman" panose="02020603050405020304" pitchFamily="18" charset="0"/>
              </a:rPr>
              <a:t>literature!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on the left, because of morality (forgetting </a:t>
            </a:r>
            <a:r>
              <a:rPr lang="en-US" dirty="0" smtClean="0">
                <a:latin typeface="Times New Roman" panose="02020603050405020304" pitchFamily="18" charset="0"/>
                <a:cs typeface="Times New Roman" panose="02020603050405020304" pitchFamily="18" charset="0"/>
              </a:rPr>
              <a:t>Marx's and </a:t>
            </a:r>
            <a:r>
              <a:rPr lang="en-US" dirty="0">
                <a:latin typeface="Times New Roman" panose="02020603050405020304" pitchFamily="18" charset="0"/>
                <a:cs typeface="Times New Roman" panose="02020603050405020304" pitchFamily="18" charset="0"/>
              </a:rPr>
              <a:t>Brecht's cigars), </a:t>
            </a:r>
            <a:r>
              <a:rPr lang="en-US" b="1" u="sng" dirty="0">
                <a:latin typeface="Times New Roman" panose="02020603050405020304" pitchFamily="18" charset="0"/>
                <a:cs typeface="Times New Roman" panose="02020603050405020304" pitchFamily="18" charset="0"/>
              </a:rPr>
              <a:t>one suspects and disdains </a:t>
            </a:r>
            <a:r>
              <a:rPr lang="en-US" b="1" u="sng" dirty="0" smtClean="0">
                <a:latin typeface="Times New Roman" panose="02020603050405020304" pitchFamily="18" charset="0"/>
                <a:cs typeface="Times New Roman" panose="02020603050405020304" pitchFamily="18" charset="0"/>
              </a:rPr>
              <a:t>any</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"residue </a:t>
            </a:r>
            <a:r>
              <a:rPr lang="en-US" b="1" u="sng" dirty="0">
                <a:latin typeface="Times New Roman" panose="02020603050405020304" pitchFamily="18" charset="0"/>
                <a:cs typeface="Times New Roman" panose="02020603050405020304" pitchFamily="18" charset="0"/>
              </a:rPr>
              <a:t>of hedonism." </a:t>
            </a:r>
            <a:r>
              <a:rPr lang="en-US" dirty="0">
                <a:latin typeface="Times New Roman" panose="02020603050405020304" pitchFamily="18" charset="0"/>
                <a:cs typeface="Times New Roman" panose="02020603050405020304" pitchFamily="18" charset="0"/>
              </a:rPr>
              <a:t>On the right, pleasure is </a:t>
            </a:r>
            <a:r>
              <a:rPr lang="en-US" dirty="0" smtClean="0">
                <a:latin typeface="Times New Roman" panose="02020603050405020304" pitchFamily="18" charset="0"/>
                <a:cs typeface="Times New Roman" panose="02020603050405020304" pitchFamily="18" charset="0"/>
              </a:rPr>
              <a:t>championed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against </a:t>
            </a:r>
            <a:r>
              <a:rPr lang="en-US" dirty="0">
                <a:latin typeface="Times New Roman" panose="02020603050405020304" pitchFamily="18" charset="0"/>
                <a:cs typeface="Times New Roman" panose="02020603050405020304" pitchFamily="18" charset="0"/>
              </a:rPr>
              <a:t>intellectuality, the clerisy: the old </a:t>
            </a:r>
            <a:r>
              <a:rPr lang="en-US" dirty="0" smtClean="0">
                <a:latin typeface="Times New Roman" panose="02020603050405020304" pitchFamily="18" charset="0"/>
                <a:cs typeface="Times New Roman" panose="02020603050405020304" pitchFamily="18" charset="0"/>
              </a:rPr>
              <a:t>reactionary myth </a:t>
            </a:r>
            <a:r>
              <a:rPr lang="en-US" dirty="0">
                <a:latin typeface="Times New Roman" panose="02020603050405020304" pitchFamily="18" charset="0"/>
                <a:cs typeface="Times New Roman" panose="02020603050405020304" pitchFamily="18" charset="0"/>
              </a:rPr>
              <a:t>of heart against head, sensation against reasoning</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warm) "life" against (cold) "</a:t>
            </a:r>
            <a:r>
              <a:rPr lang="en-US" dirty="0" smtClean="0">
                <a:latin typeface="Times New Roman" panose="02020603050405020304" pitchFamily="18" charset="0"/>
                <a:cs typeface="Times New Roman" panose="02020603050405020304" pitchFamily="18" charset="0"/>
              </a:rPr>
              <a:t>abstraction“ … On </a:t>
            </a:r>
            <a:r>
              <a:rPr lang="en-US" dirty="0">
                <a:latin typeface="Times New Roman" panose="02020603050405020304" pitchFamily="18" charset="0"/>
                <a:cs typeface="Times New Roman" panose="02020603050405020304" pitchFamily="18" charset="0"/>
              </a:rPr>
              <a:t>the left, knowledge, </a:t>
            </a:r>
            <a:r>
              <a:rPr lang="en-US" dirty="0" smtClean="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commitment</a:t>
            </a:r>
            <a:r>
              <a:rPr lang="en-US" dirty="0">
                <a:latin typeface="Times New Roman" panose="02020603050405020304" pitchFamily="18" charset="0"/>
                <a:cs typeface="Times New Roman" panose="02020603050405020304" pitchFamily="18" charset="0"/>
              </a:rPr>
              <a:t>, combat, are drawn up against "mere </a:t>
            </a:r>
            <a:r>
              <a:rPr lang="en-US" dirty="0" smtClean="0">
                <a:latin typeface="Times New Roman" panose="02020603050405020304" pitchFamily="18" charset="0"/>
                <a:cs typeface="Times New Roman" panose="02020603050405020304" pitchFamily="18" charset="0"/>
              </a:rPr>
              <a:t>delectation“ (</a:t>
            </a:r>
            <a:r>
              <a:rPr lang="en-US" dirty="0">
                <a:latin typeface="Times New Roman" panose="02020603050405020304" pitchFamily="18" charset="0"/>
                <a:cs typeface="Times New Roman" panose="02020603050405020304" pitchFamily="18" charset="0"/>
              </a:rPr>
              <a:t>and yet: what if knowledge itself were delicious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both sides, this peculiar idea that pleasure is </a:t>
            </a:r>
            <a:r>
              <a:rPr lang="en-US" dirty="0" smtClean="0">
                <a:latin typeface="Times New Roman" panose="02020603050405020304" pitchFamily="18" charset="0"/>
                <a:cs typeface="Times New Roman" panose="02020603050405020304" pitchFamily="18" charset="0"/>
              </a:rPr>
              <a:t>simple,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is why it is championed or disdained. </a:t>
            </a:r>
            <a:r>
              <a:rPr lang="en-US" b="1" u="sng" dirty="0" smtClean="0">
                <a:latin typeface="Times New Roman" panose="02020603050405020304" pitchFamily="18" charset="0"/>
                <a:cs typeface="Times New Roman" panose="02020603050405020304" pitchFamily="18" charset="0"/>
              </a:rPr>
              <a:t>Pleasure,</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however</a:t>
            </a:r>
            <a:r>
              <a:rPr lang="en-US" b="1" u="sng" dirty="0">
                <a:latin typeface="Times New Roman" panose="02020603050405020304" pitchFamily="18" charset="0"/>
                <a:cs typeface="Times New Roman" panose="02020603050405020304" pitchFamily="18" charset="0"/>
              </a:rPr>
              <a:t>, is not an element of the text, it is not a </a:t>
            </a:r>
            <a:r>
              <a:rPr lang="en-US" b="1" u="sng" dirty="0" smtClean="0">
                <a:latin typeface="Times New Roman" panose="02020603050405020304" pitchFamily="18" charset="0"/>
                <a:cs typeface="Times New Roman" panose="02020603050405020304" pitchFamily="18" charset="0"/>
              </a:rPr>
              <a:t>naive residue</a:t>
            </a:r>
            <a:r>
              <a:rPr lang="en-US" b="1" u="sng" dirty="0">
                <a:latin typeface="Times New Roman" panose="02020603050405020304" pitchFamily="18" charset="0"/>
                <a:cs typeface="Times New Roman" panose="02020603050405020304" pitchFamily="18" charset="0"/>
              </a:rPr>
              <a:t>; it does not depend on a logic of </a:t>
            </a:r>
            <a:r>
              <a:rPr lang="en-US" b="1" u="sng" dirty="0" smtClean="0">
                <a:latin typeface="Times New Roman" panose="02020603050405020304" pitchFamily="18" charset="0"/>
                <a:cs typeface="Times New Roman" panose="02020603050405020304" pitchFamily="18" charset="0"/>
              </a:rPr>
              <a:t>understanding</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and </a:t>
            </a:r>
            <a:r>
              <a:rPr lang="en-US" b="1" u="sng" dirty="0">
                <a:latin typeface="Times New Roman" panose="02020603050405020304" pitchFamily="18" charset="0"/>
                <a:cs typeface="Times New Roman" panose="02020603050405020304" pitchFamily="18" charset="0"/>
              </a:rPr>
              <a:t>on sensation; it is a drift, something both </a:t>
            </a:r>
            <a:r>
              <a:rPr lang="en-US" b="1" u="sng" dirty="0" smtClean="0">
                <a:latin typeface="Times New Roman" panose="02020603050405020304" pitchFamily="18" charset="0"/>
                <a:cs typeface="Times New Roman" panose="02020603050405020304" pitchFamily="18" charset="0"/>
              </a:rPr>
              <a:t>revolutionary</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and </a:t>
            </a:r>
            <a:r>
              <a:rPr lang="en-US" b="1" u="sng" dirty="0">
                <a:latin typeface="Times New Roman" panose="02020603050405020304" pitchFamily="18" charset="0"/>
                <a:cs typeface="Times New Roman" panose="02020603050405020304" pitchFamily="18" charset="0"/>
              </a:rPr>
              <a:t>asocial, and it cannot be taken over by </a:t>
            </a:r>
            <a:r>
              <a:rPr lang="en-US" b="1" u="sng" dirty="0" smtClean="0">
                <a:latin typeface="Times New Roman" panose="02020603050405020304" pitchFamily="18" charset="0"/>
                <a:cs typeface="Times New Roman" panose="02020603050405020304" pitchFamily="18" charset="0"/>
              </a:rPr>
              <a:t>any</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collectivity</a:t>
            </a:r>
            <a:r>
              <a:rPr lang="en-US" b="1" u="sng" dirty="0">
                <a:latin typeface="Times New Roman" panose="02020603050405020304" pitchFamily="18" charset="0"/>
                <a:cs typeface="Times New Roman" panose="02020603050405020304" pitchFamily="18" charset="0"/>
              </a:rPr>
              <a:t>, any mentality, any </a:t>
            </a:r>
            <a:r>
              <a:rPr lang="en-US" b="1" u="sng" dirty="0" smtClean="0">
                <a:latin typeface="Times New Roman" panose="02020603050405020304" pitchFamily="18" charset="0"/>
                <a:cs typeface="Times New Roman" panose="02020603050405020304" pitchFamily="18" charset="0"/>
              </a:rPr>
              <a:t>idiolect</a:t>
            </a:r>
            <a:r>
              <a:rPr lang="en-US" dirty="0" smtClean="0">
                <a:latin typeface="Times New Roman" panose="02020603050405020304" pitchFamily="18" charset="0"/>
                <a:cs typeface="Times New Roman" panose="02020603050405020304" pitchFamily="18" charset="0"/>
              </a:rPr>
              <a:t> (21-22). </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6B1089C2-EA45-4AA8-BD31-F991A979D9FF}" type="slidenum">
              <a:rPr lang="ru-RU" smtClean="0"/>
              <a:t>9</a:t>
            </a:fld>
            <a:endParaRPr lang="ru-RU"/>
          </a:p>
        </p:txBody>
      </p:sp>
    </p:spTree>
    <p:extLst>
      <p:ext uri="{BB962C8B-B14F-4D97-AF65-F5344CB8AC3E}">
        <p14:creationId xmlns:p14="http://schemas.microsoft.com/office/powerpoint/2010/main" val="27469609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1981</TotalTime>
  <Words>3425</Words>
  <Application>Microsoft Office PowerPoint</Application>
  <PresentationFormat>Широкоэкранный</PresentationFormat>
  <Paragraphs>103</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Dialogical Image of the Self in the Renaissance culture: concepts of Steven Greenblatt and Leonid Batkin in a context of the Literary Theory</vt:lpstr>
      <vt:lpstr>Leonid Batkin (1932-2016)</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90</cp:revision>
  <dcterms:created xsi:type="dcterms:W3CDTF">2018-02-28T22:03:38Z</dcterms:created>
  <dcterms:modified xsi:type="dcterms:W3CDTF">2018-07-02T12:07:58Z</dcterms:modified>
</cp:coreProperties>
</file>