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336" r:id="rId3"/>
    <p:sldId id="335" r:id="rId4"/>
    <p:sldId id="337" r:id="rId5"/>
    <p:sldId id="318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36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5C127-CBFD-4F41-B7FE-52E535079ED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226B-70ED-4887-A3AB-79FFFCF43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1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412ad8a30a_1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412ad8a30a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5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6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5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3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7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3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3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8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7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0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143D-310F-4D82-9B16-68EDBCF15B6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D669-E4D9-4D06-A022-58AB75CB1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s.hse.ru/csss/2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618" y="3305041"/>
            <a:ext cx="5256584" cy="529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598171"/>
            <a:ext cx="6948264" cy="1125707"/>
          </a:xfrm>
          <a:prstGeom prst="rect">
            <a:avLst/>
          </a:prstGeom>
          <a:gradFill flip="none" rotWithShape="1">
            <a:gsLst>
              <a:gs pos="60000">
                <a:srgbClr val="F1C34E"/>
              </a:gs>
              <a:gs pos="0">
                <a:srgbClr val="F0C04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97252" y="771550"/>
            <a:ext cx="672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Факультет компьютерных наук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2701537"/>
            <a:ext cx="7388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Илья 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Самоненко</a:t>
            </a: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декана по учебно-методической работе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345041"/>
            <a:ext cx="1152128" cy="11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7;p22"/>
          <p:cNvSpPr/>
          <p:nvPr/>
        </p:nvSpPr>
        <p:spPr>
          <a:xfrm>
            <a:off x="0" y="379570"/>
            <a:ext cx="6948264" cy="576065"/>
          </a:xfrm>
          <a:prstGeom prst="rect">
            <a:avLst/>
          </a:prstGeom>
          <a:gradFill>
            <a:gsLst>
              <a:gs pos="0">
                <a:srgbClr val="F0C046"/>
              </a:gs>
              <a:gs pos="60000">
                <a:srgbClr val="F1C34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194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Факультет компьютерных </a:t>
            </a:r>
            <a:r>
              <a:rPr lang="ru-RU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наук – это </a:t>
            </a:r>
            <a:r>
              <a:rPr lang="ru-RU" dirty="0">
                <a:solidFill>
                  <a:srgbClr val="000000"/>
                </a:solidFill>
                <a:latin typeface="FuturaPTWebDemi"/>
              </a:rPr>
              <a:t> 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244280" cy="3947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700" dirty="0" smtClean="0">
                <a:solidFill>
                  <a:srgbClr val="E9A42B"/>
                </a:solidFill>
                <a:latin typeface="FuturaPTWebDemi"/>
              </a:rPr>
              <a:t>257  </a:t>
            </a:r>
            <a:r>
              <a:rPr lang="ru-RU" cap="all" dirty="0" smtClean="0">
                <a:solidFill>
                  <a:srgbClr val="E9A42B"/>
                </a:solidFill>
                <a:latin typeface="FuturaPTWebDemi"/>
              </a:rPr>
              <a:t>ПРЕПОДАВАТЕЛЕЙ</a:t>
            </a:r>
          </a:p>
          <a:p>
            <a:pPr marL="0" indent="0">
              <a:buNone/>
            </a:pPr>
            <a:endParaRPr lang="ru-RU" dirty="0" smtClean="0">
              <a:solidFill>
                <a:srgbClr val="990099"/>
              </a:solidFill>
              <a:latin typeface="FuturaPTWebDemi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rgbClr val="990099"/>
                </a:solidFill>
                <a:latin typeface="FuturaPTWebDemi"/>
              </a:rPr>
              <a:t>8</a:t>
            </a:r>
            <a:r>
              <a:rPr lang="ru-RU" sz="3700" dirty="0">
                <a:solidFill>
                  <a:srgbClr val="990099"/>
                </a:solidFill>
                <a:latin typeface="FuturaPTWebDemi"/>
              </a:rPr>
              <a:t> </a:t>
            </a:r>
            <a:r>
              <a:rPr lang="ru-RU" sz="3700" dirty="0" smtClean="0">
                <a:solidFill>
                  <a:srgbClr val="990099"/>
                </a:solidFill>
                <a:latin typeface="FuturaPTWebDemi"/>
              </a:rPr>
              <a:t> </a:t>
            </a:r>
            <a:r>
              <a:rPr lang="ru-RU" cap="all" dirty="0" smtClean="0">
                <a:solidFill>
                  <a:srgbClr val="990099"/>
                </a:solidFill>
                <a:latin typeface="FuturaPTWebDemi"/>
              </a:rPr>
              <a:t>НАУЧНЫХ</a:t>
            </a:r>
            <a:r>
              <a:rPr lang="ru-RU" cap="all" dirty="0">
                <a:solidFill>
                  <a:srgbClr val="990099"/>
                </a:solidFill>
                <a:latin typeface="FuturaPTWebDemi"/>
              </a:rPr>
              <a:t/>
            </a:r>
            <a:br>
              <a:rPr lang="ru-RU" cap="all" dirty="0">
                <a:solidFill>
                  <a:srgbClr val="990099"/>
                </a:solidFill>
                <a:latin typeface="FuturaPTWebDemi"/>
              </a:rPr>
            </a:br>
            <a:r>
              <a:rPr lang="ru-RU" cap="all" dirty="0" smtClean="0">
                <a:solidFill>
                  <a:srgbClr val="990099"/>
                </a:solidFill>
                <a:latin typeface="FuturaPTWebDemi"/>
              </a:rPr>
              <a:t>ЛАБОРАТОРИЙ</a:t>
            </a:r>
          </a:p>
          <a:p>
            <a:pPr marL="0" indent="0">
              <a:buNone/>
            </a:pPr>
            <a:endParaRPr lang="ru-RU" dirty="0" smtClean="0">
              <a:solidFill>
                <a:srgbClr val="099AFF"/>
              </a:solidFill>
              <a:latin typeface="FuturaPTWebDemi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rgbClr val="099AFF"/>
                </a:solidFill>
                <a:latin typeface="FuturaPTWebDemi"/>
              </a:rPr>
              <a:t>8</a:t>
            </a:r>
            <a:r>
              <a:rPr lang="ru-RU" sz="3700" dirty="0">
                <a:solidFill>
                  <a:srgbClr val="099AFF"/>
                </a:solidFill>
                <a:latin typeface="FuturaPTWebDemi"/>
              </a:rPr>
              <a:t> </a:t>
            </a:r>
            <a:r>
              <a:rPr lang="ru-RU" sz="3300" dirty="0" smtClean="0">
                <a:solidFill>
                  <a:srgbClr val="099AFF"/>
                </a:solidFill>
                <a:latin typeface="FuturaPTWebDemi"/>
              </a:rPr>
              <a:t> </a:t>
            </a:r>
            <a:r>
              <a:rPr lang="ru-RU" cap="all" dirty="0" smtClean="0">
                <a:solidFill>
                  <a:srgbClr val="099AFF"/>
                </a:solidFill>
                <a:latin typeface="FuturaPTWebDemi"/>
              </a:rPr>
              <a:t>ГРАНТОВ </a:t>
            </a:r>
            <a:r>
              <a:rPr lang="ru-RU" cap="all" dirty="0">
                <a:solidFill>
                  <a:srgbClr val="099AFF"/>
                </a:solidFill>
                <a:latin typeface="FuturaPTWebDemi"/>
              </a:rPr>
              <a:t>РОССИЙСКОГО</a:t>
            </a:r>
            <a:br>
              <a:rPr lang="ru-RU" cap="all" dirty="0">
                <a:solidFill>
                  <a:srgbClr val="099AFF"/>
                </a:solidFill>
                <a:latin typeface="FuturaPTWebDemi"/>
              </a:rPr>
            </a:br>
            <a:r>
              <a:rPr lang="ru-RU" cap="all" dirty="0">
                <a:solidFill>
                  <a:srgbClr val="099AFF"/>
                </a:solidFill>
                <a:latin typeface="FuturaPTWebDemi"/>
              </a:rPr>
              <a:t>НАУЧНОГО </a:t>
            </a:r>
            <a:r>
              <a:rPr lang="ru-RU" cap="all" dirty="0" smtClean="0">
                <a:solidFill>
                  <a:srgbClr val="099AFF"/>
                </a:solidFill>
                <a:latin typeface="FuturaPTWebDemi"/>
              </a:rPr>
              <a:t>ФОНДА</a:t>
            </a:r>
          </a:p>
          <a:p>
            <a:pPr marL="0" indent="0">
              <a:buNone/>
            </a:pPr>
            <a:endParaRPr lang="ru-RU" cap="all" dirty="0" smtClean="0">
              <a:solidFill>
                <a:srgbClr val="099AFF"/>
              </a:solidFill>
              <a:latin typeface="FuturaPTWebDemi"/>
            </a:endParaRPr>
          </a:p>
          <a:p>
            <a:pPr marL="0" indent="0">
              <a:buNone/>
            </a:pPr>
            <a:r>
              <a:rPr lang="ru-RU" sz="3700" dirty="0">
                <a:solidFill>
                  <a:srgbClr val="0000CC"/>
                </a:solidFill>
                <a:latin typeface="FuturaPTWebDemi"/>
              </a:rPr>
              <a:t>12 </a:t>
            </a:r>
            <a:r>
              <a:rPr lang="ru-RU" sz="3600" dirty="0" smtClean="0">
                <a:solidFill>
                  <a:srgbClr val="0000CC"/>
                </a:solidFill>
                <a:latin typeface="FuturaPTWebDemi"/>
              </a:rPr>
              <a:t> </a:t>
            </a:r>
            <a:r>
              <a:rPr lang="ru-RU" cap="all" dirty="0" smtClean="0">
                <a:solidFill>
                  <a:srgbClr val="0000CC"/>
                </a:solidFill>
                <a:latin typeface="FuturaPTWebDemi"/>
              </a:rPr>
              <a:t>ПРОГРАММ </a:t>
            </a:r>
            <a:r>
              <a:rPr lang="ru-RU" cap="all" dirty="0">
                <a:solidFill>
                  <a:srgbClr val="0000CC"/>
                </a:solidFill>
                <a:latin typeface="FuturaPTWebDemi"/>
              </a:rPr>
              <a:t>ДОПОЛНИТЕЛЬНОГО</a:t>
            </a:r>
            <a:br>
              <a:rPr lang="ru-RU" cap="all" dirty="0">
                <a:solidFill>
                  <a:srgbClr val="0000CC"/>
                </a:solidFill>
                <a:latin typeface="FuturaPTWebDemi"/>
              </a:rPr>
            </a:br>
            <a:r>
              <a:rPr lang="ru-RU" cap="all" dirty="0">
                <a:solidFill>
                  <a:srgbClr val="0000CC"/>
                </a:solidFill>
                <a:latin typeface="FuturaPTWebDemi"/>
              </a:rPr>
              <a:t>ПРОФ. ОБРАЗОВАНИЯ</a:t>
            </a:r>
          </a:p>
          <a:p>
            <a:pPr marL="0" indent="0">
              <a:buNone/>
            </a:pPr>
            <a:endParaRPr lang="ru-RU" dirty="0">
              <a:solidFill>
                <a:srgbClr val="099AFF"/>
              </a:solidFill>
              <a:latin typeface="FuturaPTWebDemi"/>
            </a:endParaRPr>
          </a:p>
          <a:p>
            <a:pPr marL="0" indent="0">
              <a:buNone/>
            </a:pPr>
            <a:endParaRPr lang="ru-RU" cap="all" dirty="0">
              <a:solidFill>
                <a:srgbClr val="990099"/>
              </a:solidFill>
              <a:latin typeface="FuturaPTWebDem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092" y="1009193"/>
            <a:ext cx="419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>
                <a:solidFill>
                  <a:srgbClr val="067B71"/>
                </a:solidFill>
                <a:latin typeface="FuturaPTWebDemi"/>
              </a:rPr>
              <a:t>1</a:t>
            </a:r>
            <a:r>
              <a:rPr lang="ru-RU" sz="2900" dirty="0" smtClean="0">
                <a:solidFill>
                  <a:srgbClr val="067B71"/>
                </a:solidFill>
                <a:latin typeface="FuturaPTWebDemi"/>
              </a:rPr>
              <a:t>773</a:t>
            </a:r>
            <a:r>
              <a:rPr lang="ru-RU" sz="2900" dirty="0">
                <a:solidFill>
                  <a:srgbClr val="067B71"/>
                </a:solidFill>
                <a:latin typeface="FuturaPTWebDemi"/>
              </a:rPr>
              <a:t> </a:t>
            </a:r>
            <a:r>
              <a:rPr lang="ru-RU" sz="2900" dirty="0" smtClean="0">
                <a:solidFill>
                  <a:srgbClr val="067B71"/>
                </a:solidFill>
                <a:latin typeface="FuturaPTWebDemi"/>
              </a:rPr>
              <a:t>   </a:t>
            </a:r>
            <a:r>
              <a:rPr lang="ru-RU" sz="2400" cap="all" dirty="0" smtClean="0">
                <a:solidFill>
                  <a:srgbClr val="067B71"/>
                </a:solidFill>
                <a:latin typeface="FuturaPTWebDemi"/>
              </a:rPr>
              <a:t>СТУДЕНТОВ</a:t>
            </a:r>
            <a:r>
              <a:rPr lang="ru-RU" sz="2400" cap="all" dirty="0">
                <a:solidFill>
                  <a:srgbClr val="067B71"/>
                </a:solidFill>
                <a:latin typeface="FuturaPTWebDemi"/>
              </a:rPr>
              <a:t/>
            </a:r>
            <a:br>
              <a:rPr lang="ru-RU" sz="2400" cap="all" dirty="0">
                <a:solidFill>
                  <a:srgbClr val="067B71"/>
                </a:solidFill>
                <a:latin typeface="FuturaPTWebDemi"/>
              </a:rPr>
            </a:br>
            <a:r>
              <a:rPr lang="ru-RU" sz="2400" cap="all" dirty="0">
                <a:solidFill>
                  <a:srgbClr val="067B71"/>
                </a:solidFill>
                <a:latin typeface="FuturaPTWebDemi"/>
              </a:rPr>
              <a:t>И АСПИРАНТОВ</a:t>
            </a:r>
            <a:endParaRPr lang="ru-RU" sz="2400" dirty="0">
              <a:solidFill>
                <a:srgbClr val="E9A42B"/>
              </a:solidFill>
              <a:latin typeface="FuturaPTWebDemi"/>
            </a:endParaRPr>
          </a:p>
          <a:p>
            <a:endParaRPr lang="ru-RU" sz="2300" dirty="0" smtClean="0">
              <a:solidFill>
                <a:srgbClr val="EB4146"/>
              </a:solidFill>
              <a:latin typeface="FuturaPTWebDemi"/>
            </a:endParaRPr>
          </a:p>
          <a:p>
            <a:r>
              <a:rPr lang="ru-RU" sz="2900" dirty="0" smtClean="0">
                <a:solidFill>
                  <a:srgbClr val="EB4146"/>
                </a:solidFill>
                <a:latin typeface="FuturaPTWebDemi"/>
              </a:rPr>
              <a:t>3  </a:t>
            </a:r>
            <a:r>
              <a:rPr lang="ru-RU" sz="2400" cap="all" dirty="0" smtClean="0">
                <a:solidFill>
                  <a:srgbClr val="EB4146"/>
                </a:solidFill>
                <a:latin typeface="FuturaPTWebDemi"/>
              </a:rPr>
              <a:t>ПРОГРАММЫ </a:t>
            </a:r>
            <a:r>
              <a:rPr lang="ru-RU" sz="2400" cap="all" dirty="0" err="1" smtClean="0">
                <a:solidFill>
                  <a:srgbClr val="EB4146"/>
                </a:solidFill>
                <a:latin typeface="FuturaPTWebDemi"/>
              </a:rPr>
              <a:t>Бакалавриата</a:t>
            </a:r>
            <a:r>
              <a:rPr lang="ru-RU" sz="2400" cap="all" dirty="0" smtClean="0">
                <a:solidFill>
                  <a:srgbClr val="EB4146"/>
                </a:solidFill>
                <a:latin typeface="FuturaPTWebDemi"/>
              </a:rPr>
              <a:t> </a:t>
            </a:r>
          </a:p>
          <a:p>
            <a:endParaRPr lang="ru-RU" cap="all" dirty="0" smtClean="0">
              <a:solidFill>
                <a:srgbClr val="EB4146"/>
              </a:solidFill>
              <a:latin typeface="FuturaPTWebDemi"/>
            </a:endParaRPr>
          </a:p>
          <a:p>
            <a:r>
              <a:rPr lang="ru-RU" sz="2800" cap="all" dirty="0" smtClean="0">
                <a:solidFill>
                  <a:srgbClr val="7030A0"/>
                </a:solidFill>
                <a:latin typeface="FuturaPTWebDemi"/>
              </a:rPr>
              <a:t>6  </a:t>
            </a:r>
            <a:r>
              <a:rPr lang="ru-RU" sz="2400" cap="all" dirty="0" smtClean="0">
                <a:solidFill>
                  <a:srgbClr val="7030A0"/>
                </a:solidFill>
                <a:latin typeface="FuturaPTWebDemi"/>
              </a:rPr>
              <a:t>программ магистратуры </a:t>
            </a:r>
          </a:p>
          <a:p>
            <a:endParaRPr lang="ru-RU" cap="all" dirty="0" smtClean="0">
              <a:solidFill>
                <a:srgbClr val="EB4146"/>
              </a:solidFill>
              <a:latin typeface="FuturaPTWebDemi"/>
            </a:endParaRPr>
          </a:p>
          <a:p>
            <a:r>
              <a:rPr lang="ru-RU" sz="2900" cap="all" dirty="0" smtClean="0">
                <a:solidFill>
                  <a:srgbClr val="006400"/>
                </a:solidFill>
                <a:latin typeface="FuturaPTWebDemi"/>
              </a:rPr>
              <a:t>1 </a:t>
            </a:r>
            <a:r>
              <a:rPr lang="ru-RU" sz="2400" cap="all" dirty="0" smtClean="0">
                <a:solidFill>
                  <a:srgbClr val="006400"/>
                </a:solidFill>
                <a:latin typeface="FuturaPTWebDemi"/>
              </a:rPr>
              <a:t>АСПИРАНТСКАЯ ШКОЛА</a:t>
            </a:r>
            <a:endParaRPr lang="ru-RU" sz="2400" dirty="0">
              <a:solidFill>
                <a:srgbClr val="990099"/>
              </a:solidFill>
              <a:latin typeface="FuturaPTWebDemi"/>
            </a:endParaRPr>
          </a:p>
          <a:p>
            <a:endParaRPr lang="ru-RU" cap="all" dirty="0" smtClean="0">
              <a:solidFill>
                <a:srgbClr val="0000CC"/>
              </a:solidFill>
              <a:latin typeface="FuturaPTWebDemi"/>
            </a:endParaRPr>
          </a:p>
          <a:p>
            <a:endParaRPr lang="ru-RU" dirty="0">
              <a:solidFill>
                <a:srgbClr val="0000CC"/>
              </a:solidFill>
              <a:latin typeface="FuturaPTWebDemi"/>
            </a:endParaRPr>
          </a:p>
          <a:p>
            <a:r>
              <a:rPr lang="ru-RU" dirty="0">
                <a:solidFill>
                  <a:srgbClr val="E9A42B"/>
                </a:solidFill>
                <a:latin typeface="FuturaPTWebDem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80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79570"/>
            <a:ext cx="6948264" cy="576065"/>
          </a:xfrm>
          <a:prstGeom prst="rect">
            <a:avLst/>
          </a:prstGeom>
          <a:gradFill flip="none" rotWithShape="1">
            <a:gsLst>
              <a:gs pos="60000">
                <a:srgbClr val="F1C34E"/>
              </a:gs>
              <a:gs pos="0">
                <a:srgbClr val="F0C04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8724" y="370860"/>
            <a:ext cx="768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Verdana"/>
                <a:ea typeface="Verdana"/>
                <a:cs typeface="Verdana"/>
              </a:rPr>
              <a:t>Ежегодная школа учителей </a:t>
            </a:r>
            <a:r>
              <a:rPr lang="ru-RU" sz="2400" b="1" dirty="0" smtClean="0">
                <a:latin typeface="Verdana"/>
                <a:ea typeface="Verdana"/>
                <a:cs typeface="Verdana"/>
              </a:rPr>
              <a:t>информатики</a:t>
            </a:r>
            <a:endParaRPr lang="ru-RU" sz="24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972616" y="3710347"/>
            <a:ext cx="971812" cy="17873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9034" y="1033757"/>
            <a:ext cx="8973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Заочный тур: </a:t>
            </a:r>
            <a:r>
              <a:rPr 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 октября – 1 ноября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6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чной тур: </a:t>
            </a:r>
            <a:r>
              <a:rPr 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5-9 ноября</a:t>
            </a:r>
          </a:p>
          <a:p>
            <a:r>
              <a:rPr lang="ru-RU" sz="16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23 </a:t>
            </a:r>
            <a:r>
              <a:rPr lang="ru-R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учителя из </a:t>
            </a:r>
            <a:r>
              <a:rPr lang="ru-RU" sz="1600" dirty="0" smtClean="0"/>
              <a:t>Москвы</a:t>
            </a:r>
            <a:r>
              <a:rPr lang="ru-RU" sz="1600" dirty="0"/>
              <a:t>, Московской, Свердловской, Омской, Новосибирской, Ростовской, Владимирской, Астраханской, Пензенской областей, республик Татарстан и Чувашия, Алтайского края, а также Казахстана</a:t>
            </a:r>
            <a:r>
              <a:rPr lang="ru-RU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/>
              <a:t>День в компании Яндекс</a:t>
            </a:r>
            <a:r>
              <a:rPr lang="ru-RU" sz="1600" dirty="0" smtClean="0"/>
              <a:t>: лекции и экскурсия по офису.</a:t>
            </a:r>
            <a:endParaRPr lang="ru-RU" sz="16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4" y="3058367"/>
            <a:ext cx="3240354" cy="22573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07" b="-1474"/>
          <a:stretch/>
        </p:blipFill>
        <p:spPr>
          <a:xfrm>
            <a:off x="3253588" y="3065082"/>
            <a:ext cx="2974596" cy="21036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3058367"/>
            <a:ext cx="3059832" cy="20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90;p92"/>
          <p:cNvSpPr/>
          <p:nvPr/>
        </p:nvSpPr>
        <p:spPr>
          <a:xfrm>
            <a:off x="0" y="379570"/>
            <a:ext cx="6948300" cy="576000"/>
          </a:xfrm>
          <a:prstGeom prst="rect">
            <a:avLst/>
          </a:prstGeom>
          <a:gradFill>
            <a:gsLst>
              <a:gs pos="0">
                <a:srgbClr val="F0C046"/>
              </a:gs>
              <a:gs pos="60000">
                <a:srgbClr val="F1C34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91;p92"/>
          <p:cNvSpPr txBox="1">
            <a:spLocks/>
          </p:cNvSpPr>
          <p:nvPr/>
        </p:nvSpPr>
        <p:spPr>
          <a:xfrm>
            <a:off x="135900" y="380025"/>
            <a:ext cx="8324532" cy="57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Майская смена в «Сириусе»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8301730-3BB3-9844-9B53-300A5B20B665}"/>
              </a:ext>
            </a:extLst>
          </p:cNvPr>
          <p:cNvSpPr/>
          <p:nvPr/>
        </p:nvSpPr>
        <p:spPr>
          <a:xfrm>
            <a:off x="-1" y="987574"/>
            <a:ext cx="59148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Руководители</a:t>
            </a:r>
            <a:r>
              <a:rPr lang="en-US" dirty="0"/>
              <a:t>: </a:t>
            </a:r>
            <a:r>
              <a:rPr lang="ru-RU" dirty="0"/>
              <a:t>декан факультета </a:t>
            </a:r>
            <a:r>
              <a:rPr lang="ru-RU" dirty="0" smtClean="0"/>
              <a:t>компьютерных </a:t>
            </a:r>
            <a:r>
              <a:rPr lang="ru-RU" dirty="0"/>
              <a:t>наук Иван Аржанцев и декан факультета математики Владлен </a:t>
            </a:r>
            <a:r>
              <a:rPr lang="ru-RU" dirty="0" err="1" smtClean="0"/>
              <a:t>Тиморин</a:t>
            </a:r>
            <a:r>
              <a:rPr lang="ru-RU" dirty="0" smtClean="0"/>
              <a:t>.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Образовательная </a:t>
            </a:r>
            <a:r>
              <a:rPr lang="ru-RU" dirty="0"/>
              <a:t>программа включает в себя </a:t>
            </a:r>
            <a:r>
              <a:rPr lang="ru-RU" sz="1600" dirty="0"/>
              <a:t>лекции</a:t>
            </a:r>
            <a:r>
              <a:rPr lang="ru-RU" dirty="0"/>
              <a:t>, семинары, практические мастер-классы, лекции учёных и представителей </a:t>
            </a:r>
            <a:r>
              <a:rPr lang="en" dirty="0"/>
              <a:t>IT-</a:t>
            </a:r>
            <a:r>
              <a:rPr lang="ru-RU" dirty="0"/>
              <a:t>компаний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8B0E6C1-BEA5-B045-B5F8-C09718CC0C68}"/>
              </a:ext>
            </a:extLst>
          </p:cNvPr>
          <p:cNvSpPr/>
          <p:nvPr/>
        </p:nvSpPr>
        <p:spPr>
          <a:xfrm>
            <a:off x="108352" y="22508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47BFDC-E156-2E4E-B959-5EEEE766C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243" y="1228539"/>
            <a:ext cx="3128860" cy="20791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8F8AB9-AC52-A342-B4EE-B08248351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8299" y="3192516"/>
            <a:ext cx="3233804" cy="19509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7EA1B9-1290-9149-B034-4392BEB4D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192516"/>
            <a:ext cx="2938227" cy="19509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C616D1A-2B10-E64D-9EE0-C425E6651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226" y="3184087"/>
            <a:ext cx="3085016" cy="19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2"/>
          <p:cNvSpPr/>
          <p:nvPr/>
        </p:nvSpPr>
        <p:spPr>
          <a:xfrm>
            <a:off x="0" y="379570"/>
            <a:ext cx="6948300" cy="576000"/>
          </a:xfrm>
          <a:prstGeom prst="rect">
            <a:avLst/>
          </a:prstGeom>
          <a:gradFill>
            <a:gsLst>
              <a:gs pos="0">
                <a:srgbClr val="F0C046"/>
              </a:gs>
              <a:gs pos="60000">
                <a:srgbClr val="F1C34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92"/>
          <p:cNvSpPr txBox="1">
            <a:spLocks noGrp="1"/>
          </p:cNvSpPr>
          <p:nvPr>
            <p:ph type="ctrTitle"/>
          </p:nvPr>
        </p:nvSpPr>
        <p:spPr>
          <a:xfrm>
            <a:off x="135900" y="380025"/>
            <a:ext cx="8324532" cy="57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7F7F7F"/>
              </a:buClr>
              <a:buSzPts val="3600"/>
            </a:pPr>
            <a:r>
              <a:rPr lang="ru-RU" sz="2400" b="1" dirty="0" smtClean="0">
                <a:latin typeface="Verdana"/>
                <a:ea typeface="Verdana"/>
                <a:cs typeface="Verdana"/>
                <a:sym typeface="Verdana"/>
              </a:rPr>
              <a:t>Летняя Школа для 8-10 классов в Липецке 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589" y="1131590"/>
            <a:ext cx="4477403" cy="40119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/>
              <a:t>Летняя школа по компьютерным наукам </a:t>
            </a:r>
          </a:p>
          <a:p>
            <a:pPr algn="l"/>
            <a:r>
              <a:rPr lang="ru-RU" sz="1600" dirty="0" smtClean="0"/>
              <a:t>Участники: 8-10 класс </a:t>
            </a:r>
          </a:p>
          <a:p>
            <a:pPr algn="l"/>
            <a:r>
              <a:rPr lang="ru-RU" sz="1600" dirty="0" smtClean="0"/>
              <a:t>Начало августа, г. Липецк</a:t>
            </a:r>
            <a:endParaRPr lang="ru-RU" sz="1600" dirty="0"/>
          </a:p>
          <a:p>
            <a:pPr algn="l"/>
            <a:r>
              <a:rPr lang="ru-RU" sz="1600" dirty="0" smtClean="0"/>
              <a:t>Проводится совместно </a:t>
            </a:r>
            <a:r>
              <a:rPr lang="ru-RU" sz="1600" dirty="0"/>
              <a:t>с центром поддержки одарённых детей «Стратегия</a:t>
            </a:r>
            <a:r>
              <a:rPr lang="ru-RU" sz="1600" dirty="0" smtClean="0"/>
              <a:t>» г. Липецка</a:t>
            </a:r>
          </a:p>
          <a:p>
            <a:pPr algn="l"/>
            <a:r>
              <a:rPr lang="ru-RU" sz="1600" dirty="0" smtClean="0"/>
              <a:t>Руководитель – Михаил </a:t>
            </a:r>
            <a:r>
              <a:rPr lang="ru-RU" sz="1600" dirty="0" err="1" smtClean="0"/>
              <a:t>Густокашин</a:t>
            </a:r>
            <a:r>
              <a:rPr lang="ru-RU" sz="1600" dirty="0" smtClean="0"/>
              <a:t>, директор центра студенческих олимпиад </a:t>
            </a:r>
            <a:endParaRPr lang="ru-RU" sz="1600" dirty="0"/>
          </a:p>
          <a:p>
            <a:pPr algn="l"/>
            <a:r>
              <a:rPr lang="ru-RU" sz="1600" dirty="0" smtClean="0"/>
              <a:t>В 2018 году: 300 </a:t>
            </a:r>
            <a:r>
              <a:rPr lang="ru-RU" sz="1600" dirty="0"/>
              <a:t>заявок, 93 участника школы</a:t>
            </a:r>
          </a:p>
          <a:p>
            <a:pPr algn="l"/>
            <a:r>
              <a:rPr lang="ru-RU" sz="1600" dirty="0"/>
              <a:t>4 параллели, 5 учебных групп</a:t>
            </a:r>
          </a:p>
          <a:p>
            <a:pPr algn="l"/>
            <a:r>
              <a:rPr lang="ru-RU" sz="1600" dirty="0" smtClean="0"/>
              <a:t>В </a:t>
            </a:r>
            <a:r>
              <a:rPr lang="ru-RU" sz="1600" dirty="0"/>
              <a:t>конце смены – командная </a:t>
            </a:r>
            <a:r>
              <a:rPr lang="ru-RU" sz="1600" dirty="0" smtClean="0"/>
              <a:t>олимпиада</a:t>
            </a:r>
            <a:endParaRPr lang="en-US" sz="1600" dirty="0" smtClean="0"/>
          </a:p>
          <a:p>
            <a:pPr algn="l"/>
            <a:r>
              <a:rPr lang="ru-RU" sz="1600" dirty="0" smtClean="0"/>
              <a:t>Партнеры: </a:t>
            </a:r>
            <a:r>
              <a:rPr lang="ru-RU" sz="1600" b="1" dirty="0" smtClean="0"/>
              <a:t>Яндекс, Центр «Стратегия»</a:t>
            </a:r>
          </a:p>
        </p:txBody>
      </p:sp>
      <p:pic>
        <p:nvPicPr>
          <p:cNvPr id="1026" name="Picture 2" descr="https://pp.userapi.com/c850216/v850216133/15556/FV14TLhp6q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771" y="1357726"/>
            <a:ext cx="4226619" cy="31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4699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https://cs.hse.ru/csss/2018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2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165</Words>
  <Application>Microsoft Office PowerPoint</Application>
  <PresentationFormat>Экран (16:9)</PresentationFormat>
  <Paragraphs>41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Факультет компьютерных наук – это  </vt:lpstr>
      <vt:lpstr>Презентация PowerPoint</vt:lpstr>
      <vt:lpstr>Презентация PowerPoint</vt:lpstr>
      <vt:lpstr>Летняя Школа для 8-10 классов в Липецке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161</cp:revision>
  <dcterms:created xsi:type="dcterms:W3CDTF">2017-08-28T12:46:51Z</dcterms:created>
  <dcterms:modified xsi:type="dcterms:W3CDTF">2018-12-09T23:05:46Z</dcterms:modified>
</cp:coreProperties>
</file>