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57" r:id="rId4"/>
    <p:sldId id="258" r:id="rId5"/>
    <p:sldId id="259" r:id="rId6"/>
    <p:sldId id="288" r:id="rId7"/>
    <p:sldId id="284" r:id="rId8"/>
    <p:sldId id="280" r:id="rId9"/>
    <p:sldId id="267" r:id="rId10"/>
    <p:sldId id="281" r:id="rId11"/>
    <p:sldId id="269" r:id="rId12"/>
    <p:sldId id="286" r:id="rId13"/>
    <p:sldId id="282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C1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856" autoAdjust="0"/>
    <p:restoredTop sz="58545" autoAdjust="0"/>
  </p:normalViewPr>
  <p:slideViewPr>
    <p:cSldViewPr>
      <p:cViewPr varScale="1">
        <p:scale>
          <a:sx n="113" d="100"/>
          <a:sy n="113" d="100"/>
        </p:scale>
        <p:origin x="-23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4988D-7009-4157-8DAB-40CD8F33A28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3BE63-1D55-49D2-A893-6DD90FCF5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Федеральных государственных образовательных стандартах общего образования определено, что в учебном плане старшей школы предусматривается выполнение обучающимися индивидуального проекта.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Прошедший учебный год стал первым в истории лицея, когда мы получили возможность проанализировать результаты сквозной проектной деятельности обучающихся как в основной, так и в старшей ступенях.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считаем, что спектр возможностей самостоятельной целенаправленной деятельности обучающихся охватывает как решение учебных, технологических и творческих задач, так и участие в разработке актуальных направлений инженерных и научных исследований.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BE63-1D55-49D2-A893-6DD90FCF5E6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BE63-1D55-49D2-A893-6DD90FCF5E6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Именно в основной школе у обучающихся формируется мотивация к целенаправленной познавательной деятельности. Проблема состоит в синтезе предметных образовательных результатов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метапредметной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своей сущности проектно-исследовательской работой. Такая работа, сочетающая в себе оперирование со взаимосвязанными абстрактными понятиями и приобретение инструментальных навыков, требует новой операционной обстановки (определение академика Андрея Петровича Ершова).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 определить специфические образовательные результаты, достижение которых к завершающему году основной ступени создаст условия для эффективного продолжения образования по многопрофильной модели.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Управленческий аспект этого процесса состоит в постановке новых задач для методических объединений, вовлечении педагогов основного и дополнительного образования в создание единой творческой воспитательной среды для обучающихся, а также в активизации потенциала сообщества выпускников лицея. </a:t>
            </a:r>
          </a:p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BE63-1D55-49D2-A893-6DD90FCF5E6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Основной целью управленческой деятельности в лицее мы считаем реализацию модульных индивидуальных образовательных маршрутов обучающихся с опорой на проектную деятельность.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в 9 – 11 классах лицея реализуются следующие ключевые направления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профилизации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области ИКТ: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технологии программирования;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мультимедиа-технологии;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аналитические технологии в экономике.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Данные направления остаются инвариантами развития информационной индустрии в долгосрочной перспективе.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этом контексте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метапредметные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результаты формирования компетенций обучающихся в основной школе должны отражать: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развитие оригинальности мышления, способности предлагать нестандартные постановки и подходы к решению исследовательских и творческих задач с опорой на применение инструментов и методов ИКТ в различных предметных областях;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развитие способности 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инсайту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(неожиданному пониманию возникшей проблемы и нахождению её решения), особенно актуальному в программировании и компьютерном моделировании процессов и явлений;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развитие проницательности, способности к выявлению взаимосвязей в изучаемых системах знаний;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развитие гибкости мышления, способности отбрасывать стереотипные решения и анализировать широкий круг альтернатив при выборе пути решения проблемы.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BE63-1D55-49D2-A893-6DD90FCF5E6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своей деятельности коллектив лицея исходит из того, что, несмотря на предельно высокий уровень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наукоемкости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информационной индустрии, цели ее развития могут и должны быть представлены обучающимся в доступной и ясной форме.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Начальный (мотивационный и пропедевтический) этап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профилизации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реализуется в лицее в 5 – 8 классах. Сегодняшние подростки, обнаружившие в себе интерес к информационным технологиям и их применению, уже располагают весьма разнообразным опытом использования цифровой техники. На этом этапе важно помочь начинающему исследователю в выборе маршрута для погружения в тему.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5 классах обучающиеся осваивают две группы инструментов проектной деятельности. Инструменты создания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мультимедиа-контента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осваиваются на основе уже имеющихся у детей навыков работы с фотографиями и видеосюжетами, для чего достаточны простейшие возможности смартфонов и компьютеров. Инструменты моделирования осваиваются в курсе «Визуальная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алгоритмика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(работа с языком программирования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Scratch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Скретч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Для оценивания образовательных результатов используется классическая 5-балльная система.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6 – 7 классах происходит углубленное изучение возможностей инструментов этих двух групп в контексте подготовки к выполнению итоговых проектов (второе полугодие). Освоение методов моделирования и визуализации процессов и явлений в 7 классах происходит по дидактическому принципу «от плоскости к пространству», для чего применяется язык программирования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Alice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Алиса.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наши учителя общеобразовательных предметов отмечают возможность использования в своей работе методов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игрофикации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предоставляемую им при выборе вместе с обучающимися тем проектов в 6 – 7 классах.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Minecraft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стройте всё, что захотите из “кубиков”.</a:t>
            </a:r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подачи материалов - игры, дающие знания об определённой предметной области. Пример: обучающиеся получают знания об истории и географии развития железных дорог в России (игра лицеиста Ильи Никитина)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Симуляция - обучающиеся используют игры для проверки теорий и экспериментов с различными переменными.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8 классах мы реализуем модель «два проекта в течение учебного года», благодаря применению которой в основной ступени были созданы условия для мотивированного выбора направления профильной подготовки. Здесь важную роль приобретает общение со сверстниками и экспертами на конференциях и конкурсах.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Для оценивания образовательных результатов в 6 – 8 классах и далее в профильных классах применяется матрица критериев формирующего и итогового оценивания.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BE63-1D55-49D2-A893-6DD90FCF5E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i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BE63-1D55-49D2-A893-6DD90FCF5E6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BE63-1D55-49D2-A893-6DD90FCF5E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исследовательской деятельности мы стремимся обеспечить такой уровень достижений обучающихся, при котором формирование алгоритмического мышления способствует повышению уровня их математической подготовки, а математическая культура становится осознанным, необходимым условием для эффективного применения ими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ИТ-компетенций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решении реальных проблем.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9 – 11 классах оценка уровня закрепления компетенций, формируемых в процессе исследовательской и проектной деятельности (курсовые и выпускные проекты) также проводится с помощью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критериальных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матриц.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BE63-1D55-49D2-A893-6DD90FCF5E6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Составной частью учебно-воспитательного процесса стало сотрудничество между выпускниками лицея, работающими в сфере ИКТ (их сегодня – более 2000), и лицейским сообществом. Совместная работа с выпускниками лицея над формированием индивидуальных образовательных маршрутов дает ощутимые результаты для сегодняшних лицеистов.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Роль такого примера очень важна: лицеисты видят, что эти молодые люди уверенно овладели теми когнитивными и профессиональными компетенциями, которые позволяют им становиться успешными предпринимателями, инженерами и научными работниками.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опыт показывает, что именно благодаря преемственности проектной деятельности в основной и старшей школе появляются новые возможности для повышения образовательных результатов обучающихся.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BE63-1D55-49D2-A893-6DD90FCF5E6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3BE63-1D55-49D2-A893-6DD90FCF5E6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7185-05A2-492C-8E31-EEB39263D87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82-5565-43C1-8867-D25C1FA2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7185-05A2-492C-8E31-EEB39263D87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82-5565-43C1-8867-D25C1FA2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7185-05A2-492C-8E31-EEB39263D87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82-5565-43C1-8867-D25C1FA2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7185-05A2-492C-8E31-EEB39263D87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82-5565-43C1-8867-D25C1FA2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7185-05A2-492C-8E31-EEB39263D87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82-5565-43C1-8867-D25C1FA2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7185-05A2-492C-8E31-EEB39263D87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82-5565-43C1-8867-D25C1FA2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7185-05A2-492C-8E31-EEB39263D87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82-5565-43C1-8867-D25C1FA2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7185-05A2-492C-8E31-EEB39263D87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82-5565-43C1-8867-D25C1FA2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7185-05A2-492C-8E31-EEB39263D87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82-5565-43C1-8867-D25C1FA2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7185-05A2-492C-8E31-EEB39263D87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82-5565-43C1-8867-D25C1FA2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7185-05A2-492C-8E31-EEB39263D87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4C82-5565-43C1-8867-D25C1FA2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17185-05A2-492C-8E31-EEB39263D87E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64C82-5565-43C1-8867-D25C1FA212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&#1040;&#1085;&#1103;%20&#1050;&#1091;&#1083;&#1080;&#1082;_&#1055;&#1077;&#1090;&#1088;%20&#1053;&#1086;&#1074;&#1080;&#1082;&#1086;&#1074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i2035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096" y="1611656"/>
            <a:ext cx="8568952" cy="1946647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Преемственность проектной и исследовательской деятельности и образовательные результаты обучающихся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725144"/>
            <a:ext cx="6400800" cy="136815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800" dirty="0" smtClean="0"/>
              <a:t>ГБОУ «Школа №1533 «ЛИТ»</a:t>
            </a:r>
            <a:endParaRPr lang="ru-RU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</a:t>
            </a:r>
            <a:r>
              <a:rPr lang="ru-RU" dirty="0" err="1" smtClean="0"/>
              <a:t>профилизации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Общероссийский классификатор видов экономической деятельности</a:t>
            </a:r>
          </a:p>
          <a:p>
            <a:r>
              <a:rPr lang="ru-RU" dirty="0" smtClean="0"/>
              <a:t>Раздел J</a:t>
            </a:r>
          </a:p>
          <a:p>
            <a:pPr lvl="1"/>
            <a:r>
              <a:rPr lang="ru-RU" dirty="0" smtClean="0"/>
              <a:t>58-60 </a:t>
            </a:r>
            <a:r>
              <a:rPr lang="ru-RU" dirty="0" smtClean="0">
                <a:solidFill>
                  <a:srgbClr val="FF0000"/>
                </a:solidFill>
              </a:rPr>
              <a:t>Мультимедиа-технологии</a:t>
            </a:r>
          </a:p>
          <a:p>
            <a:pPr lvl="1"/>
            <a:r>
              <a:rPr lang="ru-RU" dirty="0" smtClean="0"/>
              <a:t>62 </a:t>
            </a:r>
            <a:r>
              <a:rPr lang="ru-RU" dirty="0" smtClean="0">
                <a:solidFill>
                  <a:srgbClr val="FF0000"/>
                </a:solidFill>
              </a:rPr>
              <a:t>Разработка компьютерного программного обеспечения</a:t>
            </a:r>
          </a:p>
          <a:p>
            <a:pPr lvl="1"/>
            <a:r>
              <a:rPr lang="ru-RU" dirty="0" smtClean="0"/>
              <a:t>63 </a:t>
            </a:r>
            <a:r>
              <a:rPr lang="ru-RU" dirty="0" smtClean="0">
                <a:solidFill>
                  <a:srgbClr val="FF0000"/>
                </a:solidFill>
              </a:rPr>
              <a:t>Применение средств ИКТ в экономике 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912"/>
            <a:ext cx="8229600" cy="1143000"/>
          </a:xfrm>
        </p:spPr>
        <p:txBody>
          <a:bodyPr/>
          <a:lstStyle/>
          <a:p>
            <a:r>
              <a:rPr lang="ru-RU" dirty="0" smtClean="0"/>
              <a:t>Результат, понятный каждому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189" y="1017352"/>
            <a:ext cx="8581715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464" y="377825"/>
            <a:ext cx="838800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004048" y="3156208"/>
            <a:ext cx="576064" cy="761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120520" y="4417680"/>
            <a:ext cx="129614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48680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Направления развития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u="sng" dirty="0" smtClean="0">
                <a:hlinkClick r:id="rId3"/>
              </a:rPr>
              <a:t>http://www.nti2035.ru/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НАЦИОНАЛЬНАЯ ТЕХНОЛОГИЧЕСКАЯ ИНИЦИАТИВА</a:t>
            </a:r>
          </a:p>
          <a:p>
            <a:pPr marL="0" indent="0">
              <a:buNone/>
            </a:pPr>
            <a:r>
              <a:rPr lang="ru-RU" i="1" dirty="0" smtClean="0"/>
              <a:t>Долгосрочная комплексная программа по созданию условий для </a:t>
            </a:r>
            <a:r>
              <a:rPr lang="ru-RU" i="1" dirty="0" err="1" smtClean="0"/>
              <a:t>обеспе-чения</a:t>
            </a:r>
            <a:r>
              <a:rPr lang="ru-RU" i="1" dirty="0" smtClean="0"/>
              <a:t> лидерства российских компаний на новых высокотехнологичных рынках, которые будут определять структуру мировой экономики в ближайшие 15–20 лет.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ПРИОРИТЕТНЫЕ ГРУППЫ ТЕХНОЛОГИЙ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Большие данные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Искусственный интеллект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err="1" smtClean="0"/>
              <a:t>Сенсорика</a:t>
            </a:r>
            <a:r>
              <a:rPr lang="ru-RU" dirty="0" smtClean="0"/>
              <a:t> и компоненты робототехники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Технологии беспроводной связи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err="1" smtClean="0"/>
              <a:t>Нейротехнологии</a:t>
            </a:r>
            <a:endParaRPr lang="ru-RU" dirty="0" smtClean="0"/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Технологии виртуальной и дополненной реальностей</a:t>
            </a:r>
          </a:p>
          <a:p>
            <a:pPr marL="0" indent="0">
              <a:buNone/>
            </a:pPr>
            <a:r>
              <a:rPr lang="ru-RU" dirty="0" smtClean="0"/>
              <a:t>Направления проектно-исследовательской деятельности обучающихся в лицее и конкретные темы выпускных проектов определяются с учетом этого перечня критических технологий. 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latin typeface="Corbel" pitchFamily="34" charset="0"/>
              </a:rPr>
              <a:t>1991 - 2018</a:t>
            </a:r>
            <a:r>
              <a:rPr lang="en-US" b="1" dirty="0" smtClean="0">
                <a:latin typeface="Corbel" pitchFamily="34" charset="0"/>
              </a:rPr>
              <a:t>: </a:t>
            </a:r>
            <a:r>
              <a:rPr lang="ru-RU" b="1" dirty="0" smtClean="0"/>
              <a:t> наши партнеры</a:t>
            </a:r>
            <a:endParaRPr lang="ru-RU" b="1" dirty="0"/>
          </a:p>
        </p:txBody>
      </p:sp>
      <p:pic>
        <p:nvPicPr>
          <p:cNvPr id="11267" name="Picture 4" descr="https://www.lit.msu.ru/files/public/images/partner_logo/1c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844675"/>
            <a:ext cx="1143000" cy="952500"/>
          </a:xfrm>
          <a:noFill/>
        </p:spPr>
      </p:pic>
      <p:pic>
        <p:nvPicPr>
          <p:cNvPr id="11268" name="Picture 20" descr="https://www.lit.msu.ru/files/public/images/partner_logo/intu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395413"/>
            <a:ext cx="25034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8" descr="https://www.lit.msu.ru/files/public/images/partner_logo/ineum_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658938"/>
            <a:ext cx="1223963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4" descr="IB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3429000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2" descr="https://www.lit.msu.ru/files/public/images/partner_logo/as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4814888"/>
            <a:ext cx="100806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https://www.lit.msu.ru/files/public/images/partner_logo/autode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4708525"/>
            <a:ext cx="1285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AutoShape 2" descr="Image result for microsoft logo"/>
          <p:cNvSpPr>
            <a:spLocks noChangeAspect="1" noChangeArrowheads="1"/>
          </p:cNvSpPr>
          <p:nvPr/>
        </p:nvSpPr>
        <p:spPr bwMode="auto">
          <a:xfrm>
            <a:off x="1381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2988" y="4292600"/>
            <a:ext cx="2743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8" descr="https://www.lit.msu.ru/files/public/images/partner_logo/Aquariu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73700" y="3386138"/>
            <a:ext cx="10795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2088" y="3149600"/>
            <a:ext cx="1428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1989138"/>
            <a:ext cx="12969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2" descr="https://www.lit.msu.ru/files/public/images/partner_logo/kro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488" y="3357563"/>
            <a:ext cx="10080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13050" y="3673475"/>
            <a:ext cx="771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538736" cy="61786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Общие данные:</a:t>
            </a:r>
            <a:br>
              <a:rPr lang="ru-RU" sz="4000" dirty="0" smtClean="0"/>
            </a:br>
            <a:r>
              <a:rPr lang="ru-RU" b="1" dirty="0" smtClean="0"/>
              <a:t>4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площадки</a:t>
            </a:r>
            <a:br>
              <a:rPr lang="ru-RU" sz="4000" dirty="0" smtClean="0"/>
            </a:br>
            <a:r>
              <a:rPr lang="ru-RU" b="1" dirty="0" smtClean="0"/>
              <a:t>1158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обучающихся</a:t>
            </a:r>
            <a:br>
              <a:rPr lang="ru-RU" sz="4000" dirty="0" smtClean="0"/>
            </a:br>
            <a:r>
              <a:rPr lang="ru-RU" b="1" dirty="0" smtClean="0"/>
              <a:t>110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педагогов</a:t>
            </a:r>
            <a:br>
              <a:rPr lang="ru-RU" sz="4000" dirty="0" smtClean="0"/>
            </a:br>
            <a:r>
              <a:rPr lang="ru-RU" sz="4200" b="1" dirty="0" smtClean="0">
                <a:latin typeface="Arial" pitchFamily="34" charset="0"/>
              </a:rPr>
              <a:t>28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место в рейтинге «РА-Эксперт ТОП-300»</a:t>
            </a:r>
            <a:endParaRPr lang="ru-RU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4624"/>
            <a:ext cx="4860000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19103295">
            <a:off x="5850137" y="2297862"/>
            <a:ext cx="288109" cy="163242"/>
          </a:xfrm>
          <a:prstGeom prst="rect">
            <a:avLst/>
          </a:prstGeom>
          <a:solidFill>
            <a:srgbClr val="EE3C1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501008"/>
            <a:ext cx="4860000" cy="326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лицее эффективно действует модель трехлетнего профильного образования обучающихся (9 – 11 классы) по актуальным направлениям развития информационных технологий, заданным в Национальной технологической инициативе</a:t>
            </a:r>
          </a:p>
          <a:p>
            <a:r>
              <a:rPr lang="ru-RU" sz="2800" dirty="0" smtClean="0"/>
              <a:t>Необходимо обеспечить повышение образовательных результатов  в 5 – 8 классах основной ступени с опорой на приобретение  обучающимися  опыта проектной и исследовательской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Обеспечение преемственности процессов формирования у обучающихся: </a:t>
            </a:r>
          </a:p>
          <a:p>
            <a:pPr lvl="1"/>
            <a:r>
              <a:rPr lang="ru-RU" dirty="0" err="1" smtClean="0"/>
              <a:t>метапредметных</a:t>
            </a:r>
            <a:r>
              <a:rPr lang="ru-RU" dirty="0" smtClean="0"/>
              <a:t> результатов обучения</a:t>
            </a:r>
          </a:p>
          <a:p>
            <a:pPr lvl="1"/>
            <a:r>
              <a:rPr lang="ru-RU" dirty="0" err="1" smtClean="0"/>
              <a:t>предпрофессиональных</a:t>
            </a:r>
            <a:r>
              <a:rPr lang="ru-RU" dirty="0" smtClean="0"/>
              <a:t> и профессиональных компетенций в сфере ИКТ</a:t>
            </a:r>
          </a:p>
          <a:p>
            <a:pPr lvl="1"/>
            <a:r>
              <a:rPr lang="ru-RU" dirty="0" smtClean="0"/>
              <a:t>этических норм работы в коллективах (в том числе коммуникативной культуры как важнейшей компоненты образования)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216" y="1289303"/>
            <a:ext cx="8964488" cy="5328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Обеспечение интеграции профильного и дополнительного образования для развития основ конструктивной деятельности обучающихся 5 – 6 классов в информационной  образовательной среде лицея</a:t>
            </a:r>
          </a:p>
          <a:p>
            <a:r>
              <a:rPr lang="ru-RU" dirty="0" smtClean="0"/>
              <a:t>Координация процессов формирования целостного образа направлений профильной подготовки в лицее у обучающихся в 7 – 8 классах  </a:t>
            </a:r>
          </a:p>
          <a:p>
            <a:r>
              <a:rPr lang="ru-RU" dirty="0" smtClean="0"/>
              <a:t>Создание условий для освоения обучающимися профессиональных программно-аппаратных инструментов по выбранному направлению профильной подготовки (9 классы)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3E946-A698-480B-A915-5BC61373B37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2032"/>
            <a:ext cx="794385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013177"/>
            <a:ext cx="2322000" cy="116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661368"/>
            <a:ext cx="3771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4679198"/>
            <a:ext cx="79208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5 - 6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3972406"/>
            <a:ext cx="28803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234888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ВИЗУАЛЬНАЯ</a:t>
            </a:r>
          </a:p>
          <a:p>
            <a:pPr algn="ctr"/>
            <a:r>
              <a:rPr lang="ru-RU" sz="2400" b="1" dirty="0" smtClean="0"/>
              <a:t>АЛГОРИТМИКА</a:t>
            </a:r>
          </a:p>
          <a:p>
            <a:pPr algn="ctr"/>
            <a:r>
              <a:rPr lang="ru-RU" sz="2400" b="1" dirty="0" smtClean="0"/>
              <a:t>+ ИГРОФИКАЦИЯ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77281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139952" y="3383053"/>
            <a:ext cx="289173" cy="46166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3503" y="908720"/>
            <a:ext cx="3088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ОСНОВЫ ПРОЕКТНОЙ</a:t>
            </a:r>
          </a:p>
          <a:p>
            <a:pPr algn="ctr"/>
            <a:r>
              <a:rPr lang="ru-RU" sz="2400" b="1" dirty="0" smtClean="0"/>
              <a:t>РАБОТЫ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5445224"/>
            <a:ext cx="322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ПРОГРАММИРОВАНИЕ</a:t>
            </a:r>
            <a:endParaRPr lang="ru-RU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3558" y="1340768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012160" y="2708920"/>
            <a:ext cx="28917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pic>
        <p:nvPicPr>
          <p:cNvPr id="17" name="Picture 3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149080"/>
            <a:ext cx="2322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347235" y="548680"/>
            <a:ext cx="2179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ВЫБОР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НАПРАВЛЕНИЯ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467544" y="2725249"/>
            <a:ext cx="5544616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861048"/>
            <a:ext cx="2021507" cy="154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284984"/>
            <a:ext cx="232278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4501326"/>
            <a:ext cx="1153294" cy="115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656184"/>
          </a:xfrm>
        </p:spPr>
        <p:txBody>
          <a:bodyPr>
            <a:noAutofit/>
          </a:bodyPr>
          <a:lstStyle/>
          <a:p>
            <a:r>
              <a:rPr lang="ru-RU" dirty="0" smtClean="0"/>
              <a:t>2 индивидуальных проекта </a:t>
            </a:r>
            <a:br>
              <a:rPr lang="ru-RU" dirty="0" smtClean="0"/>
            </a:br>
            <a:r>
              <a:rPr lang="ru-RU" dirty="0" smtClean="0"/>
              <a:t>для каждого </a:t>
            </a:r>
            <a:br>
              <a:rPr lang="ru-RU" dirty="0" smtClean="0"/>
            </a:br>
            <a:r>
              <a:rPr lang="ru-RU" dirty="0" smtClean="0"/>
              <a:t>(8 классы, </a:t>
            </a:r>
            <a:r>
              <a:rPr lang="en-US" dirty="0" smtClean="0"/>
              <a:t>~150 </a:t>
            </a:r>
            <a:r>
              <a:rPr lang="ru-RU" dirty="0" smtClean="0"/>
              <a:t>обучающихся)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968" y="2143397"/>
            <a:ext cx="69180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52736"/>
            <a:ext cx="45365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1152128" cy="114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28184" y="488186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Распределение ролей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команде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3424" y="4005064"/>
            <a:ext cx="279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Разработка технического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задания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112474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Защита выпускного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869160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Анализ постановки задачи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3224" y="4005064"/>
            <a:ext cx="235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Сбор и анализ </a:t>
            </a:r>
          </a:p>
          <a:p>
            <a:r>
              <a:rPr lang="ru-RU" dirty="0" smtClean="0"/>
              <a:t>исходных материалов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" y="6348781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Цели и задачи разработки, требования к результату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проекта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3142709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Прототип/сценарий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реализации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936" y="3150112"/>
            <a:ext cx="331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Разработка компонент</a:t>
            </a:r>
            <a:r>
              <a:rPr lang="en-US" dirty="0" smtClean="0"/>
              <a:t> </a:t>
            </a:r>
            <a:r>
              <a:rPr lang="ru-RU" dirty="0" smtClean="0"/>
              <a:t>проекта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28184" y="1847310"/>
            <a:ext cx="2660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тестирования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документирования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компонент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644" y="199951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Синтез компонент </a:t>
            </a:r>
          </a:p>
          <a:p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1122456"/>
            <a:ext cx="296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Летняя проектная практика</a:t>
            </a:r>
            <a:endParaRPr lang="ru-RU" b="1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3780136" y="692696"/>
            <a:ext cx="2016000" cy="5760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139952" y="764704"/>
            <a:ext cx="1276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СДЕЛАЛ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754512" y="2276872"/>
            <a:ext cx="2016224" cy="5760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818540" y="2348880"/>
            <a:ext cx="1761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ПРИДУМАЛ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754768" y="4005064"/>
            <a:ext cx="2016224" cy="5760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211960" y="4077072"/>
            <a:ext cx="11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ПОНЯЛ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3779912" y="5661248"/>
            <a:ext cx="2016224" cy="5760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201671" y="5733256"/>
            <a:ext cx="11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УЗНАЛ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3776</TotalTime>
  <Words>1114</Words>
  <Application>Microsoft Office PowerPoint</Application>
  <PresentationFormat>Экран (4:3)</PresentationFormat>
  <Paragraphs>114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Преемственность проектной и исследовательской деятельности и образовательные результаты обучающихся</vt:lpstr>
      <vt:lpstr>Общие данные: 4  площадки 1158 обучающихся 110 педагогов 28 место в рейтинге «РА-Эксперт ТОП-300»</vt:lpstr>
      <vt:lpstr>Проблема</vt:lpstr>
      <vt:lpstr>Цель</vt:lpstr>
      <vt:lpstr>Задачи</vt:lpstr>
      <vt:lpstr>Слайд 6</vt:lpstr>
      <vt:lpstr>Слайд 7</vt:lpstr>
      <vt:lpstr>2 индивидуальных проекта  для каждого  (8 классы, ~150 обучающихся)</vt:lpstr>
      <vt:lpstr>Слайд 9</vt:lpstr>
      <vt:lpstr>Направления профилизации</vt:lpstr>
      <vt:lpstr>Результат, понятный каждому</vt:lpstr>
      <vt:lpstr>Слайд 12</vt:lpstr>
      <vt:lpstr>Направления развития </vt:lpstr>
      <vt:lpstr>1991 - 2018:  наши партнеры</vt:lpstr>
    </vt:vector>
  </TitlesOfParts>
  <Company>LIT1533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alexander.giglavy</dc:creator>
  <cp:lastModifiedBy>olga.sigunova</cp:lastModifiedBy>
  <cp:revision>109</cp:revision>
  <dcterms:created xsi:type="dcterms:W3CDTF">2016-12-10T15:55:44Z</dcterms:created>
  <dcterms:modified xsi:type="dcterms:W3CDTF">2018-12-13T09:04:42Z</dcterms:modified>
</cp:coreProperties>
</file>