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  <p:sldMasterId id="2147483672" r:id="rId2"/>
    <p:sldMasterId id="2147483673" r:id="rId3"/>
  </p:sldMasterIdLst>
  <p:notesMasterIdLst>
    <p:notesMasterId r:id="rId3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</p:sldIdLst>
  <p:sldSz cx="12192000" cy="6858000"/>
  <p:notesSz cx="6858000" cy="9144000"/>
  <p:embeddedFontLst>
    <p:embeddedFont>
      <p:font typeface="Arial Narrow" panose="020B0604020202020204" pitchFamily="34" charset="0"/>
      <p:regular r:id="rId40"/>
      <p:bold r:id="rId41"/>
      <p:italic r:id="rId42"/>
      <p:boldItalic r:id="rId43"/>
    </p:embeddedFont>
    <p:embeddedFont>
      <p:font typeface="Cabin" pitchFamily="2" charset="0"/>
      <p:regular r:id="rId44"/>
      <p:bold r:id="rId45"/>
      <p:italic r:id="rId46"/>
      <p:boldItalic r:id="rId47"/>
    </p:embeddedFont>
    <p:embeddedFont>
      <p:font typeface="Corbel" panose="020B050302020402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9945A9-4A29-47D0-8C87-5FABB59E7DCE}">
  <a:tblStyle styleId="{D29945A9-4A29-47D0-8C87-5FABB59E7D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595"/>
  </p:normalViewPr>
  <p:slideViewPr>
    <p:cSldViewPr snapToGrid="0" snapToObjects="1">
      <p:cViewPr varScale="1">
        <p:scale>
          <a:sx n="85" d="100"/>
          <a:sy n="85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2"/>
          <p:cNvSpPr>
            <a:spLocks noGrp="1"/>
          </p:cNvSpPr>
          <p:nvPr>
            <p:ph type="pic" idx="2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841248" y="2057400"/>
            <a:ext cx="393192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 rot="5400000">
            <a:off x="3927259" y="-1253331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 rot="5400000">
            <a:off x="7133431" y="1951831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 rot="5400000">
            <a:off x="1799432" y="-600869"/>
            <a:ext cx="581183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B8890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6B8890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Cabin"/>
              <a:buNone/>
              <a:defRPr sz="2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Cabin"/>
              <a:buNone/>
              <a:defRPr sz="2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4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1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body" idx="1"/>
          </p:nvPr>
        </p:nvSpPr>
        <p:spPr>
          <a:xfrm rot="5400000">
            <a:off x="2838640" y="329755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45127" y="1828800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172200" y="1828800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845127" y="2507550"/>
            <a:ext cx="5156200" cy="368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3"/>
          </p:nvPr>
        </p:nvSpPr>
        <p:spPr>
          <a:xfrm>
            <a:off x="6172200" y="1681851"/>
            <a:ext cx="5181601" cy="82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4"/>
          </p:nvPr>
        </p:nvSpPr>
        <p:spPr>
          <a:xfrm>
            <a:off x="6172200" y="2507550"/>
            <a:ext cx="5181601" cy="368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2"/>
          </p:nvPr>
        </p:nvSpPr>
        <p:spPr>
          <a:xfrm>
            <a:off x="841248" y="2057399"/>
            <a:ext cx="393192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u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>
            <a:spLocks noGrp="1"/>
          </p:cNvSpPr>
          <p:nvPr>
            <p:ph type="ctrTitle"/>
          </p:nvPr>
        </p:nvSpPr>
        <p:spPr>
          <a:xfrm>
            <a:off x="278674" y="642303"/>
            <a:ext cx="7813766" cy="2078037"/>
          </a:xfrm>
          <a:prstGeom prst="rect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bin"/>
              <a:buNone/>
            </a:pPr>
            <a:r>
              <a:rPr lang="ru-RU" b="1" dirty="0">
                <a:solidFill>
                  <a:schemeClr val="dk1"/>
                </a:solidFill>
              </a:rPr>
              <a:t>СМЕШАННОЕ И БЕЗОТМЕТОЧНОЕ ОБУЧЕНИЕ </a:t>
            </a:r>
            <a:r>
              <a:rPr lang="ru-RU" sz="3800" b="1" i="0" u="none" strike="noStrike" cap="none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С ИСПОЛЬЗОВАНИЕМ МЭШ</a:t>
            </a:r>
            <a:endParaRPr sz="3800" b="1" i="0" u="none" strike="noStrike" cap="none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1524000" y="4485958"/>
            <a:ext cx="398852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rPr>
              <a:t>06.09.2017</a:t>
            </a:r>
            <a:endParaRPr sz="2000" b="0" i="0" u="none" strike="noStrike" cap="none">
              <a:solidFill>
                <a:srgbClr val="FEFEFE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76" name="Google Shape;176;p27" descr="Картинки по запросу лого ДИ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20340"/>
            <a:ext cx="3483602" cy="120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 descr="Картинки по запросу лого Московская электронная школ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674" y="4133086"/>
            <a:ext cx="5970202" cy="154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 descr="Картинки по запросу лого школа новых технологий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5641" y="2838727"/>
            <a:ext cx="2991196" cy="117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766128" y="1527936"/>
            <a:ext cx="11012917" cy="420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ФГОС второго поколения – ответ на вызовы современного общества</a:t>
            </a:r>
            <a:br>
              <a:rPr lang="ru-RU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600" b="1" i="1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Планируемые результаты </a:t>
            </a:r>
            <a: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четкое отражение системно-деятельностного подхода и ориентации на ученика</a:t>
            </a:r>
            <a:b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600" b="1" i="1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Образовательная программа </a:t>
            </a:r>
            <a: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междициплинарный и метапредметный подход, критериальное оценивание</a:t>
            </a:r>
            <a:b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600" b="1" i="1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Обеспечение</a:t>
            </a:r>
            <a: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информационно-образовательная среда</a:t>
            </a:r>
            <a:br>
              <a:rPr lang="ru-RU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6"/>
          <p:cNvSpPr/>
          <p:nvPr/>
        </p:nvSpPr>
        <p:spPr>
          <a:xfrm>
            <a:off x="11173625" y="1527936"/>
            <a:ext cx="87556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6"/>
          <p:cNvSpPr/>
          <p:nvPr/>
        </p:nvSpPr>
        <p:spPr>
          <a:xfrm>
            <a:off x="11245032" y="3043650"/>
            <a:ext cx="87556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6"/>
          <p:cNvSpPr/>
          <p:nvPr/>
        </p:nvSpPr>
        <p:spPr>
          <a:xfrm>
            <a:off x="11316439" y="4387661"/>
            <a:ext cx="87556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64" name="Google Shape;264;p37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65" name="Google Shape;265;p37"/>
          <p:cNvSpPr/>
          <p:nvPr/>
        </p:nvSpPr>
        <p:spPr>
          <a:xfrm>
            <a:off x="95693" y="1751617"/>
            <a:ext cx="4652481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Желает выглядеть умным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Избегает трудностей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Быстро сдается, когда сталкивается с проблемами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Рассматривает свои усилия, как безрезультативные и напрасные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Игнорирует критику или полезную негативную обратную связь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Чувствует угрозу от успехов других</a:t>
            </a:r>
            <a:endParaRPr sz="2400" b="1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6" name="Google Shape;266;p37"/>
          <p:cNvSpPr/>
          <p:nvPr/>
        </p:nvSpPr>
        <p:spPr>
          <a:xfrm>
            <a:off x="8931349" y="2279022"/>
            <a:ext cx="3136604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Принимает вызовы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Упорство (противостоит неудачам)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Рассматривает свои усилия, как путь к совершенствованию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Воспринимает критику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Учится на ошибках и успехах других</a:t>
            </a:r>
            <a:endParaRPr/>
          </a:p>
        </p:txBody>
      </p:sp>
      <p:sp>
        <p:nvSpPr>
          <p:cNvPr id="267" name="Google Shape;267;p37"/>
          <p:cNvSpPr/>
          <p:nvPr/>
        </p:nvSpPr>
        <p:spPr>
          <a:xfrm>
            <a:off x="-344129" y="1078694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ФИКСИРОВАННЫЙ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ОБРАЗ МЫШЛЕНИЯ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7"/>
          <p:cNvSpPr/>
          <p:nvPr/>
        </p:nvSpPr>
        <p:spPr>
          <a:xfrm>
            <a:off x="7133303" y="1492443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6B531"/>
                </a:solidFill>
                <a:latin typeface="Arial Narrow"/>
                <a:ea typeface="Arial Narrow"/>
                <a:cs typeface="Arial Narrow"/>
                <a:sym typeface="Arial Narrow"/>
              </a:rPr>
              <a:t>РАСТУЩИЙ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76B531"/>
                </a:solidFill>
                <a:latin typeface="Arial Narrow"/>
                <a:ea typeface="Arial Narrow"/>
                <a:cs typeface="Arial Narrow"/>
                <a:sym typeface="Arial Narrow"/>
              </a:rPr>
              <a:t>ОБРАЗ МЫШЛЕНИЯ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7"/>
          <p:cNvSpPr/>
          <p:nvPr/>
        </p:nvSpPr>
        <p:spPr>
          <a:xfrm>
            <a:off x="517398" y="83818"/>
            <a:ext cx="5562648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Образ мышления ребенка при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«обучении ради оценки»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6080046" y="120401"/>
            <a:ext cx="609600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Образ мышления ребенка при 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«обучении ради обучения»</a:t>
            </a: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37" descr="https://uhear.files.wordpress.com/2015/07/journalism-educa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7204" y="2567452"/>
            <a:ext cx="3730450" cy="357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8" descr="https://lh5.googleusercontent.com/BV1Yhqo_hfM2LvQY4MVnKE--E8kuWv2Ds3d1kCDZXQj88_CdxV9lRyKnwZ1oicA4dMCqBiepNa_dUip9rDzfjGKeASTF6XB-jletrh8bt-Nt8HxOdCmBaxMeesOLdiL_fXh6Nmgi2JaFj21kP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949" y="126160"/>
            <a:ext cx="11996226" cy="664826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/>
          <p:nvPr/>
        </p:nvSpPr>
        <p:spPr>
          <a:xfrm flipH="1">
            <a:off x="10766322" y="4901380"/>
            <a:ext cx="1356852" cy="10225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8"/>
          <p:cNvSpPr/>
          <p:nvPr/>
        </p:nvSpPr>
        <p:spPr>
          <a:xfrm flipH="1">
            <a:off x="10599175" y="3099459"/>
            <a:ext cx="1356852" cy="10225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8"/>
          <p:cNvSpPr/>
          <p:nvPr/>
        </p:nvSpPr>
        <p:spPr>
          <a:xfrm flipH="1">
            <a:off x="10668449" y="1687221"/>
            <a:ext cx="1356852" cy="10225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8"/>
          <p:cNvSpPr/>
          <p:nvPr/>
        </p:nvSpPr>
        <p:spPr>
          <a:xfrm>
            <a:off x="4525037" y="5554603"/>
            <a:ext cx="1843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http://nis.edu.kz/</a:t>
            </a:r>
            <a:endParaRPr/>
          </a:p>
        </p:txBody>
      </p:sp>
      <p:pic>
        <p:nvPicPr>
          <p:cNvPr id="282" name="Google Shape;28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"/>
          <p:cNvSpPr txBox="1">
            <a:spLocks noGrp="1"/>
          </p:cNvSpPr>
          <p:nvPr>
            <p:ph type="title"/>
          </p:nvPr>
        </p:nvSpPr>
        <p:spPr>
          <a:xfrm>
            <a:off x="1513194" y="448258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такое Смешанное Обучение?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379" y="1942609"/>
            <a:ext cx="2694258" cy="228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9005" y="1942609"/>
            <a:ext cx="3037193" cy="228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80688" y="1942609"/>
            <a:ext cx="3148029" cy="228302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9"/>
          <p:cNvSpPr/>
          <p:nvPr/>
        </p:nvSpPr>
        <p:spPr>
          <a:xfrm>
            <a:off x="3463637" y="2093976"/>
            <a:ext cx="94449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0" b="1" cap="non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10000" b="1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/>
          <p:nvPr/>
        </p:nvSpPr>
        <p:spPr>
          <a:xfrm>
            <a:off x="7359811" y="2057602"/>
            <a:ext cx="94449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0" b="1" cap="non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10000" b="1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0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перевернутый класс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40" descr="C:\Users\Татьяна\Pictures\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848" y="1773382"/>
            <a:ext cx="8905425" cy="403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ротация станций</a:t>
            </a:r>
            <a:endParaRPr/>
          </a:p>
        </p:txBody>
      </p:sp>
      <p:pic>
        <p:nvPicPr>
          <p:cNvPr id="306" name="Google Shape;306;p41" descr="C:\Users\Татьяна\Pictures\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" y="1524000"/>
            <a:ext cx="928254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2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ротация лабораторий</a:t>
            </a:r>
            <a:endParaRPr/>
          </a:p>
        </p:txBody>
      </p:sp>
      <p:pic>
        <p:nvPicPr>
          <p:cNvPr id="313" name="Google Shape;313;p42" descr="C:\Users\Татьяна\Pictures\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848" y="1662747"/>
            <a:ext cx="7838625" cy="495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3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гибкая модель</a:t>
            </a:r>
            <a:endParaRPr/>
          </a:p>
        </p:txBody>
      </p:sp>
      <p:pic>
        <p:nvPicPr>
          <p:cNvPr id="320" name="Google Shape;32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709" y="1599092"/>
            <a:ext cx="7121237" cy="510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>
            <a:spLocks noGrp="1"/>
          </p:cNvSpPr>
          <p:nvPr>
            <p:ph type="title"/>
          </p:nvPr>
        </p:nvSpPr>
        <p:spPr>
          <a:xfrm>
            <a:off x="845126" y="365760"/>
            <a:ext cx="11152909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 МЭШ для смешанного обучения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4"/>
          <p:cNvSpPr txBox="1">
            <a:spLocks noGrp="1"/>
          </p:cNvSpPr>
          <p:nvPr>
            <p:ph type="body" idx="1"/>
          </p:nvPr>
        </p:nvSpPr>
        <p:spPr>
          <a:xfrm>
            <a:off x="775854" y="1274618"/>
            <a:ext cx="10654145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 материала: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6254" y="2067088"/>
            <a:ext cx="7924800" cy="44722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9" name="Google Shape;329;p44"/>
          <p:cNvGraphicFramePr/>
          <p:nvPr/>
        </p:nvGraphicFramePr>
        <p:xfrm>
          <a:off x="678872" y="16913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{D29945A9-4A29-47D0-8C87-5FABB59E7DCE}</a:tableStyleId>
              </a:tblPr>
              <a:tblGrid>
                <a:gridCol w="282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17520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61225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61223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61224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61222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60476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60082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59323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61227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61228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61226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4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93130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330" name="Google Shape;330;p44"/>
          <p:cNvCxnSpPr/>
          <p:nvPr/>
        </p:nvCxnSpPr>
        <p:spPr>
          <a:xfrm>
            <a:off x="5915891" y="2355273"/>
            <a:ext cx="900545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1" name="Google Shape;331;p44"/>
          <p:cNvCxnSpPr/>
          <p:nvPr/>
        </p:nvCxnSpPr>
        <p:spPr>
          <a:xfrm>
            <a:off x="4114800" y="5625955"/>
            <a:ext cx="900545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2" name="Google Shape;33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5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МЭШ: смешанное обучение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9913" y="1422463"/>
            <a:ext cx="11107177" cy="511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2128395" y="399613"/>
            <a:ext cx="7729728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3959"/>
              <a:buFont typeface="Arial"/>
              <a:buNone/>
            </a:pPr>
            <a:r>
              <a:rPr lang="ru-RU" sz="3959" b="0" i="0" u="none" strike="noStrike" cap="none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На занятии мы ответим на важные вопросы: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387927" y="1954217"/>
            <a:ext cx="11664762" cy="39703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Noto Sans Symbols"/>
              <a:buNone/>
            </a:pPr>
            <a:br>
              <a:rPr lang="ru-RU" sz="2800" b="0" i="0" u="none" strike="noStrike" cap="none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  Как в условиях безотметочного обучения мотивировать учащихся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Noto Sans Symbols"/>
              <a:buNone/>
            </a:pPr>
            <a:r>
              <a:rPr lang="ru-RU" sz="2800" b="0" i="0" u="none" strike="noStrike" cap="none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на достижение хороших результатов?</a:t>
            </a:r>
            <a:br>
              <a:rPr lang="ru-RU" sz="2800" b="0" i="0" u="none" strike="noStrike" cap="none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    Что такое «критериальное оценивание», и почему оно так важно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Noto Sans Symbols"/>
              <a:buNone/>
            </a:pPr>
            <a:r>
              <a:rPr lang="ru-RU" sz="2800" b="0" i="0" u="none" strike="noStrike" cap="none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в современной школе?</a:t>
            </a:r>
            <a:br>
              <a:rPr lang="ru-RU" sz="2800" b="0" i="0" u="none" strike="noStrike" cap="none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3)    Как с помощью таких ресурсов, как </a:t>
            </a:r>
            <a:r>
              <a:rPr lang="ru-RU" sz="2800" b="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ClassDoJo добиться лучших </a:t>
            </a:r>
            <a:endParaRPr sz="2800" b="0" i="0" u="none" strike="noStrike" cap="none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Noto Sans Symbols"/>
              <a:buNone/>
            </a:pPr>
            <a:r>
              <a:rPr lang="ru-RU" sz="2800" b="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результатов в усвоении материала?</a:t>
            </a:r>
            <a:br>
              <a:rPr lang="ru-RU" sz="2800" b="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4)    Как использовать ClassDoJo в качестве мини-соцсети</a:t>
            </a:r>
            <a:endParaRPr sz="2800" b="0" i="0" u="none" strike="noStrike" cap="none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Noto Sans Symbols"/>
              <a:buNone/>
            </a:pPr>
            <a:r>
              <a:rPr lang="ru-RU" sz="2800" b="0" i="0" u="none" strike="noStrike" cap="non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для учеников и родителей класса.</a:t>
            </a:r>
            <a:r>
              <a:rPr lang="ru-RU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6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МЭШ: смешанное обучение</a:t>
            </a:r>
            <a:endParaRPr/>
          </a:p>
        </p:txBody>
      </p:sp>
      <p:pic>
        <p:nvPicPr>
          <p:cNvPr id="345" name="Google Shape;345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06003" y="1828800"/>
            <a:ext cx="939269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МЭШ: смешанное обучение</a:t>
            </a:r>
            <a:endParaRPr/>
          </a:p>
        </p:txBody>
      </p:sp>
      <p:pic>
        <p:nvPicPr>
          <p:cNvPr id="352" name="Google Shape;352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28112" y="1828800"/>
            <a:ext cx="8948476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МЭШ: смешанное обучение</a:t>
            </a:r>
            <a:endParaRPr/>
          </a:p>
        </p:txBody>
      </p:sp>
      <p:pic>
        <p:nvPicPr>
          <p:cNvPr id="359" name="Google Shape;359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37312" y="1828800"/>
            <a:ext cx="9730075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9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МЭШ: смешанное обучение</a:t>
            </a:r>
            <a:endParaRPr/>
          </a:p>
        </p:txBody>
      </p:sp>
      <p:pic>
        <p:nvPicPr>
          <p:cNvPr id="366" name="Google Shape;366;p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07095" y="1828800"/>
            <a:ext cx="9790510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0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МЭШ: смешанное обучение</a:t>
            </a:r>
            <a:endParaRPr/>
          </a:p>
        </p:txBody>
      </p:sp>
      <p:pic>
        <p:nvPicPr>
          <p:cNvPr id="373" name="Google Shape;373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57583" y="1828800"/>
            <a:ext cx="9289534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"/>
          <p:cNvSpPr txBox="1">
            <a:spLocks noGrp="1"/>
          </p:cNvSpPr>
          <p:nvPr>
            <p:ph type="title"/>
          </p:nvPr>
        </p:nvSpPr>
        <p:spPr>
          <a:xfrm>
            <a:off x="748145" y="215299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ru-RU" sz="5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НО! </a:t>
            </a:r>
            <a:r>
              <a:rPr lang="ru-RU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Оцениваются  только </a:t>
            </a:r>
            <a:r>
              <a:rPr lang="ru-RU" sz="5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предметные</a:t>
            </a:r>
            <a:r>
              <a:rPr lang="ru-RU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результаты!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51"/>
          <p:cNvSpPr txBox="1">
            <a:spLocks noGrp="1"/>
          </p:cNvSpPr>
          <p:nvPr>
            <p:ph type="body" idx="1"/>
          </p:nvPr>
        </p:nvSpPr>
        <p:spPr>
          <a:xfrm>
            <a:off x="845127" y="5098473"/>
            <a:ext cx="10515600" cy="108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2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ru-RU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СlassDojo</a:t>
            </a:r>
            <a:endParaRPr sz="5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2"/>
          <p:cNvSpPr txBox="1">
            <a:spLocks noGrp="1"/>
          </p:cNvSpPr>
          <p:nvPr>
            <p:ph type="body" idx="1"/>
          </p:nvPr>
        </p:nvSpPr>
        <p:spPr>
          <a:xfrm>
            <a:off x="191386" y="2297803"/>
            <a:ext cx="5986131" cy="4443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Noto Sans Symbols"/>
              <a:buChar char="⚫"/>
            </a:pPr>
            <a:r>
              <a:rPr lang="ru-RU" sz="217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ЧЁМ ИДЕЯ?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Noto Sans Symbols"/>
              <a:buChar char="⚫"/>
            </a:pPr>
            <a:r>
              <a:rPr lang="ru-RU" sz="21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Идея сервиса состоит в создании удобной, наглядной, легко управляемой системы поощрения с различными ролями и уровнями доступа. В ClassDojo можно зарегистрироваться в качестве учителя (который и будет создавать бейджи, ставить цели, собирать статистику и делать групповые рассылки); в качестве ученика (которому высылается персональный код для доступа к своему профилю, где он может изменить свой аватар и настроить профиль под себя); и в качестве родителя (который имеет доступ к профилю своего ребёнка). Отображать прогресс класса можно с помощью проектора прямо во время урока, если учитель сочтёт это достаточно эффективным и мотивирующим.</a:t>
            </a:r>
            <a:endParaRPr/>
          </a:p>
          <a:p>
            <a:pPr marL="228600" marR="0" lvl="0" indent="-90804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Noto Sans Symbols"/>
              <a:buNone/>
            </a:pPr>
            <a:endParaRPr sz="217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52" descr="https://newtonew.com/uploads/ckeditor/classdojo%20gener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2643" y="2643114"/>
            <a:ext cx="5734678" cy="359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3"/>
          <p:cNvPicPr preferRelativeResize="0"/>
          <p:nvPr/>
        </p:nvPicPr>
        <p:blipFill rotWithShape="1">
          <a:blip r:embed="rId3">
            <a:alphaModFix/>
          </a:blip>
          <a:srcRect l="1077" t="9111" r="1195" b="10382"/>
          <a:stretch/>
        </p:blipFill>
        <p:spPr>
          <a:xfrm>
            <a:off x="393405" y="372140"/>
            <a:ext cx="11798595" cy="574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4"/>
          <p:cNvPicPr preferRelativeResize="0"/>
          <p:nvPr/>
        </p:nvPicPr>
        <p:blipFill rotWithShape="1">
          <a:blip r:embed="rId3">
            <a:alphaModFix/>
          </a:blip>
          <a:srcRect l="1575" t="8419" r="2061" b="13791"/>
          <a:stretch/>
        </p:blipFill>
        <p:spPr>
          <a:xfrm>
            <a:off x="0" y="616688"/>
            <a:ext cx="12129067" cy="550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4"/>
          <p:cNvSpPr/>
          <p:nvPr/>
        </p:nvSpPr>
        <p:spPr>
          <a:xfrm>
            <a:off x="2119745" y="235527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4"/>
          <p:cNvSpPr/>
          <p:nvPr/>
        </p:nvSpPr>
        <p:spPr>
          <a:xfrm>
            <a:off x="3574472" y="238990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4"/>
          <p:cNvSpPr/>
          <p:nvPr/>
        </p:nvSpPr>
        <p:spPr>
          <a:xfrm>
            <a:off x="5043053" y="238990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4"/>
          <p:cNvSpPr/>
          <p:nvPr/>
        </p:nvSpPr>
        <p:spPr>
          <a:xfrm>
            <a:off x="623454" y="319041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54"/>
          <p:cNvSpPr/>
          <p:nvPr/>
        </p:nvSpPr>
        <p:spPr>
          <a:xfrm>
            <a:off x="2119745" y="3190410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4"/>
          <p:cNvSpPr/>
          <p:nvPr/>
        </p:nvSpPr>
        <p:spPr>
          <a:xfrm>
            <a:off x="623453" y="401781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4"/>
          <p:cNvSpPr/>
          <p:nvPr/>
        </p:nvSpPr>
        <p:spPr>
          <a:xfrm>
            <a:off x="623452" y="4824445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54"/>
          <p:cNvSpPr/>
          <p:nvPr/>
        </p:nvSpPr>
        <p:spPr>
          <a:xfrm>
            <a:off x="2092036" y="401781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54"/>
          <p:cNvSpPr/>
          <p:nvPr/>
        </p:nvSpPr>
        <p:spPr>
          <a:xfrm>
            <a:off x="2092035" y="483829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4"/>
          <p:cNvSpPr/>
          <p:nvPr/>
        </p:nvSpPr>
        <p:spPr>
          <a:xfrm>
            <a:off x="3588327" y="3223194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54"/>
          <p:cNvSpPr/>
          <p:nvPr/>
        </p:nvSpPr>
        <p:spPr>
          <a:xfrm>
            <a:off x="3588327" y="4049552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54"/>
          <p:cNvSpPr/>
          <p:nvPr/>
        </p:nvSpPr>
        <p:spPr>
          <a:xfrm>
            <a:off x="3588327" y="4824444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54"/>
          <p:cNvSpPr/>
          <p:nvPr/>
        </p:nvSpPr>
        <p:spPr>
          <a:xfrm>
            <a:off x="5084618" y="319040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54"/>
          <p:cNvSpPr/>
          <p:nvPr/>
        </p:nvSpPr>
        <p:spPr>
          <a:xfrm>
            <a:off x="5056910" y="401089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54"/>
          <p:cNvSpPr/>
          <p:nvPr/>
        </p:nvSpPr>
        <p:spPr>
          <a:xfrm>
            <a:off x="5084618" y="483910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4"/>
          <p:cNvSpPr/>
          <p:nvPr/>
        </p:nvSpPr>
        <p:spPr>
          <a:xfrm>
            <a:off x="6511634" y="238990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4"/>
          <p:cNvSpPr/>
          <p:nvPr/>
        </p:nvSpPr>
        <p:spPr>
          <a:xfrm>
            <a:off x="6580909" y="322319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4"/>
          <p:cNvSpPr/>
          <p:nvPr/>
        </p:nvSpPr>
        <p:spPr>
          <a:xfrm>
            <a:off x="6553200" y="401781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4"/>
          <p:cNvSpPr/>
          <p:nvPr/>
        </p:nvSpPr>
        <p:spPr>
          <a:xfrm>
            <a:off x="6553199" y="483829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54"/>
          <p:cNvSpPr/>
          <p:nvPr/>
        </p:nvSpPr>
        <p:spPr>
          <a:xfrm>
            <a:off x="8091054" y="2424545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4"/>
          <p:cNvSpPr/>
          <p:nvPr/>
        </p:nvSpPr>
        <p:spPr>
          <a:xfrm>
            <a:off x="8049491" y="3230120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4"/>
          <p:cNvSpPr/>
          <p:nvPr/>
        </p:nvSpPr>
        <p:spPr>
          <a:xfrm>
            <a:off x="8091054" y="401781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4"/>
          <p:cNvSpPr/>
          <p:nvPr/>
        </p:nvSpPr>
        <p:spPr>
          <a:xfrm>
            <a:off x="9587343" y="240376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54"/>
          <p:cNvSpPr/>
          <p:nvPr/>
        </p:nvSpPr>
        <p:spPr>
          <a:xfrm>
            <a:off x="9559634" y="319040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54"/>
          <p:cNvSpPr/>
          <p:nvPr/>
        </p:nvSpPr>
        <p:spPr>
          <a:xfrm>
            <a:off x="9573490" y="404955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54"/>
          <p:cNvSpPr/>
          <p:nvPr/>
        </p:nvSpPr>
        <p:spPr>
          <a:xfrm>
            <a:off x="11050732" y="2362200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54"/>
          <p:cNvSpPr/>
          <p:nvPr/>
        </p:nvSpPr>
        <p:spPr>
          <a:xfrm>
            <a:off x="11042073" y="323011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54"/>
          <p:cNvSpPr/>
          <p:nvPr/>
        </p:nvSpPr>
        <p:spPr>
          <a:xfrm>
            <a:off x="11078441" y="405647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5"/>
          <p:cNvPicPr preferRelativeResize="0"/>
          <p:nvPr/>
        </p:nvPicPr>
        <p:blipFill rotWithShape="1">
          <a:blip r:embed="rId3">
            <a:alphaModFix/>
          </a:blip>
          <a:srcRect l="23058" t="7659" r="16218" b="10998"/>
          <a:stretch/>
        </p:blipFill>
        <p:spPr>
          <a:xfrm>
            <a:off x="1871331" y="0"/>
            <a:ext cx="8867553" cy="668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5"/>
          <p:cNvSpPr/>
          <p:nvPr/>
        </p:nvSpPr>
        <p:spPr>
          <a:xfrm>
            <a:off x="2701636" y="2286000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5"/>
          <p:cNvSpPr/>
          <p:nvPr/>
        </p:nvSpPr>
        <p:spPr>
          <a:xfrm>
            <a:off x="2701636" y="2743200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55"/>
          <p:cNvSpPr/>
          <p:nvPr/>
        </p:nvSpPr>
        <p:spPr>
          <a:xfrm>
            <a:off x="2701636" y="316064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5"/>
          <p:cNvSpPr/>
          <p:nvPr/>
        </p:nvSpPr>
        <p:spPr>
          <a:xfrm>
            <a:off x="2701636" y="3605805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55"/>
          <p:cNvSpPr/>
          <p:nvPr/>
        </p:nvSpPr>
        <p:spPr>
          <a:xfrm>
            <a:off x="2701636" y="4100946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5"/>
          <p:cNvSpPr/>
          <p:nvPr/>
        </p:nvSpPr>
        <p:spPr>
          <a:xfrm>
            <a:off x="2701636" y="4596087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55"/>
          <p:cNvSpPr/>
          <p:nvPr/>
        </p:nvSpPr>
        <p:spPr>
          <a:xfrm>
            <a:off x="2701635" y="500117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5"/>
          <p:cNvSpPr/>
          <p:nvPr/>
        </p:nvSpPr>
        <p:spPr>
          <a:xfrm>
            <a:off x="5999018" y="52647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9" descr="Screen Shot 2017-10-24 at 14.08.15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60474" y="712123"/>
            <a:ext cx="9865477" cy="579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6"/>
          <p:cNvPicPr preferRelativeResize="0"/>
          <p:nvPr/>
        </p:nvPicPr>
        <p:blipFill rotWithShape="1">
          <a:blip r:embed="rId3">
            <a:alphaModFix/>
          </a:blip>
          <a:srcRect l="19690" t="9306" r="23126" b="10633"/>
          <a:stretch/>
        </p:blipFill>
        <p:spPr>
          <a:xfrm>
            <a:off x="2143432" y="98323"/>
            <a:ext cx="8190272" cy="645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6"/>
          <p:cNvSpPr/>
          <p:nvPr/>
        </p:nvSpPr>
        <p:spPr>
          <a:xfrm>
            <a:off x="6030749" y="1177637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56"/>
          <p:cNvSpPr/>
          <p:nvPr/>
        </p:nvSpPr>
        <p:spPr>
          <a:xfrm>
            <a:off x="3422073" y="2244437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56"/>
          <p:cNvSpPr/>
          <p:nvPr/>
        </p:nvSpPr>
        <p:spPr>
          <a:xfrm>
            <a:off x="3422073" y="267392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56"/>
          <p:cNvSpPr/>
          <p:nvPr/>
        </p:nvSpPr>
        <p:spPr>
          <a:xfrm>
            <a:off x="3422072" y="310341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6"/>
          <p:cNvSpPr/>
          <p:nvPr/>
        </p:nvSpPr>
        <p:spPr>
          <a:xfrm>
            <a:off x="3422071" y="350520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6"/>
          <p:cNvSpPr/>
          <p:nvPr/>
        </p:nvSpPr>
        <p:spPr>
          <a:xfrm>
            <a:off x="3422070" y="4001632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56"/>
          <p:cNvSpPr/>
          <p:nvPr/>
        </p:nvSpPr>
        <p:spPr>
          <a:xfrm>
            <a:off x="3422070" y="443112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56"/>
          <p:cNvSpPr/>
          <p:nvPr/>
        </p:nvSpPr>
        <p:spPr>
          <a:xfrm>
            <a:off x="3422070" y="482597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57"/>
          <p:cNvPicPr preferRelativeResize="0"/>
          <p:nvPr/>
        </p:nvPicPr>
        <p:blipFill rotWithShape="1">
          <a:blip r:embed="rId3">
            <a:alphaModFix/>
          </a:blip>
          <a:srcRect l="20294" t="8778" r="17575" b="14115"/>
          <a:stretch/>
        </p:blipFill>
        <p:spPr>
          <a:xfrm>
            <a:off x="0" y="-137651"/>
            <a:ext cx="5132439" cy="358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7"/>
          <p:cNvPicPr preferRelativeResize="0"/>
          <p:nvPr/>
        </p:nvPicPr>
        <p:blipFill rotWithShape="1">
          <a:blip r:embed="rId4">
            <a:alphaModFix/>
          </a:blip>
          <a:srcRect l="20858" t="8695" r="21458" b="10492"/>
          <a:stretch/>
        </p:blipFill>
        <p:spPr>
          <a:xfrm>
            <a:off x="3127999" y="0"/>
            <a:ext cx="8898193" cy="670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7"/>
          <p:cNvPicPr preferRelativeResize="0"/>
          <p:nvPr/>
        </p:nvPicPr>
        <p:blipFill rotWithShape="1">
          <a:blip r:embed="rId5">
            <a:alphaModFix/>
          </a:blip>
          <a:srcRect l="23780" t="10006" r="25050" b="12871"/>
          <a:stretch/>
        </p:blipFill>
        <p:spPr>
          <a:xfrm>
            <a:off x="816077" y="464543"/>
            <a:ext cx="7541343" cy="639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7"/>
          <p:cNvSpPr/>
          <p:nvPr/>
        </p:nvSpPr>
        <p:spPr>
          <a:xfrm>
            <a:off x="1556401" y="188421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7"/>
          <p:cNvSpPr/>
          <p:nvPr/>
        </p:nvSpPr>
        <p:spPr>
          <a:xfrm>
            <a:off x="1556400" y="234876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57"/>
          <p:cNvSpPr/>
          <p:nvPr/>
        </p:nvSpPr>
        <p:spPr>
          <a:xfrm>
            <a:off x="1556400" y="277908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57"/>
          <p:cNvSpPr/>
          <p:nvPr/>
        </p:nvSpPr>
        <p:spPr>
          <a:xfrm>
            <a:off x="1556399" y="3195965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57"/>
          <p:cNvSpPr/>
          <p:nvPr/>
        </p:nvSpPr>
        <p:spPr>
          <a:xfrm>
            <a:off x="1515616" y="366092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57"/>
          <p:cNvSpPr/>
          <p:nvPr/>
        </p:nvSpPr>
        <p:spPr>
          <a:xfrm>
            <a:off x="1519525" y="4125466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7"/>
          <p:cNvSpPr/>
          <p:nvPr/>
        </p:nvSpPr>
        <p:spPr>
          <a:xfrm>
            <a:off x="1515615" y="4540762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7"/>
          <p:cNvSpPr/>
          <p:nvPr/>
        </p:nvSpPr>
        <p:spPr>
          <a:xfrm>
            <a:off x="1487907" y="5005305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7"/>
          <p:cNvSpPr/>
          <p:nvPr/>
        </p:nvSpPr>
        <p:spPr>
          <a:xfrm>
            <a:off x="1487906" y="5421016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58"/>
          <p:cNvPicPr preferRelativeResize="0"/>
          <p:nvPr/>
        </p:nvPicPr>
        <p:blipFill rotWithShape="1">
          <a:blip r:embed="rId3">
            <a:alphaModFix/>
          </a:blip>
          <a:srcRect t="9081" r="466" b="11851"/>
          <a:stretch/>
        </p:blipFill>
        <p:spPr>
          <a:xfrm>
            <a:off x="186813" y="117987"/>
            <a:ext cx="11860403" cy="529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8"/>
          <p:cNvSpPr/>
          <p:nvPr/>
        </p:nvSpPr>
        <p:spPr>
          <a:xfrm>
            <a:off x="2369127" y="175952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58"/>
          <p:cNvSpPr/>
          <p:nvPr/>
        </p:nvSpPr>
        <p:spPr>
          <a:xfrm>
            <a:off x="2369127" y="258767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58"/>
          <p:cNvSpPr/>
          <p:nvPr/>
        </p:nvSpPr>
        <p:spPr>
          <a:xfrm>
            <a:off x="2369127" y="3235705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58"/>
          <p:cNvSpPr/>
          <p:nvPr/>
        </p:nvSpPr>
        <p:spPr>
          <a:xfrm>
            <a:off x="2369127" y="4045527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58"/>
          <p:cNvSpPr/>
          <p:nvPr/>
        </p:nvSpPr>
        <p:spPr>
          <a:xfrm>
            <a:off x="862333" y="2497616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58"/>
          <p:cNvSpPr/>
          <p:nvPr/>
        </p:nvSpPr>
        <p:spPr>
          <a:xfrm>
            <a:off x="862332" y="3242856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58"/>
          <p:cNvSpPr/>
          <p:nvPr/>
        </p:nvSpPr>
        <p:spPr>
          <a:xfrm>
            <a:off x="862332" y="411859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58"/>
          <p:cNvSpPr/>
          <p:nvPr/>
        </p:nvSpPr>
        <p:spPr>
          <a:xfrm>
            <a:off x="3726873" y="175952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58"/>
          <p:cNvSpPr/>
          <p:nvPr/>
        </p:nvSpPr>
        <p:spPr>
          <a:xfrm>
            <a:off x="3726873" y="2490912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8"/>
          <p:cNvSpPr/>
          <p:nvPr/>
        </p:nvSpPr>
        <p:spPr>
          <a:xfrm>
            <a:off x="5195454" y="1759528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8"/>
          <p:cNvSpPr/>
          <p:nvPr/>
        </p:nvSpPr>
        <p:spPr>
          <a:xfrm>
            <a:off x="5233667" y="2497616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8"/>
          <p:cNvSpPr/>
          <p:nvPr/>
        </p:nvSpPr>
        <p:spPr>
          <a:xfrm>
            <a:off x="6622471" y="176667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8"/>
          <p:cNvSpPr/>
          <p:nvPr/>
        </p:nvSpPr>
        <p:spPr>
          <a:xfrm>
            <a:off x="6622471" y="2497616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58"/>
          <p:cNvSpPr/>
          <p:nvPr/>
        </p:nvSpPr>
        <p:spPr>
          <a:xfrm>
            <a:off x="8049488" y="176667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8"/>
          <p:cNvSpPr/>
          <p:nvPr/>
        </p:nvSpPr>
        <p:spPr>
          <a:xfrm>
            <a:off x="8049488" y="2497616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8"/>
          <p:cNvSpPr/>
          <p:nvPr/>
        </p:nvSpPr>
        <p:spPr>
          <a:xfrm>
            <a:off x="9448798" y="1773830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58"/>
          <p:cNvSpPr/>
          <p:nvPr/>
        </p:nvSpPr>
        <p:spPr>
          <a:xfrm>
            <a:off x="9476505" y="2563983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58"/>
          <p:cNvSpPr/>
          <p:nvPr/>
        </p:nvSpPr>
        <p:spPr>
          <a:xfrm>
            <a:off x="9448798" y="3322630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58"/>
          <p:cNvSpPr/>
          <p:nvPr/>
        </p:nvSpPr>
        <p:spPr>
          <a:xfrm>
            <a:off x="10875815" y="1756399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58"/>
          <p:cNvSpPr/>
          <p:nvPr/>
        </p:nvSpPr>
        <p:spPr>
          <a:xfrm>
            <a:off x="10903522" y="2563982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0875814" y="3253582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5025849" y="3502739"/>
            <a:ext cx="1180988" cy="45172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59"/>
          <p:cNvPicPr preferRelativeResize="0"/>
          <p:nvPr/>
        </p:nvPicPr>
        <p:blipFill rotWithShape="1">
          <a:blip r:embed="rId3">
            <a:alphaModFix/>
          </a:blip>
          <a:srcRect l="31585" t="11564" r="33035" b="14893"/>
          <a:stretch/>
        </p:blipFill>
        <p:spPr>
          <a:xfrm>
            <a:off x="334296" y="41444"/>
            <a:ext cx="5565059" cy="650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9"/>
          <p:cNvPicPr preferRelativeResize="0"/>
          <p:nvPr/>
        </p:nvPicPr>
        <p:blipFill rotWithShape="1">
          <a:blip r:embed="rId4">
            <a:alphaModFix/>
          </a:blip>
          <a:srcRect l="30733" t="10301" r="31451" b="15001"/>
          <a:stretch/>
        </p:blipFill>
        <p:spPr>
          <a:xfrm>
            <a:off x="6253315" y="36051"/>
            <a:ext cx="5604388" cy="622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59"/>
          <p:cNvSpPr/>
          <p:nvPr/>
        </p:nvSpPr>
        <p:spPr>
          <a:xfrm>
            <a:off x="1953491" y="27709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59"/>
          <p:cNvSpPr/>
          <p:nvPr/>
        </p:nvSpPr>
        <p:spPr>
          <a:xfrm>
            <a:off x="7879297" y="367145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59"/>
          <p:cNvSpPr/>
          <p:nvPr/>
        </p:nvSpPr>
        <p:spPr>
          <a:xfrm>
            <a:off x="5024687" y="277091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59"/>
          <p:cNvSpPr/>
          <p:nvPr/>
        </p:nvSpPr>
        <p:spPr>
          <a:xfrm>
            <a:off x="10690513" y="367145"/>
            <a:ext cx="415637" cy="1801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60"/>
          <p:cNvPicPr preferRelativeResize="0"/>
          <p:nvPr/>
        </p:nvPicPr>
        <p:blipFill rotWithShape="1">
          <a:blip r:embed="rId3">
            <a:alphaModFix/>
          </a:blip>
          <a:srcRect l="32833" t="23031" r="32413" b="42588"/>
          <a:stretch/>
        </p:blipFill>
        <p:spPr>
          <a:xfrm>
            <a:off x="272652" y="145715"/>
            <a:ext cx="11752200" cy="653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2"/>
          <p:cNvSpPr/>
          <p:nvPr/>
        </p:nvSpPr>
        <p:spPr>
          <a:xfrm>
            <a:off x="2632150" y="3176954"/>
            <a:ext cx="78655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5400" b="0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ulin</a:t>
            </a:r>
            <a:r>
              <a:rPr lang="ru-RU" sz="5400" b="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@gymn1576.ru</a:t>
            </a:r>
            <a:endParaRPr sz="5400" b="0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62"/>
          <p:cNvSpPr/>
          <p:nvPr/>
        </p:nvSpPr>
        <p:spPr>
          <a:xfrm>
            <a:off x="4032385" y="1330295"/>
            <a:ext cx="6096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Гулин</a:t>
            </a:r>
            <a:r>
              <a:rPr lang="ru-RU" sz="3600" b="1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Александр Сергеевич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ГБОУ «Школа №1576»</a:t>
            </a:r>
            <a:endParaRPr dirty="0"/>
          </a:p>
        </p:txBody>
      </p:sp>
      <p:pic>
        <p:nvPicPr>
          <p:cNvPr id="534" name="Google Shape;53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2"/>
          <p:cNvSpPr/>
          <p:nvPr/>
        </p:nvSpPr>
        <p:spPr>
          <a:xfrm>
            <a:off x="3147966" y="4393922"/>
            <a:ext cx="7617016" cy="9541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0DFB49-74F4-6047-9EC7-A891FECF9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44" y="899410"/>
            <a:ext cx="2733523" cy="4100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0" descr="Screen Shot 2017-10-24 at 14.34.5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127" y="545869"/>
            <a:ext cx="10041298" cy="607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31" descr="Image result for digital natives vs digital immigrant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5127" y="723741"/>
            <a:ext cx="9991648" cy="551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2" descr="Screen Shot 2017-10-24 at 13.20.40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83672" y="1028541"/>
            <a:ext cx="10688050" cy="566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3" descr="Фото Татьяны Громовой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4019" y="232063"/>
            <a:ext cx="4375437" cy="328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 descr="Фото Татьяны Громовой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0354" y="209766"/>
            <a:ext cx="4375438" cy="328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 descr="http://visualrian.ru/thumbnails/00000002936/2936133.th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528" y="4835236"/>
            <a:ext cx="2549236" cy="189372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3"/>
          <p:cNvSpPr/>
          <p:nvPr/>
        </p:nvSpPr>
        <p:spPr>
          <a:xfrm>
            <a:off x="235528" y="3776884"/>
            <a:ext cx="1136785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то, что было хорошо 40 лет назад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уже не действует…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6784" y="232063"/>
            <a:ext cx="108585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2231136" y="183856"/>
            <a:ext cx="7729728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Кого мы учим?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0" name="Google Shape;230;p34"/>
          <p:cNvGrpSpPr/>
          <p:nvPr/>
        </p:nvGrpSpPr>
        <p:grpSpPr>
          <a:xfrm>
            <a:off x="977688" y="4596401"/>
            <a:ext cx="10640602" cy="1924050"/>
            <a:chOff x="0" y="4914900"/>
            <a:chExt cx="9144000" cy="1924050"/>
          </a:xfrm>
        </p:grpSpPr>
        <p:pic>
          <p:nvPicPr>
            <p:cNvPr id="231" name="Google Shape;231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914900"/>
              <a:ext cx="3040063" cy="19097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76925" y="4930775"/>
              <a:ext cx="3267075" cy="1908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34" descr="https://www.aplaceofhope.com/wp-content/uploads/2015/10/bigstock-Happy-multigeneration-family-u-60981668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52763" y="4914900"/>
              <a:ext cx="2944812" cy="1908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4" name="Google Shape;23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42937" y="1501555"/>
            <a:ext cx="4201111" cy="298174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/>
          <p:nvPr/>
        </p:nvSpPr>
        <p:spPr>
          <a:xfrm>
            <a:off x="339047" y="2113984"/>
            <a:ext cx="3803890" cy="1756881"/>
          </a:xfrm>
          <a:prstGeom prst="rightArrowCallout">
            <a:avLst>
              <a:gd name="adj1" fmla="val 30847"/>
              <a:gd name="adj2" fmla="val 50000"/>
              <a:gd name="adj3" fmla="val 25000"/>
              <a:gd name="adj4" fmla="val 80643"/>
            </a:avLst>
          </a:prstGeom>
          <a:gradFill>
            <a:gsLst>
              <a:gs pos="0">
                <a:srgbClr val="C3D9B7"/>
              </a:gs>
              <a:gs pos="50000">
                <a:srgbClr val="AECDA1"/>
              </a:gs>
              <a:gs pos="100000">
                <a:srgbClr val="A0C78C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открыты,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оптимистичны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контактны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4"/>
          <p:cNvSpPr/>
          <p:nvPr/>
        </p:nvSpPr>
        <p:spPr>
          <a:xfrm flipH="1">
            <a:off x="8299807" y="2113984"/>
            <a:ext cx="3892193" cy="1756881"/>
          </a:xfrm>
          <a:prstGeom prst="rightArrowCallout">
            <a:avLst>
              <a:gd name="adj1" fmla="val 30847"/>
              <a:gd name="adj2" fmla="val 50000"/>
              <a:gd name="adj3" fmla="val 25000"/>
              <a:gd name="adj4" fmla="val 80643"/>
            </a:avLst>
          </a:prstGeom>
          <a:gradFill>
            <a:gsLst>
              <a:gs pos="0">
                <a:srgbClr val="C3D9B7"/>
              </a:gs>
              <a:gs pos="50000">
                <a:srgbClr val="AECDA1"/>
              </a:gs>
              <a:gs pos="100000">
                <a:srgbClr val="A0C78C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Свобода, творчество, развлечения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2240969" y="217440"/>
            <a:ext cx="7729728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формируем?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5"/>
          <p:cNvSpPr txBox="1">
            <a:spLocks noGrp="1"/>
          </p:cNvSpPr>
          <p:nvPr>
            <p:ph type="body" idx="1"/>
          </p:nvPr>
        </p:nvSpPr>
        <p:spPr>
          <a:xfrm>
            <a:off x="284349" y="1730477"/>
            <a:ext cx="5025070" cy="490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Критическое мышление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Творческое мышление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Комплексное мышление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Умение общаться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Умение работать в коллективе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⚫"/>
            </a:pPr>
            <a:r>
              <a:rPr lang="ru-RU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Совместная деятельность и сотрудничество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5961" y="3644234"/>
            <a:ext cx="3854246" cy="30836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5" name="Google Shape;24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8805" y="3106992"/>
            <a:ext cx="4177836" cy="291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47" name="Google Shape;247;p35"/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48" name="Google Shape;24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7476" y="1128859"/>
            <a:ext cx="3549852" cy="2827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49" name="Google Shape;249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6150" y="5867400"/>
            <a:ext cx="10858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Macintosh PowerPoint</Application>
  <PresentationFormat>Широкоэкранный</PresentationFormat>
  <Paragraphs>89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 Narrow</vt:lpstr>
      <vt:lpstr>Times New Roman</vt:lpstr>
      <vt:lpstr>Calibri</vt:lpstr>
      <vt:lpstr>Corbel</vt:lpstr>
      <vt:lpstr>Arial</vt:lpstr>
      <vt:lpstr>Noto Sans Symbols</vt:lpstr>
      <vt:lpstr>Cabin</vt:lpstr>
      <vt:lpstr>Parcel</vt:lpstr>
      <vt:lpstr>HDOfficeLightV0</vt:lpstr>
      <vt:lpstr>Parcel</vt:lpstr>
      <vt:lpstr>СМЕШАННОЕ И БЕЗОТМЕТОЧНОЕ ОБУЧЕНИЕ С ИСПОЛЬЗОВАНИЕМ МЭШ</vt:lpstr>
      <vt:lpstr>На занятии мы ответим на важные вопросы: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Кого мы учим?</vt:lpstr>
      <vt:lpstr>Что формируем?</vt:lpstr>
      <vt:lpstr>ФГОС второго поколения – ответ на вызовы современного общества  Планируемые результаты – четкое отражение системно-деятельностного подхода и ориентации на ученика  Образовательная программа – междициплинарный и метапредметный подход, критериальное оценивание  Обеспечение – информационно-образовательная среда </vt:lpstr>
      <vt:lpstr>Презентация PowerPoint</vt:lpstr>
      <vt:lpstr>Презентация PowerPoint</vt:lpstr>
      <vt:lpstr>Что такое Смешанное Обучение?</vt:lpstr>
      <vt:lpstr>перевернутый класс</vt:lpstr>
      <vt:lpstr>ротация станций</vt:lpstr>
      <vt:lpstr>ротация лабораторий</vt:lpstr>
      <vt:lpstr>гибкая модель</vt:lpstr>
      <vt:lpstr>Возможности МЭШ для смешанного обучения</vt:lpstr>
      <vt:lpstr>МЭШ: смешанное обучение</vt:lpstr>
      <vt:lpstr>МЭШ: смешанное обучение</vt:lpstr>
      <vt:lpstr>МЭШ: смешанное обучение</vt:lpstr>
      <vt:lpstr>МЭШ: смешанное обучение</vt:lpstr>
      <vt:lpstr>МЭШ: смешанное обучение</vt:lpstr>
      <vt:lpstr>МЭШ: смешанное обучение</vt:lpstr>
      <vt:lpstr>НО! Оцениваются  только предметные результаты!</vt:lpstr>
      <vt:lpstr>СlassDojo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СМЕШАННОЕ И БЕЗОТМЕТОЧНОЕ ОБУЧЕНИЕ С ИСПОЛЬЗОВАНИЕМ МЭШ</dc:title>
  <cp:lastModifiedBy>Гулин Александр Сергеевич</cp:lastModifiedBy>
  <cp:revision>1</cp:revision>
  <dcterms:modified xsi:type="dcterms:W3CDTF">2018-12-10T11:44:24Z</dcterms:modified>
</cp:coreProperties>
</file>