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0" r:id="rId4"/>
    <p:sldId id="257" r:id="rId5"/>
    <p:sldId id="258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7" autoAdjust="0"/>
    <p:restoredTop sz="77471" autoAdjust="0"/>
  </p:normalViewPr>
  <p:slideViewPr>
    <p:cSldViewPr>
      <p:cViewPr varScale="1">
        <p:scale>
          <a:sx n="85" d="100"/>
          <a:sy n="85" d="100"/>
        </p:scale>
        <p:origin x="-22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EF6E7-749C-4E14-8CA6-5F2A7E0985CD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91015-084D-4BB9-83F4-C6AD9395D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Знаковым событием стал доклад под названием «Программирование – вторая грамотность», сделанный Ершовым в 1981 году на 3-й Всемирной конференции Международной федерации по обработке информации и ЮНЕСКО по применению ЭВМ в обучении в Лозанне.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«(Работа с компьютером)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приведет к формированию нового интеллектуального фона, новой операционной обстановки, органически и естественно используемой ребенком в его развитии в школе и дома.» 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91015-084D-4BB9-83F4-C6AD9395D6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A13C3F2-A1E1-4DA9-9CA8-3E060FD4B9DE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 </a:t>
            </a:r>
            <a:r>
              <a:rPr lang="ru-RU" b="1" smtClean="0"/>
              <a:t>временнОй шкале</a:t>
            </a:r>
            <a:r>
              <a:rPr lang="ru-RU" smtClean="0"/>
              <a:t> сложность интерактивных инструментов зависит от необходимости решения локальной дидактической задачи. «Квантом внимания» может стать как урок (длительность процесса измеряется минутами) так и тематический модуль курса (длительность процесса составляет десятки учебных часов).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По </a:t>
            </a:r>
            <a:r>
              <a:rPr lang="ru-RU" b="1" smtClean="0"/>
              <a:t>шкале компетентностей</a:t>
            </a:r>
            <a:r>
              <a:rPr lang="ru-RU" smtClean="0"/>
              <a:t> дидактический потенциал модулей варьируется в зависимости от выявленного учителем уровня готовности конкретного учащегося или группы учащихся. Разработка таких шкал для учителей  – дело ближайших лет, эта задача решается по мере накопления опыта педагогического проектирования. 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По </a:t>
            </a:r>
            <a:r>
              <a:rPr lang="ru-RU" b="1" smtClean="0"/>
              <a:t>шкале познавательных моделей</a:t>
            </a:r>
            <a:r>
              <a:rPr lang="ru-RU" smtClean="0"/>
              <a:t> варьируются как состав, так и технологическая сложность модулей. Здесь наиболее важные результаты формируются в контексте метапредметного подхода.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F2A2C-0462-46BF-9E62-CDF469CC11C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6132-C4D2-4AF6-A19F-243CD413CC07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3971-475B-4226-9CFC-07F8BB6B7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6132-C4D2-4AF6-A19F-243CD413CC07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3971-475B-4226-9CFC-07F8BB6B7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6132-C4D2-4AF6-A19F-243CD413CC07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3971-475B-4226-9CFC-07F8BB6B7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6132-C4D2-4AF6-A19F-243CD413CC07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3971-475B-4226-9CFC-07F8BB6B7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6132-C4D2-4AF6-A19F-243CD413CC07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3971-475B-4226-9CFC-07F8BB6B7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6132-C4D2-4AF6-A19F-243CD413CC07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3971-475B-4226-9CFC-07F8BB6B7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6132-C4D2-4AF6-A19F-243CD413CC07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3971-475B-4226-9CFC-07F8BB6B7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6132-C4D2-4AF6-A19F-243CD413CC07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3971-475B-4226-9CFC-07F8BB6B7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6132-C4D2-4AF6-A19F-243CD413CC07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3971-475B-4226-9CFC-07F8BB6B7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6132-C4D2-4AF6-A19F-243CD413CC07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3971-475B-4226-9CFC-07F8BB6B7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6132-C4D2-4AF6-A19F-243CD413CC07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3971-475B-4226-9CFC-07F8BB6B7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86132-C4D2-4AF6-A19F-243CD413CC07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B3971-475B-4226-9CFC-07F8BB6B7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kent.ru/enc/2804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Управленческий форум </a:t>
            </a:r>
            <a:br>
              <a:rPr lang="ru-RU" dirty="0" smtClean="0"/>
            </a:br>
            <a:r>
              <a:rPr lang="ru-RU" dirty="0" smtClean="0"/>
              <a:t>«Стань Выше с Вышкой» Университетского образовательного округа НИУ ВШЭ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25144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А.В. Гиглавый, </a:t>
            </a:r>
          </a:p>
          <a:p>
            <a:pPr algn="r"/>
            <a:r>
              <a:rPr lang="ru-RU" dirty="0" smtClean="0"/>
              <a:t>ГБОУ «Школа №1533 «ЛИТ»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 smtClean="0"/>
              <a:t>Барьеры и риски</a:t>
            </a:r>
            <a:endParaRPr lang="ru-RU" sz="3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549102"/>
            <a:ext cx="91567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ru-RU" sz="3800" dirty="0" err="1" smtClean="0"/>
              <a:t>Метапредметность</a:t>
            </a:r>
            <a:r>
              <a:rPr lang="ru-RU" sz="3800" dirty="0" smtClean="0"/>
              <a:t> </a:t>
            </a:r>
            <a:r>
              <a:rPr lang="ru-RU" sz="3800" dirty="0" err="1" smtClean="0"/>
              <a:t>ИКТ-компетентности</a:t>
            </a:r>
            <a:endParaRPr lang="ru-RU" sz="3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1623467"/>
            <a:ext cx="915670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2514600" y="1412776"/>
          <a:ext cx="4783138" cy="5418137"/>
        </p:xfrm>
        <a:graphic>
          <a:graphicData uri="http://schemas.openxmlformats.org/presentationml/2006/ole">
            <p:oleObj spid="_x0000_s1026" name="Document" r:id="rId4" imgW="6459602" imgH="6367909" progId="Word.Document.8">
              <p:embed/>
            </p:oleObj>
          </a:graphicData>
        </a:graphic>
      </p:graphicFrame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1296765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ts val="3600"/>
              </a:lnSpc>
              <a:defRPr/>
            </a:pPr>
            <a:r>
              <a:rPr lang="ru-RU" dirty="0" smtClean="0">
                <a:latin typeface="Tahoma" pitchFamily="34" charset="0"/>
              </a:rPr>
              <a:t/>
            </a:r>
            <a:br>
              <a:rPr lang="ru-RU" dirty="0" smtClean="0">
                <a:latin typeface="Tahoma" pitchFamily="34" charset="0"/>
              </a:rPr>
            </a:br>
            <a:r>
              <a:rPr lang="ru-RU" sz="4200" dirty="0" smtClean="0">
                <a:latin typeface="Tahoma" pitchFamily="34" charset="0"/>
              </a:rPr>
              <a:t>     </a:t>
            </a:r>
            <a:r>
              <a:rPr lang="ru-RU" sz="4200" dirty="0" smtClean="0"/>
              <a:t>Цели проектной и исследовательской работы учащихся в школе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2988" y="274638"/>
            <a:ext cx="8101012" cy="1143000"/>
          </a:xfrm>
        </p:spPr>
        <p:txBody>
          <a:bodyPr/>
          <a:lstStyle/>
          <a:p>
            <a:pPr eaLnBrk="1" hangingPunct="1">
              <a:lnSpc>
                <a:spcPts val="3600"/>
              </a:lnSpc>
              <a:defRPr/>
            </a:pPr>
            <a:r>
              <a:rPr lang="ru-RU" sz="3600" b="1" dirty="0" smtClean="0"/>
              <a:t>Типология познавательных </a:t>
            </a:r>
            <a:br>
              <a:rPr lang="ru-RU" sz="3600" b="1" dirty="0" smtClean="0"/>
            </a:br>
            <a:r>
              <a:rPr lang="ru-RU" sz="3600" b="1" dirty="0" smtClean="0"/>
              <a:t>моделей (по Ю.В. Чайковскому)</a:t>
            </a:r>
            <a:endParaRPr lang="ru-RU" sz="3600" b="1" dirty="0"/>
          </a:p>
        </p:txBody>
      </p:sp>
      <p:sp>
        <p:nvSpPr>
          <p:cNvPr id="14339" name="Содержимое 5"/>
          <p:cNvSpPr>
            <a:spLocks noGrp="1"/>
          </p:cNvSpPr>
          <p:nvPr>
            <p:ph idx="1"/>
          </p:nvPr>
        </p:nvSpPr>
        <p:spPr>
          <a:xfrm>
            <a:off x="971550" y="1600200"/>
            <a:ext cx="8172450" cy="5068888"/>
          </a:xfrm>
        </p:spPr>
        <p:txBody>
          <a:bodyPr/>
          <a:lstStyle/>
          <a:p>
            <a:pPr eaLnBrk="1" hangingPunct="1"/>
            <a:r>
              <a:rPr lang="ru-RU" sz="2800" dirty="0" smtClean="0"/>
              <a:t>Этико-эстетическая модель (эмоциональное восприятие);</a:t>
            </a:r>
          </a:p>
          <a:p>
            <a:pPr eaLnBrk="1" hangingPunct="1"/>
            <a:r>
              <a:rPr lang="ru-RU" sz="2800" dirty="0" smtClean="0"/>
              <a:t>Семиотическая модель (законы природы, математизация процессов познания);</a:t>
            </a:r>
          </a:p>
          <a:p>
            <a:pPr eaLnBrk="1" hangingPunct="1"/>
            <a:r>
              <a:rPr lang="ru-RU" sz="2800" dirty="0" smtClean="0"/>
              <a:t>Механическая модель (причинность, эволюция);</a:t>
            </a:r>
          </a:p>
          <a:p>
            <a:pPr eaLnBrk="1" hangingPunct="1"/>
            <a:r>
              <a:rPr lang="ru-RU" sz="2800" dirty="0" smtClean="0"/>
              <a:t>Статистическая модель (балансы, инварианты);</a:t>
            </a:r>
          </a:p>
          <a:p>
            <a:pPr eaLnBrk="1" hangingPunct="1"/>
            <a:r>
              <a:rPr lang="ru-RU" sz="2800" dirty="0" smtClean="0"/>
              <a:t>Системная модель (целостность мира, идеи оптимальности и самоорганизации)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580112" y="6237312"/>
            <a:ext cx="271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/>
              </a:rPr>
              <a:t>http://vikent.ru/enc/2804/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32656"/>
            <a:ext cx="60486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«Грамотность и способность к действию сами по себе еще ничего не значат. Развитие только одной из них еще не решает проблемы. В этом противопоставлении трудно сказать, от чего мы страдаем больше: от невежества или бездеятельности»</a:t>
            </a:r>
          </a:p>
          <a:p>
            <a:pPr algn="r"/>
            <a:r>
              <a:rPr lang="ru-RU" sz="2800" dirty="0" smtClean="0"/>
              <a:t>Андрей Петрович Ершов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04665"/>
            <a:ext cx="2376264" cy="343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254</Words>
  <Application>Microsoft Office PowerPoint</Application>
  <PresentationFormat>Экран (4:3)</PresentationFormat>
  <Paragraphs>23</Paragraphs>
  <Slides>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Document</vt:lpstr>
      <vt:lpstr>Управленческий форум  «Стань Выше с Вышкой» Университетского образовательного округа НИУ ВШЭ </vt:lpstr>
      <vt:lpstr>Барьеры и риски</vt:lpstr>
      <vt:lpstr>Метапредметность ИКТ-компетентности</vt:lpstr>
      <vt:lpstr>      Цели проектной и исследовательской работы учащихся в школе</vt:lpstr>
      <vt:lpstr>Типология познавательных  моделей (по Ю.В. Чайковскому)</vt:lpstr>
      <vt:lpstr>Слайд 6</vt:lpstr>
    </vt:vector>
  </TitlesOfParts>
  <Company>LIT1533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Управленческий форум  «Стань Выше с Вышкой» Университетского образовательного округа НИУ ВШЭ </dc:title>
  <dc:creator>Пользователь Windows</dc:creator>
  <cp:lastModifiedBy>Пользователь Windows</cp:lastModifiedBy>
  <cp:revision>3</cp:revision>
  <dcterms:created xsi:type="dcterms:W3CDTF">2018-12-09T13:56:19Z</dcterms:created>
  <dcterms:modified xsi:type="dcterms:W3CDTF">2018-12-09T19:27:54Z</dcterms:modified>
</cp:coreProperties>
</file>