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2"/>
  </p:notesMasterIdLst>
  <p:sldIdLst>
    <p:sldId id="264" r:id="rId2"/>
    <p:sldId id="267" r:id="rId3"/>
    <p:sldId id="256" r:id="rId4"/>
    <p:sldId id="266" r:id="rId5"/>
    <p:sldId id="304" r:id="rId6"/>
    <p:sldId id="290" r:id="rId7"/>
    <p:sldId id="265" r:id="rId8"/>
    <p:sldId id="297" r:id="rId9"/>
    <p:sldId id="305" r:id="rId10"/>
    <p:sldId id="306" r:id="rId11"/>
    <p:sldId id="298" r:id="rId12"/>
    <p:sldId id="313" r:id="rId13"/>
    <p:sldId id="314" r:id="rId14"/>
    <p:sldId id="315" r:id="rId15"/>
    <p:sldId id="307" r:id="rId16"/>
    <p:sldId id="308" r:id="rId17"/>
    <p:sldId id="309" r:id="rId18"/>
    <p:sldId id="310" r:id="rId19"/>
    <p:sldId id="311" r:id="rId20"/>
    <p:sldId id="312" r:id="rId21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4551"/>
  </p:normalViewPr>
  <p:slideViewPr>
    <p:cSldViewPr snapToGrid="0" snapToObjects="1">
      <p:cViewPr varScale="1">
        <p:scale>
          <a:sx n="135" d="100"/>
          <a:sy n="135" d="100"/>
        </p:scale>
        <p:origin x="40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Идея ПШ</c:v>
                </c:pt>
                <c:pt idx="1">
                  <c:v>Реализация ПШ</c:v>
                </c:pt>
                <c:pt idx="2">
                  <c:v>Занятия в модульный день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8.35</c:v>
                </c:pt>
                <c:pt idx="1">
                  <c:v>7.85</c:v>
                </c:pt>
                <c:pt idx="2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E-C64F-8AA7-FCB974A5A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6845839"/>
        <c:axId val="1186847519"/>
      </c:barChart>
      <c:catAx>
        <c:axId val="118684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6847519"/>
        <c:crosses val="autoZero"/>
        <c:auto val="1"/>
        <c:lblAlgn val="ctr"/>
        <c:lblOffset val="100"/>
        <c:noMultiLvlLbl val="0"/>
      </c:catAx>
      <c:valAx>
        <c:axId val="118684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684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232C-CEBF-3E44-83D6-7EF60409BE7C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DBDFD-CE7D-8140-B7E3-A6788BBBE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7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DBDFD-CE7D-8140-B7E3-A6788BBBEC1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6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9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6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9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4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0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2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0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6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50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1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92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A438-1121-594B-9507-AC9B17C1C048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FE28-4190-C143-B462-9CE922CEA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0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5A445F-F061-2547-BDE1-13646C018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988" y="1110422"/>
            <a:ext cx="1740221" cy="360777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9D7C65D-6576-094D-8B42-0646A025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70" y="1817678"/>
            <a:ext cx="5024783" cy="994172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Модель 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подростковой школы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0396CC-5358-4543-BEA3-7BEB72E68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785"/>
          <a:stretch/>
        </p:blipFill>
        <p:spPr>
          <a:xfrm>
            <a:off x="1556771" y="4013200"/>
            <a:ext cx="814290" cy="1130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C40A9-A0F3-674A-B882-3C01B8E80FCF}"/>
              </a:ext>
            </a:extLst>
          </p:cNvPr>
          <p:cNvSpPr txBox="1"/>
          <p:nvPr/>
        </p:nvSpPr>
        <p:spPr>
          <a:xfrm>
            <a:off x="4582631" y="4347517"/>
            <a:ext cx="185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dirty="0">
                <a:cs typeface="Times New Roman" panose="02020603050405020304" pitchFamily="18" charset="0"/>
              </a:rPr>
              <a:t>pkvartal@edu.mos.ru </a:t>
            </a:r>
            <a:r>
              <a:rPr lang="en" sz="1200" dirty="0" err="1">
                <a:cs typeface="Times New Roman" panose="02020603050405020304" pitchFamily="18" charset="0"/>
              </a:rPr>
              <a:t>pkvartal.mskobr.ru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4DED28-41ED-E04B-A28C-4074DB764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01" r="32314"/>
          <a:stretch/>
        </p:blipFill>
        <p:spPr>
          <a:xfrm>
            <a:off x="4486920" y="3884972"/>
            <a:ext cx="191422" cy="12458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3A91F2-B457-3541-A227-2371B763CAB6}"/>
              </a:ext>
            </a:extLst>
          </p:cNvPr>
          <p:cNvSpPr txBox="1"/>
          <p:nvPr/>
        </p:nvSpPr>
        <p:spPr>
          <a:xfrm>
            <a:off x="2555334" y="4373765"/>
            <a:ext cx="205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105064, Большой Казенный Переулок, Дом 9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8 (495) 917-54-00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BC2BE6-8332-9E40-A210-46D14570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01" r="32314"/>
          <a:stretch/>
        </p:blipFill>
        <p:spPr>
          <a:xfrm>
            <a:off x="2375998" y="3872319"/>
            <a:ext cx="195311" cy="1271181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939995-594B-F344-8AB2-9E67145F36E5}"/>
              </a:ext>
            </a:extLst>
          </p:cNvPr>
          <p:cNvSpPr txBox="1">
            <a:spLocks/>
          </p:cNvSpPr>
          <p:nvPr/>
        </p:nvSpPr>
        <p:spPr>
          <a:xfrm>
            <a:off x="1556769" y="501843"/>
            <a:ext cx="502478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+mn-lt"/>
              </a:rPr>
              <a:t>ГБОУ города Москвы </a:t>
            </a:r>
          </a:p>
          <a:p>
            <a:r>
              <a:rPr lang="ru-RU" sz="1600" b="1" dirty="0">
                <a:latin typeface="+mn-lt"/>
              </a:rPr>
              <a:t>«Школа «Покровский квартал»</a:t>
            </a:r>
          </a:p>
        </p:txBody>
      </p:sp>
    </p:spTree>
    <p:extLst>
      <p:ext uri="{BB962C8B-B14F-4D97-AF65-F5344CB8AC3E}">
        <p14:creationId xmlns:p14="http://schemas.microsoft.com/office/powerpoint/2010/main" val="337021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E7C4483-98AD-D94E-8F09-A9A25E184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059" y="139382"/>
            <a:ext cx="8591973" cy="675926"/>
          </a:xfrm>
        </p:spPr>
        <p:txBody>
          <a:bodyPr>
            <a:noAutofit/>
          </a:bodyPr>
          <a:lstStyle/>
          <a:p>
            <a:r>
              <a:rPr lang="ru-RU" sz="2700" dirty="0"/>
              <a:t>Расширение возможностей предмета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265F3C-B9E0-9349-9A54-E2EC0A77645E}"/>
              </a:ext>
            </a:extLst>
          </p:cNvPr>
          <p:cNvSpPr/>
          <p:nvPr/>
        </p:nvSpPr>
        <p:spPr>
          <a:xfrm>
            <a:off x="3371225" y="725115"/>
            <a:ext cx="2626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Расписание на модульный день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B73F4AD-C166-AF48-B362-192BF1963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51269"/>
              </p:ext>
            </p:extLst>
          </p:nvPr>
        </p:nvGraphicFramePr>
        <p:xfrm>
          <a:off x="2390573" y="1464243"/>
          <a:ext cx="4594689" cy="2708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689">
                  <a:extLst>
                    <a:ext uri="{9D8B030D-6E8A-4147-A177-3AD203B41FA5}">
                      <a16:colId xmlns:a16="http://schemas.microsoft.com/office/drawing/2014/main" val="637415024"/>
                    </a:ext>
                  </a:extLst>
                </a:gridCol>
              </a:tblGrid>
              <a:tr h="32257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СРЕДА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3110551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Русский язык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6224656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Математика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162282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Биология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9188638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География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1965679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Технология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00070208"/>
                  </a:ext>
                </a:extLst>
              </a:tr>
              <a:tr h="3977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Технология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03007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579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58" y="277063"/>
            <a:ext cx="7886700" cy="78941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Школьный пресс-центр</a:t>
            </a:r>
            <a:endParaRPr lang="ru-RU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B6841-07C3-A840-826B-6CBF91543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67" y="1527142"/>
            <a:ext cx="3973804" cy="26548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81E830-2A45-184E-B080-A17AF7895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05" y="1527142"/>
            <a:ext cx="4311567" cy="26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37" y="207839"/>
            <a:ext cx="7886700" cy="932803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Мастер-класс живого общения в  РУДН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44467-F025-2F48-9DE1-3F1C839BE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5" y="1140642"/>
            <a:ext cx="4225235" cy="3168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D278C6-414E-DC42-8A0D-696515AAD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87" y="1140642"/>
            <a:ext cx="4258365" cy="31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37" y="273828"/>
            <a:ext cx="7886700" cy="932803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Защита проектов на модуле Искусство и мультимедиа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1E95E-D0E1-F541-B715-0746EFDA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69" y="2015013"/>
            <a:ext cx="4973982" cy="2797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2CF5C1-2397-A043-AC45-875969A41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32" y="1206631"/>
            <a:ext cx="4181101" cy="2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8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37" y="207839"/>
            <a:ext cx="7886700" cy="932803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Защита проектов на модуле </a:t>
            </a:r>
            <a:br>
              <a:rPr lang="ru-RU" sz="3000" dirty="0"/>
            </a:br>
            <a:r>
              <a:rPr lang="ru-RU" sz="3000" dirty="0"/>
              <a:t>Межкультурные коммуникации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B78BE6-C2A4-BE4E-B5CB-93375893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11" y="1312925"/>
            <a:ext cx="4803808" cy="32025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67126-4C03-644B-87D6-72B0E833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42661" y="1713241"/>
            <a:ext cx="3202539" cy="24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2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10" y="188536"/>
            <a:ext cx="7886700" cy="669302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Еженедельник учащегося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A043A0-C5D0-1043-8EF1-0B5B0CDA0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54" y="923826"/>
            <a:ext cx="5191812" cy="38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10" y="188536"/>
            <a:ext cx="7886700" cy="669302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Еженедельник учащегося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1CEE7-ABE8-B44E-86CB-D580B1C49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30" y="752769"/>
            <a:ext cx="6357831" cy="41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10" y="188536"/>
            <a:ext cx="7886700" cy="669302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Еженедельник учащегося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CAC0C-793B-584E-A88F-636212B4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393" y="980387"/>
            <a:ext cx="5993334" cy="38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48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10" y="284070"/>
            <a:ext cx="7886700" cy="6693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/>
              <a:t>Обратная связь от родителей</a:t>
            </a:r>
            <a:br>
              <a:rPr lang="ru-RU" sz="3000" dirty="0"/>
            </a:br>
            <a:r>
              <a:rPr lang="ru-RU" sz="2200" dirty="0"/>
              <a:t>1 модуль</a:t>
            </a:r>
            <a:endParaRPr lang="ru-RU" sz="2700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A525A6B-A50E-104C-B9CD-B07482C08DC0}"/>
              </a:ext>
            </a:extLst>
          </p:cNvPr>
          <p:cNvGraphicFramePr/>
          <p:nvPr>
            <p:extLst/>
          </p:nvPr>
        </p:nvGraphicFramePr>
        <p:xfrm>
          <a:off x="1115355" y="1187355"/>
          <a:ext cx="7069410" cy="370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7773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69C158E-CDD9-FE4A-861D-7F41AD01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41" y="0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Преемственность программ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530A1-2E19-8248-8B78-7618ADA2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8" t="69424"/>
          <a:stretch/>
        </p:blipFill>
        <p:spPr>
          <a:xfrm>
            <a:off x="7568044" y="3812917"/>
            <a:ext cx="1164934" cy="11031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4C9502-B2F2-6242-8907-8026372B5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7" y="818353"/>
            <a:ext cx="7802088" cy="43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6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9533-64EA-D84F-A8B4-E1188F3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37" y="641473"/>
            <a:ext cx="7886700" cy="78941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Главная идея подростковой школы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FA0FBC-B7D3-DF41-9AF6-F3A86E621D8C}"/>
              </a:ext>
            </a:extLst>
          </p:cNvPr>
          <p:cNvSpPr/>
          <p:nvPr/>
        </p:nvSpPr>
        <p:spPr>
          <a:xfrm>
            <a:off x="1528761" y="2035088"/>
            <a:ext cx="6261451" cy="2230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Helvetica Neue" panose="02000503000000020004" pitchFamily="2" charset="0"/>
              </a:rPr>
              <a:t>Создание условий, в которых учащиеся смогут через практику и самостоятельную работу попробовать себя в разных предметных областях, определить свои интересы, сформировать компетенции, необходимые для жизни в динамично меняющемся мире, и осознанно выбрать направление дальнейшего обучения.</a:t>
            </a:r>
            <a:endParaRPr lang="ru-RU" sz="20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2DBE40-7EFF-E647-AD33-96860488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" y="322927"/>
            <a:ext cx="1319177" cy="14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62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69C158E-CDD9-FE4A-861D-7F41AD01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41" y="179468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Контакты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530A1-2E19-8248-8B78-7618ADA2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8" t="69424"/>
          <a:stretch/>
        </p:blipFill>
        <p:spPr>
          <a:xfrm>
            <a:off x="7568044" y="3812917"/>
            <a:ext cx="1164934" cy="110312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FE1076C-BF3E-4545-B13F-8F2A770F5471}"/>
              </a:ext>
            </a:extLst>
          </p:cNvPr>
          <p:cNvSpPr txBox="1">
            <a:spLocks/>
          </p:cNvSpPr>
          <p:nvPr/>
        </p:nvSpPr>
        <p:spPr>
          <a:xfrm>
            <a:off x="2055916" y="1913243"/>
            <a:ext cx="5058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Михаил Иванович</a:t>
            </a:r>
            <a:r>
              <a:rPr lang="en-US" dirty="0"/>
              <a:t> </a:t>
            </a:r>
            <a:r>
              <a:rPr lang="ru-RU" dirty="0"/>
              <a:t>Митин</a:t>
            </a:r>
          </a:p>
          <a:p>
            <a:pPr algn="ctr"/>
            <a:endParaRPr lang="ru-RU" dirty="0"/>
          </a:p>
          <a:p>
            <a:pPr algn="ctr"/>
            <a:r>
              <a:rPr lang="en-US" dirty="0"/>
              <a:t>m</a:t>
            </a:r>
            <a:r>
              <a:rPr lang="ru-RU" dirty="0"/>
              <a:t>.</a:t>
            </a:r>
            <a:r>
              <a:rPr lang="en-US" dirty="0" err="1"/>
              <a:t>mitin@pkvartal.msk.ru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6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83CBC-B144-874D-8A3D-6AAAE1AFE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32C4B-7081-5E43-B277-DC0E170AB0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0F4668-EE42-DD4D-AD27-1ADDBCDAF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5"/>
          <a:stretch/>
        </p:blipFill>
        <p:spPr>
          <a:xfrm>
            <a:off x="0" y="0"/>
            <a:ext cx="9144000" cy="5177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FC8ACF-D980-CA4E-A1D7-C7BAE9C2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06" y="153498"/>
            <a:ext cx="1996706" cy="1002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66823C-5D85-3844-B1D0-A168254AB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436" y="439390"/>
            <a:ext cx="1241351" cy="6666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A047BE-F38A-4F42-B3EA-C2B1AB88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494" y="3950253"/>
            <a:ext cx="561458" cy="6657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ED5908-E3FD-764B-B1CD-BE8896F73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952" y="3950253"/>
            <a:ext cx="1504462" cy="3112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67CD83-2C8B-1848-AB14-624FC8DAB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968" y="846667"/>
            <a:ext cx="1224221" cy="6194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37BEA4-7639-7249-8F7D-1AD566E34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636" y="1467329"/>
            <a:ext cx="1887174" cy="9241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3F6E77-1BC4-3744-A248-92A2BDB07E0C}"/>
              </a:ext>
            </a:extLst>
          </p:cNvPr>
          <p:cNvSpPr/>
          <p:nvPr/>
        </p:nvSpPr>
        <p:spPr>
          <a:xfrm>
            <a:off x="711406" y="1190938"/>
            <a:ext cx="1996706" cy="653746"/>
          </a:xfrm>
          <a:prstGeom prst="rect">
            <a:avLst/>
          </a:prstGeom>
          <a:solidFill>
            <a:schemeClr val="accent1">
              <a:lumMod val="75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FD3A4-BDC7-0A45-AF4B-36B1909A46AB}"/>
              </a:ext>
            </a:extLst>
          </p:cNvPr>
          <p:cNvSpPr txBox="1"/>
          <p:nvPr/>
        </p:nvSpPr>
        <p:spPr>
          <a:xfrm>
            <a:off x="711406" y="1198353"/>
            <a:ext cx="208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3 здания</a:t>
            </a:r>
          </a:p>
          <a:p>
            <a:pPr algn="ctr"/>
            <a:r>
              <a:rPr lang="ru-RU" sz="1800" dirty="0">
                <a:solidFill>
                  <a:schemeClr val="bg1"/>
                </a:solidFill>
              </a:rPr>
              <a:t>4 направления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29091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0E5AD-4D34-B946-BE57-16E1CE8C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32" y="255082"/>
            <a:ext cx="7886700" cy="6199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Направления и участники подростковой школы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DF199-17CE-C34E-9AD9-B56E5325A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38" y="3482766"/>
            <a:ext cx="712102" cy="861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6A892-E7E0-4542-A255-9107044B17A6}"/>
              </a:ext>
            </a:extLst>
          </p:cNvPr>
          <p:cNvSpPr txBox="1"/>
          <p:nvPr/>
        </p:nvSpPr>
        <p:spPr>
          <a:xfrm>
            <a:off x="888694" y="2917279"/>
            <a:ext cx="162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Земляной вал</a:t>
            </a:r>
          </a:p>
          <a:p>
            <a:pPr algn="ctr"/>
            <a:r>
              <a:rPr lang="ru-RU" sz="1600" dirty="0"/>
              <a:t>«Техника»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C13534-A217-234B-87C9-8697A908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39" y="3454157"/>
            <a:ext cx="752210" cy="882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A4E29E-3461-5645-A903-97E9E8892451}"/>
              </a:ext>
            </a:extLst>
          </p:cNvPr>
          <p:cNvSpPr txBox="1"/>
          <p:nvPr/>
        </p:nvSpPr>
        <p:spPr>
          <a:xfrm>
            <a:off x="6567289" y="2917279"/>
            <a:ext cx="1923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«Межкультурные коммуникации»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4DA31A-E9F6-FA41-B724-511B63B3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070" y="3574154"/>
            <a:ext cx="741018" cy="762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354101-967C-424B-882F-34ED04A0066D}"/>
              </a:ext>
            </a:extLst>
          </p:cNvPr>
          <p:cNvSpPr txBox="1"/>
          <p:nvPr/>
        </p:nvSpPr>
        <p:spPr>
          <a:xfrm>
            <a:off x="4299933" y="2917279"/>
            <a:ext cx="173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«Искусство и </a:t>
            </a:r>
          </a:p>
          <a:p>
            <a:pPr algn="ctr"/>
            <a:r>
              <a:rPr lang="ru-RU" sz="1600" dirty="0"/>
              <a:t>мультимедиа»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6BAA2-AF7D-2E45-AC47-3E39D8052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65" y="1414639"/>
            <a:ext cx="2923448" cy="14393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058EF2-A44A-9A40-BD09-4705B4687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691" y="1462401"/>
            <a:ext cx="2508706" cy="139525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AB5E501-59F5-854B-A5A9-72D38165B565}"/>
              </a:ext>
            </a:extLst>
          </p:cNvPr>
          <p:cNvSpPr/>
          <p:nvPr/>
        </p:nvSpPr>
        <p:spPr>
          <a:xfrm>
            <a:off x="907564" y="1004743"/>
            <a:ext cx="1706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Земляной вал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8F53944-B60D-7A4A-8616-6A84CD53E27D}"/>
              </a:ext>
            </a:extLst>
          </p:cNvPr>
          <p:cNvSpPr/>
          <p:nvPr/>
        </p:nvSpPr>
        <p:spPr>
          <a:xfrm>
            <a:off x="6943162" y="997497"/>
            <a:ext cx="870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Лялин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331704-73CA-3146-969A-985DF77C64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58" t="69424"/>
          <a:stretch/>
        </p:blipFill>
        <p:spPr>
          <a:xfrm>
            <a:off x="7854986" y="3897757"/>
            <a:ext cx="1164934" cy="11031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63A5E9-DA8E-7B43-9788-56664B1F2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213" y="1531330"/>
            <a:ext cx="2833793" cy="132268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77789C0-F900-DF46-A67B-3E7458525BAA}"/>
              </a:ext>
            </a:extLst>
          </p:cNvPr>
          <p:cNvSpPr/>
          <p:nvPr/>
        </p:nvSpPr>
        <p:spPr>
          <a:xfrm>
            <a:off x="3865777" y="997497"/>
            <a:ext cx="1227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Покровка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3995F3-E6F6-F045-B98E-2E333C5BD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713" y="3572562"/>
            <a:ext cx="716861" cy="7637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3A6CD9-905B-4C45-801E-B2AEE7A02926}"/>
              </a:ext>
            </a:extLst>
          </p:cNvPr>
          <p:cNvSpPr txBox="1"/>
          <p:nvPr/>
        </p:nvSpPr>
        <p:spPr>
          <a:xfrm>
            <a:off x="3278839" y="3028681"/>
            <a:ext cx="126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«Природа»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AA709-06A6-7D43-8F4F-C56C54551598}"/>
              </a:ext>
            </a:extLst>
          </p:cNvPr>
          <p:cNvSpPr txBox="1"/>
          <p:nvPr/>
        </p:nvSpPr>
        <p:spPr>
          <a:xfrm>
            <a:off x="990831" y="4399377"/>
            <a:ext cx="14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5А2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78F699-46D6-8C41-95EC-794B94BF8471}"/>
              </a:ext>
            </a:extLst>
          </p:cNvPr>
          <p:cNvSpPr txBox="1"/>
          <p:nvPr/>
        </p:nvSpPr>
        <p:spPr>
          <a:xfrm>
            <a:off x="3455748" y="4449321"/>
            <a:ext cx="225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5А, 5Б, 7А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E464AA-4A50-4A49-B7B1-54C907D4B409}"/>
              </a:ext>
            </a:extLst>
          </p:cNvPr>
          <p:cNvSpPr txBox="1"/>
          <p:nvPr/>
        </p:nvSpPr>
        <p:spPr>
          <a:xfrm>
            <a:off x="6392220" y="4449321"/>
            <a:ext cx="225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5А, 6А</a:t>
            </a:r>
          </a:p>
        </p:txBody>
      </p:sp>
    </p:spTree>
    <p:extLst>
      <p:ext uri="{BB962C8B-B14F-4D97-AF65-F5344CB8AC3E}">
        <p14:creationId xmlns:p14="http://schemas.microsoft.com/office/powerpoint/2010/main" val="2869781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0E5AD-4D34-B946-BE57-16E1CE8C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39" y="12473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Команда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FC0B04-171B-5C46-8CCC-D1021B45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22" y="2628583"/>
            <a:ext cx="618198" cy="658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5B058-54FD-1044-A58E-88E5B2A22137}"/>
              </a:ext>
            </a:extLst>
          </p:cNvPr>
          <p:cNvSpPr txBox="1"/>
          <p:nvPr/>
        </p:nvSpPr>
        <p:spPr>
          <a:xfrm>
            <a:off x="576136" y="2282444"/>
            <a:ext cx="2149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Куратор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8F9026-BB90-8341-8956-EAECB4F1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58" t="69424"/>
          <a:stretch/>
        </p:blipFill>
        <p:spPr>
          <a:xfrm>
            <a:off x="7568044" y="3812917"/>
            <a:ext cx="1164934" cy="11031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3F93A1-7701-8E4D-B12F-B49871349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794" y="2662131"/>
            <a:ext cx="642534" cy="660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5F426E-34CF-0249-A75E-E2F1B8773D66}"/>
              </a:ext>
            </a:extLst>
          </p:cNvPr>
          <p:cNvSpPr txBox="1"/>
          <p:nvPr/>
        </p:nvSpPr>
        <p:spPr>
          <a:xfrm>
            <a:off x="4595974" y="3439279"/>
            <a:ext cx="1065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Техника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ECFD3-3DFD-064A-A726-A36010DEF2A3}"/>
              </a:ext>
            </a:extLst>
          </p:cNvPr>
          <p:cNvSpPr txBox="1"/>
          <p:nvPr/>
        </p:nvSpPr>
        <p:spPr>
          <a:xfrm>
            <a:off x="2605089" y="3049072"/>
            <a:ext cx="1850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/>
          </a:p>
          <a:p>
            <a:pPr algn="ctr"/>
            <a:r>
              <a:rPr lang="ru-RU" sz="1600" dirty="0"/>
              <a:t>Искусство и мультимедиа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F7338E-D09F-2F4F-9AE5-CBDDB9533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656" y="2611618"/>
            <a:ext cx="603862" cy="7082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BB6C74F-E7E6-B04E-837F-D3B1AC2CB0B2}"/>
              </a:ext>
            </a:extLst>
          </p:cNvPr>
          <p:cNvSpPr txBox="1"/>
          <p:nvPr/>
        </p:nvSpPr>
        <p:spPr>
          <a:xfrm>
            <a:off x="6301216" y="3292885"/>
            <a:ext cx="1852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Межкультурные коммуникации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4A676-2934-E34B-887D-5AEA0B584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641" y="2554922"/>
            <a:ext cx="645724" cy="7811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4BBA10-3CB1-AC4B-899C-B46C0C5CA3A6}"/>
              </a:ext>
            </a:extLst>
          </p:cNvPr>
          <p:cNvSpPr/>
          <p:nvPr/>
        </p:nvSpPr>
        <p:spPr>
          <a:xfrm>
            <a:off x="1221663" y="3310683"/>
            <a:ext cx="860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Природа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DD6605-7ED4-E64A-BFA2-E39F2FF0178F}"/>
              </a:ext>
            </a:extLst>
          </p:cNvPr>
          <p:cNvSpPr/>
          <p:nvPr/>
        </p:nvSpPr>
        <p:spPr>
          <a:xfrm>
            <a:off x="3107650" y="2282444"/>
            <a:ext cx="884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Куратор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9987822-A277-294E-A71A-CA938E208ED3}"/>
              </a:ext>
            </a:extLst>
          </p:cNvPr>
          <p:cNvSpPr/>
          <p:nvPr/>
        </p:nvSpPr>
        <p:spPr>
          <a:xfrm>
            <a:off x="4686489" y="2282444"/>
            <a:ext cx="884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Куратор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0D9BEBD-391D-1647-B34C-E59913842896}"/>
              </a:ext>
            </a:extLst>
          </p:cNvPr>
          <p:cNvSpPr/>
          <p:nvPr/>
        </p:nvSpPr>
        <p:spPr>
          <a:xfrm>
            <a:off x="6785574" y="2283537"/>
            <a:ext cx="884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Куратор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816C97-7C91-1F4A-99A1-0A1CA7F30797}"/>
              </a:ext>
            </a:extLst>
          </p:cNvPr>
          <p:cNvSpPr/>
          <p:nvPr/>
        </p:nvSpPr>
        <p:spPr>
          <a:xfrm>
            <a:off x="3690319" y="1067394"/>
            <a:ext cx="1711559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/>
              <a:t>Директор школы</a:t>
            </a:r>
            <a:endParaRPr lang="ru-RU" b="1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DC15631-3A97-254E-8B49-F3D195E2FD89}"/>
              </a:ext>
            </a:extLst>
          </p:cNvPr>
          <p:cNvSpPr/>
          <p:nvPr/>
        </p:nvSpPr>
        <p:spPr>
          <a:xfrm>
            <a:off x="3479460" y="1637951"/>
            <a:ext cx="2133276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/>
              <a:t>Координатор проекта</a:t>
            </a:r>
            <a:endParaRPr lang="ru-RU" b="1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0A51B19-1A1B-5C41-9E25-C36645A5ECC1}"/>
              </a:ext>
            </a:extLst>
          </p:cNvPr>
          <p:cNvCxnSpPr/>
          <p:nvPr/>
        </p:nvCxnSpPr>
        <p:spPr>
          <a:xfrm flipH="1">
            <a:off x="2082604" y="1976505"/>
            <a:ext cx="1423457" cy="305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706781B9-6C46-C44D-A5A1-7049016C2332}"/>
              </a:ext>
            </a:extLst>
          </p:cNvPr>
          <p:cNvCxnSpPr>
            <a:cxnSpLocks/>
          </p:cNvCxnSpPr>
          <p:nvPr/>
        </p:nvCxnSpPr>
        <p:spPr>
          <a:xfrm>
            <a:off x="5580041" y="1975521"/>
            <a:ext cx="1302347" cy="306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3690940-17A2-8446-9C5E-0313719DC603}"/>
              </a:ext>
            </a:extLst>
          </p:cNvPr>
          <p:cNvCxnSpPr>
            <a:cxnSpLocks/>
          </p:cNvCxnSpPr>
          <p:nvPr/>
        </p:nvCxnSpPr>
        <p:spPr>
          <a:xfrm>
            <a:off x="4805641" y="1964618"/>
            <a:ext cx="141062" cy="296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879BA1C-2FAF-2B40-B46D-8BF5EBC85323}"/>
              </a:ext>
            </a:extLst>
          </p:cNvPr>
          <p:cNvSpPr/>
          <p:nvPr/>
        </p:nvSpPr>
        <p:spPr>
          <a:xfrm>
            <a:off x="3375232" y="4275206"/>
            <a:ext cx="2341731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/>
              <a:t>Классные руководители</a:t>
            </a:r>
            <a:endParaRPr lang="ru-RU" b="1" dirty="0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DF7C93D-1BD4-444C-B2B5-416F1E39A8A6}"/>
              </a:ext>
            </a:extLst>
          </p:cNvPr>
          <p:cNvCxnSpPr/>
          <p:nvPr/>
        </p:nvCxnSpPr>
        <p:spPr>
          <a:xfrm flipH="1">
            <a:off x="3869997" y="2008458"/>
            <a:ext cx="137009" cy="306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5FB34CD-4F41-8C47-A788-25FFC62C3AC5}"/>
              </a:ext>
            </a:extLst>
          </p:cNvPr>
          <p:cNvCxnSpPr>
            <a:cxnSpLocks/>
          </p:cNvCxnSpPr>
          <p:nvPr/>
        </p:nvCxnSpPr>
        <p:spPr>
          <a:xfrm flipH="1">
            <a:off x="4546098" y="1405948"/>
            <a:ext cx="1" cy="232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D15DF33A-4B41-D543-98FA-7791551170E3}"/>
              </a:ext>
            </a:extLst>
          </p:cNvPr>
          <p:cNvCxnSpPr>
            <a:cxnSpLocks/>
          </p:cNvCxnSpPr>
          <p:nvPr/>
        </p:nvCxnSpPr>
        <p:spPr>
          <a:xfrm>
            <a:off x="1737964" y="3693565"/>
            <a:ext cx="1461735" cy="581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36E2832-2DF1-C549-A2D2-E7883C5F400A}"/>
              </a:ext>
            </a:extLst>
          </p:cNvPr>
          <p:cNvCxnSpPr>
            <a:cxnSpLocks/>
          </p:cNvCxnSpPr>
          <p:nvPr/>
        </p:nvCxnSpPr>
        <p:spPr>
          <a:xfrm>
            <a:off x="3820347" y="3880069"/>
            <a:ext cx="49650" cy="386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D0A31D4A-872B-E149-90DC-313734431E0E}"/>
              </a:ext>
            </a:extLst>
          </p:cNvPr>
          <p:cNvCxnSpPr>
            <a:cxnSpLocks/>
          </p:cNvCxnSpPr>
          <p:nvPr/>
        </p:nvCxnSpPr>
        <p:spPr>
          <a:xfrm flipH="1">
            <a:off x="5045023" y="3832425"/>
            <a:ext cx="83480" cy="426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2D6E4938-D077-914B-AF6B-B6842C0AF516}"/>
              </a:ext>
            </a:extLst>
          </p:cNvPr>
          <p:cNvCxnSpPr>
            <a:cxnSpLocks/>
          </p:cNvCxnSpPr>
          <p:nvPr/>
        </p:nvCxnSpPr>
        <p:spPr>
          <a:xfrm flipH="1">
            <a:off x="5768688" y="3877660"/>
            <a:ext cx="1273558" cy="397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03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Box 69"/>
          <p:cNvSpPr txBox="1"/>
          <p:nvPr/>
        </p:nvSpPr>
        <p:spPr>
          <a:xfrm>
            <a:off x="2505847" y="327091"/>
            <a:ext cx="4247628" cy="45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>
            <a:spAutoFit/>
          </a:bodyPr>
          <a:lstStyle>
            <a:lvl1pPr algn="l" defTabSz="457200">
              <a:defRPr sz="5000" b="0" cap="all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637"/>
              <a:t>ПЕРИОДЫ оБРАЗОВАНИЯ</a:t>
            </a:r>
          </a:p>
        </p:txBody>
      </p:sp>
      <p:grpSp>
        <p:nvGrpSpPr>
          <p:cNvPr id="521" name="Группа 97"/>
          <p:cNvGrpSpPr/>
          <p:nvPr/>
        </p:nvGrpSpPr>
        <p:grpSpPr>
          <a:xfrm>
            <a:off x="7907864" y="4027483"/>
            <a:ext cx="812896" cy="811876"/>
            <a:chOff x="0" y="0"/>
            <a:chExt cx="1541490" cy="1539556"/>
          </a:xfrm>
        </p:grpSpPr>
        <p:sp>
          <p:nvSpPr>
            <p:cNvPr id="512" name="Прямоугольник 98"/>
            <p:cNvSpPr/>
            <p:nvPr/>
          </p:nvSpPr>
          <p:spPr>
            <a:xfrm>
              <a:off x="773490" y="758816"/>
              <a:ext cx="768001" cy="768001"/>
            </a:xfrm>
            <a:prstGeom prst="rect">
              <a:avLst/>
            </a:prstGeom>
            <a:solidFill>
              <a:srgbClr val="2E75B6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3" name="Прямоугольник 99"/>
            <p:cNvSpPr/>
            <p:nvPr/>
          </p:nvSpPr>
          <p:spPr>
            <a:xfrm>
              <a:off x="769830" y="-1"/>
              <a:ext cx="255683" cy="251922"/>
            </a:xfrm>
            <a:prstGeom prst="rect">
              <a:avLst/>
            </a:prstGeom>
            <a:solidFill>
              <a:srgbClr val="C5E0B4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4" name="Прямоугольник 100"/>
            <p:cNvSpPr/>
            <p:nvPr/>
          </p:nvSpPr>
          <p:spPr>
            <a:xfrm>
              <a:off x="1285808" y="251920"/>
              <a:ext cx="255683" cy="251921"/>
            </a:xfrm>
            <a:prstGeom prst="rect">
              <a:avLst/>
            </a:prstGeom>
            <a:solidFill>
              <a:srgbClr val="2E75B6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5" name="Прямоугольник 101"/>
            <p:cNvSpPr/>
            <p:nvPr/>
          </p:nvSpPr>
          <p:spPr>
            <a:xfrm>
              <a:off x="1028094" y="755761"/>
              <a:ext cx="255684" cy="251921"/>
            </a:xfrm>
            <a:prstGeom prst="rect">
              <a:avLst/>
            </a:prstGeom>
            <a:solidFill>
              <a:srgbClr val="FFFFFF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6" name="Прямоугольник 102"/>
            <p:cNvSpPr/>
            <p:nvPr/>
          </p:nvSpPr>
          <p:spPr>
            <a:xfrm>
              <a:off x="515978" y="1273368"/>
              <a:ext cx="255683" cy="251921"/>
            </a:xfrm>
            <a:prstGeom prst="rect">
              <a:avLst/>
            </a:prstGeom>
            <a:solidFill>
              <a:srgbClr val="2E75B6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7" name="Прямоугольник 103"/>
            <p:cNvSpPr/>
            <p:nvPr/>
          </p:nvSpPr>
          <p:spPr>
            <a:xfrm>
              <a:off x="-1" y="1273367"/>
              <a:ext cx="255684" cy="251921"/>
            </a:xfrm>
            <a:prstGeom prst="rect">
              <a:avLst/>
            </a:prstGeom>
            <a:solidFill>
              <a:srgbClr val="2E75B6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8" name="Прямоугольник 104"/>
            <p:cNvSpPr/>
            <p:nvPr/>
          </p:nvSpPr>
          <p:spPr>
            <a:xfrm>
              <a:off x="1283777" y="1287636"/>
              <a:ext cx="255683" cy="251921"/>
            </a:xfrm>
            <a:prstGeom prst="rect">
              <a:avLst/>
            </a:prstGeom>
            <a:solidFill>
              <a:srgbClr val="FFFFFF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19" name="Прямоугольник 105"/>
            <p:cNvSpPr/>
            <p:nvPr/>
          </p:nvSpPr>
          <p:spPr>
            <a:xfrm>
              <a:off x="257714" y="1019920"/>
              <a:ext cx="255683" cy="251921"/>
            </a:xfrm>
            <a:prstGeom prst="rect">
              <a:avLst/>
            </a:prstGeom>
            <a:solidFill>
              <a:srgbClr val="BDD7EE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20" name="Прямоугольник 106"/>
            <p:cNvSpPr/>
            <p:nvPr/>
          </p:nvSpPr>
          <p:spPr>
            <a:xfrm>
              <a:off x="782957" y="755761"/>
              <a:ext cx="255684" cy="516080"/>
            </a:xfrm>
            <a:prstGeom prst="rect">
              <a:avLst/>
            </a:prstGeom>
            <a:solidFill>
              <a:srgbClr val="BDD7EE">
                <a:alpha val="529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</p:grpSp>
      <p:sp>
        <p:nvSpPr>
          <p:cNvPr id="522" name="TextBox 107"/>
          <p:cNvSpPr txBox="1"/>
          <p:nvPr/>
        </p:nvSpPr>
        <p:spPr>
          <a:xfrm>
            <a:off x="1526551" y="4003305"/>
            <a:ext cx="1402306" cy="7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>
            <a:spAutoFit/>
          </a:bodyPr>
          <a:lstStyle/>
          <a:p>
            <a:pPr defTabSz="685743">
              <a:defRPr sz="9200">
                <a:solidFill>
                  <a:srgbClr val="2E75B6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4851" dirty="0"/>
              <a:t>5-7</a:t>
            </a:r>
            <a:r>
              <a:rPr sz="2953" dirty="0"/>
              <a:t>кл.</a:t>
            </a:r>
          </a:p>
        </p:txBody>
      </p:sp>
      <p:sp>
        <p:nvSpPr>
          <p:cNvPr id="523" name="TextBox 2"/>
          <p:cNvSpPr txBox="1"/>
          <p:nvPr/>
        </p:nvSpPr>
        <p:spPr>
          <a:xfrm>
            <a:off x="718368" y="1704650"/>
            <a:ext cx="2044137" cy="33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>
            <a:spAutoFit/>
          </a:bodyPr>
          <a:lstStyle>
            <a:lvl1pPr algn="l" defTabSz="1300480">
              <a:lnSpc>
                <a:spcPts val="2500"/>
              </a:lnSpc>
              <a:defRPr sz="25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318" dirty="0" err="1"/>
              <a:t>Обучение</a:t>
            </a:r>
            <a:r>
              <a:rPr sz="1318" dirty="0"/>
              <a:t> </a:t>
            </a:r>
            <a:r>
              <a:rPr sz="1318" dirty="0" err="1"/>
              <a:t>в</a:t>
            </a:r>
            <a:r>
              <a:rPr sz="1318" dirty="0"/>
              <a:t> «</a:t>
            </a:r>
            <a:r>
              <a:rPr sz="1318" dirty="0" err="1"/>
              <a:t>своем</a:t>
            </a:r>
            <a:r>
              <a:rPr sz="1318" dirty="0"/>
              <a:t>» </a:t>
            </a:r>
            <a:r>
              <a:rPr sz="1318" dirty="0" err="1"/>
              <a:t>здании</a:t>
            </a:r>
            <a:endParaRPr sz="1318" dirty="0"/>
          </a:p>
        </p:txBody>
      </p:sp>
      <p:sp>
        <p:nvSpPr>
          <p:cNvPr id="524" name="TextBox 108"/>
          <p:cNvSpPr txBox="1"/>
          <p:nvPr/>
        </p:nvSpPr>
        <p:spPr>
          <a:xfrm>
            <a:off x="5792619" y="4330071"/>
            <a:ext cx="2296438" cy="65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>
            <a:spAutoFit/>
          </a:bodyPr>
          <a:lstStyle>
            <a:lvl1pPr algn="l" defTabSz="1300480">
              <a:lnSpc>
                <a:spcPts val="2500"/>
              </a:lnSpc>
              <a:defRPr sz="25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318" dirty="0" err="1"/>
              <a:t>Обучение</a:t>
            </a:r>
            <a:r>
              <a:rPr sz="1318" dirty="0"/>
              <a:t> </a:t>
            </a:r>
            <a:r>
              <a:rPr sz="1318" dirty="0" err="1"/>
              <a:t>в</a:t>
            </a:r>
            <a:r>
              <a:rPr sz="1318" dirty="0"/>
              <a:t> «</a:t>
            </a:r>
            <a:r>
              <a:rPr sz="1318" dirty="0" err="1"/>
              <a:t>своем</a:t>
            </a:r>
            <a:r>
              <a:rPr sz="1318" dirty="0"/>
              <a:t>» </a:t>
            </a:r>
            <a:r>
              <a:rPr sz="1318" dirty="0" err="1"/>
              <a:t>здании</a:t>
            </a:r>
            <a:r>
              <a:rPr sz="1318" dirty="0"/>
              <a:t>, «</a:t>
            </a:r>
            <a:r>
              <a:rPr sz="1318" dirty="0" err="1"/>
              <a:t>сборка</a:t>
            </a:r>
            <a:r>
              <a:rPr sz="1318" dirty="0"/>
              <a:t>» </a:t>
            </a:r>
            <a:r>
              <a:rPr sz="1318" dirty="0" err="1"/>
              <a:t>результатов</a:t>
            </a:r>
            <a:r>
              <a:rPr sz="1318" dirty="0"/>
              <a:t> </a:t>
            </a:r>
            <a:r>
              <a:rPr sz="1318" dirty="0" err="1"/>
              <a:t>года</a:t>
            </a:r>
            <a:endParaRPr sz="1318" dirty="0"/>
          </a:p>
        </p:txBody>
      </p:sp>
      <p:grpSp>
        <p:nvGrpSpPr>
          <p:cNvPr id="555" name="Группа"/>
          <p:cNvGrpSpPr/>
          <p:nvPr/>
        </p:nvGrpSpPr>
        <p:grpSpPr>
          <a:xfrm>
            <a:off x="3115037" y="1233241"/>
            <a:ext cx="3420261" cy="3200180"/>
            <a:chOff x="0" y="0"/>
            <a:chExt cx="6485826" cy="6068488"/>
          </a:xfrm>
        </p:grpSpPr>
        <p:sp>
          <p:nvSpPr>
            <p:cNvPr id="525" name="TextBox 5"/>
            <p:cNvSpPr txBox="1"/>
            <p:nvPr/>
          </p:nvSpPr>
          <p:spPr>
            <a:xfrm rot="449645">
              <a:off x="757592" y="2865303"/>
              <a:ext cx="1640231" cy="401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СЕНТЯБРЬ</a:t>
              </a:r>
            </a:p>
          </p:txBody>
        </p:sp>
        <p:sp>
          <p:nvSpPr>
            <p:cNvPr id="526" name="TextBox 7"/>
            <p:cNvSpPr txBox="1"/>
            <p:nvPr/>
          </p:nvSpPr>
          <p:spPr>
            <a:xfrm rot="15026191">
              <a:off x="1780452" y="1775442"/>
              <a:ext cx="1585315" cy="415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НОЯБРЬ</a:t>
              </a:r>
            </a:p>
          </p:txBody>
        </p:sp>
        <p:sp>
          <p:nvSpPr>
            <p:cNvPr id="527" name="TextBox 9"/>
            <p:cNvSpPr txBox="1"/>
            <p:nvPr/>
          </p:nvSpPr>
          <p:spPr>
            <a:xfrm rot="2630744">
              <a:off x="1306837" y="2349360"/>
              <a:ext cx="1610347" cy="40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ОКТЯБРЬ</a:t>
              </a:r>
            </a:p>
          </p:txBody>
        </p:sp>
        <p:sp>
          <p:nvSpPr>
            <p:cNvPr id="528" name="Круговая 10"/>
            <p:cNvSpPr/>
            <p:nvPr/>
          </p:nvSpPr>
          <p:spPr>
            <a:xfrm>
              <a:off x="309982" y="3425957"/>
              <a:ext cx="2637789" cy="253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0" y="11929"/>
                    <a:pt x="0" y="0"/>
                  </a:cubicBezTo>
                  <a:lnTo>
                    <a:pt x="21342" y="2"/>
                  </a:lnTo>
                  <a:close/>
                </a:path>
              </a:pathLst>
            </a:cu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29" name="Круговая 28"/>
            <p:cNvSpPr/>
            <p:nvPr/>
          </p:nvSpPr>
          <p:spPr>
            <a:xfrm rot="3643374">
              <a:off x="553482" y="2042088"/>
              <a:ext cx="2370998" cy="136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2" y="21600"/>
                  </a:moveTo>
                  <a:cubicBezTo>
                    <a:pt x="823" y="20081"/>
                    <a:pt x="382" y="18503"/>
                    <a:pt x="0" y="1687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30" name="Круговая 37"/>
            <p:cNvSpPr/>
            <p:nvPr/>
          </p:nvSpPr>
          <p:spPr>
            <a:xfrm rot="5600715">
              <a:off x="1170110" y="1583606"/>
              <a:ext cx="2304810" cy="133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5" y="21600"/>
                  </a:moveTo>
                  <a:cubicBezTo>
                    <a:pt x="865" y="20015"/>
                    <a:pt x="403" y="18372"/>
                    <a:pt x="0" y="166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31" name="Круговая 38"/>
            <p:cNvSpPr/>
            <p:nvPr/>
          </p:nvSpPr>
          <p:spPr>
            <a:xfrm rot="9010201">
              <a:off x="2420156" y="1630805"/>
              <a:ext cx="2433992" cy="126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3" y="21600"/>
                  </a:moveTo>
                  <a:cubicBezTo>
                    <a:pt x="1119" y="19340"/>
                    <a:pt x="503" y="16969"/>
                    <a:pt x="0" y="1451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32" name="TextBox 39"/>
            <p:cNvSpPr txBox="1"/>
            <p:nvPr/>
          </p:nvSpPr>
          <p:spPr>
            <a:xfrm rot="17897574">
              <a:off x="2647471" y="1798993"/>
              <a:ext cx="1592102" cy="4136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ДЕКАБРЬ</a:t>
              </a:r>
            </a:p>
          </p:txBody>
        </p:sp>
        <p:sp>
          <p:nvSpPr>
            <p:cNvPr id="533" name="TextBox 40"/>
            <p:cNvSpPr txBox="1"/>
            <p:nvPr/>
          </p:nvSpPr>
          <p:spPr>
            <a:xfrm rot="19273057">
              <a:off x="3298583" y="2224329"/>
              <a:ext cx="1615873" cy="407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ЯНВАРЬ</a:t>
              </a:r>
            </a:p>
          </p:txBody>
        </p:sp>
        <p:sp>
          <p:nvSpPr>
            <p:cNvPr id="534" name="TextBox 41"/>
            <p:cNvSpPr txBox="1"/>
            <p:nvPr/>
          </p:nvSpPr>
          <p:spPr>
            <a:xfrm rot="20482870">
              <a:off x="3502662" y="2696042"/>
              <a:ext cx="1634623" cy="402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ФЕВРАЛЬ</a:t>
              </a:r>
            </a:p>
          </p:txBody>
        </p:sp>
        <p:sp>
          <p:nvSpPr>
            <p:cNvPr id="535" name="TextBox 42"/>
            <p:cNvSpPr txBox="1"/>
            <p:nvPr/>
          </p:nvSpPr>
          <p:spPr>
            <a:xfrm rot="793180">
              <a:off x="3728265" y="3692276"/>
              <a:ext cx="1637894" cy="40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МАРТ</a:t>
              </a:r>
            </a:p>
          </p:txBody>
        </p:sp>
        <p:sp>
          <p:nvSpPr>
            <p:cNvPr id="536" name="TextBox 45"/>
            <p:cNvSpPr txBox="1"/>
            <p:nvPr/>
          </p:nvSpPr>
          <p:spPr>
            <a:xfrm rot="4706455">
              <a:off x="2485332" y="4714495"/>
              <a:ext cx="1581020" cy="416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8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949"/>
                <a:t>МАЙ</a:t>
              </a:r>
            </a:p>
          </p:txBody>
        </p:sp>
        <p:sp>
          <p:nvSpPr>
            <p:cNvPr id="537" name="Круговая 46"/>
            <p:cNvSpPr/>
            <p:nvPr/>
          </p:nvSpPr>
          <p:spPr>
            <a:xfrm rot="11854563">
              <a:off x="3038479" y="2522180"/>
              <a:ext cx="2474019" cy="132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1" y="21600"/>
                  </a:moveTo>
                  <a:cubicBezTo>
                    <a:pt x="1038" y="19482"/>
                    <a:pt x="462" y="17253"/>
                    <a:pt x="0" y="1494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38" name="Круговая 47"/>
            <p:cNvSpPr/>
            <p:nvPr/>
          </p:nvSpPr>
          <p:spPr>
            <a:xfrm rot="14818698">
              <a:off x="2822863" y="3568588"/>
              <a:ext cx="2405132" cy="13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8" y="21600"/>
                  </a:moveTo>
                  <a:cubicBezTo>
                    <a:pt x="1029" y="19493"/>
                    <a:pt x="457" y="17276"/>
                    <a:pt x="0" y="1497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39" name="TextBox 44"/>
            <p:cNvSpPr txBox="1"/>
            <p:nvPr/>
          </p:nvSpPr>
          <p:spPr>
            <a:xfrm rot="2235004">
              <a:off x="3477542" y="4346256"/>
              <a:ext cx="1617523" cy="364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600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844"/>
                <a:t>АПРЕЛЬ</a:t>
              </a:r>
            </a:p>
          </p:txBody>
        </p:sp>
        <p:sp>
          <p:nvSpPr>
            <p:cNvPr id="540" name="TextBox 58"/>
            <p:cNvSpPr txBox="1"/>
            <p:nvPr/>
          </p:nvSpPr>
          <p:spPr>
            <a:xfrm rot="2507959">
              <a:off x="4214378" y="4695862"/>
              <a:ext cx="833823" cy="3373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400">
                  <a:solidFill>
                    <a:srgbClr val="843C0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738"/>
                <a:t>8-15 апр.</a:t>
              </a:r>
            </a:p>
          </p:txBody>
        </p:sp>
        <p:sp>
          <p:nvSpPr>
            <p:cNvPr id="541" name="TextBox 60"/>
            <p:cNvSpPr txBox="1"/>
            <p:nvPr/>
          </p:nvSpPr>
          <p:spPr>
            <a:xfrm rot="3931016">
              <a:off x="1673276" y="1373467"/>
              <a:ext cx="831581" cy="342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400">
                  <a:solidFill>
                    <a:srgbClr val="843C0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738"/>
                <a:t>5-12 нбр.</a:t>
              </a:r>
            </a:p>
          </p:txBody>
        </p:sp>
        <p:sp>
          <p:nvSpPr>
            <p:cNvPr id="542" name="TextBox 61"/>
            <p:cNvSpPr txBox="1"/>
            <p:nvPr/>
          </p:nvSpPr>
          <p:spPr>
            <a:xfrm rot="18491561">
              <a:off x="3385665" y="1710479"/>
              <a:ext cx="1289922" cy="339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400">
                  <a:solidFill>
                    <a:srgbClr val="843C0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738"/>
                <a:t>30 дек.-10 янв.</a:t>
              </a:r>
            </a:p>
          </p:txBody>
        </p:sp>
        <p:sp>
          <p:nvSpPr>
            <p:cNvPr id="543" name="TextBox 62"/>
            <p:cNvSpPr txBox="1"/>
            <p:nvPr/>
          </p:nvSpPr>
          <p:spPr>
            <a:xfrm rot="21319426">
              <a:off x="4494407" y="2996645"/>
              <a:ext cx="1088940" cy="331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400">
                  <a:solidFill>
                    <a:srgbClr val="843C0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738"/>
                <a:t>18-25 февр.</a:t>
              </a:r>
            </a:p>
          </p:txBody>
        </p:sp>
        <p:sp>
          <p:nvSpPr>
            <p:cNvPr id="544" name="TextBox 63"/>
            <p:cNvSpPr txBox="1"/>
            <p:nvPr/>
          </p:nvSpPr>
          <p:spPr>
            <a:xfrm rot="2018115">
              <a:off x="870649" y="2161855"/>
              <a:ext cx="718660" cy="335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1400">
                  <a:solidFill>
                    <a:srgbClr val="843C0B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738"/>
                <a:t>1-8 окт.</a:t>
              </a:r>
            </a:p>
          </p:txBody>
        </p:sp>
        <p:sp>
          <p:nvSpPr>
            <p:cNvPr id="545" name="TextBox 70"/>
            <p:cNvSpPr txBox="1"/>
            <p:nvPr/>
          </p:nvSpPr>
          <p:spPr>
            <a:xfrm>
              <a:off x="438129" y="355114"/>
              <a:ext cx="843362" cy="1547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9000">
                  <a:solidFill>
                    <a:srgbClr val="40404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lang="ru-RU" sz="4746" dirty="0">
                  <a:solidFill>
                    <a:schemeClr val="bg2">
                      <a:lumMod val="50000"/>
                    </a:schemeClr>
                  </a:solidFill>
                </a:rPr>
                <a:t>2</a:t>
              </a:r>
              <a:endParaRPr sz="4746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46" name="TextBox 71"/>
            <p:cNvSpPr txBox="1"/>
            <p:nvPr/>
          </p:nvSpPr>
          <p:spPr>
            <a:xfrm>
              <a:off x="2409737" y="0"/>
              <a:ext cx="1365657" cy="154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9000">
                  <a:solidFill>
                    <a:srgbClr val="80808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lang="ru-RU" sz="4746" dirty="0"/>
                <a:t>3</a:t>
              </a:r>
              <a:endParaRPr sz="4746" dirty="0"/>
            </a:p>
          </p:txBody>
        </p:sp>
        <p:sp>
          <p:nvSpPr>
            <p:cNvPr id="547" name="TextBox 72"/>
            <p:cNvSpPr txBox="1"/>
            <p:nvPr/>
          </p:nvSpPr>
          <p:spPr>
            <a:xfrm>
              <a:off x="4766272" y="1141560"/>
              <a:ext cx="1365657" cy="1547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9000">
                  <a:solidFill>
                    <a:srgbClr val="80808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lang="ru-RU" sz="4746" dirty="0"/>
                <a:t>4</a:t>
              </a:r>
              <a:endParaRPr sz="4746" dirty="0"/>
            </a:p>
          </p:txBody>
        </p:sp>
        <p:sp>
          <p:nvSpPr>
            <p:cNvPr id="548" name="TextBox 64"/>
            <p:cNvSpPr txBox="1"/>
            <p:nvPr/>
          </p:nvSpPr>
          <p:spPr>
            <a:xfrm>
              <a:off x="5120169" y="3356333"/>
              <a:ext cx="1365657" cy="1547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717" tIns="25717" rIns="25717" bIns="25717" numCol="1" anchor="t">
              <a:noAutofit/>
            </a:bodyPr>
            <a:lstStyle>
              <a:lvl1pPr algn="l" defTabSz="1300480">
                <a:defRPr sz="9000">
                  <a:solidFill>
                    <a:srgbClr val="80808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lang="ru-RU" sz="4746" dirty="0"/>
                <a:t>5</a:t>
              </a:r>
              <a:endParaRPr sz="4746" dirty="0"/>
            </a:p>
          </p:txBody>
        </p:sp>
        <p:sp>
          <p:nvSpPr>
            <p:cNvPr id="550" name="Полилиния 3"/>
            <p:cNvSpPr/>
            <p:nvPr/>
          </p:nvSpPr>
          <p:spPr>
            <a:xfrm>
              <a:off x="0" y="934109"/>
              <a:ext cx="2899030" cy="247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60" y="0"/>
                  </a:moveTo>
                  <a:lnTo>
                    <a:pt x="21600" y="2160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n w="76200">
                    <a:solidFill>
                      <a:srgbClr val="1F4E79"/>
                    </a:solidFill>
                  </a:ln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51" name="Полилиния 4"/>
            <p:cNvSpPr/>
            <p:nvPr/>
          </p:nvSpPr>
          <p:spPr>
            <a:xfrm>
              <a:off x="2909551" y="915395"/>
              <a:ext cx="2770184" cy="2499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70" y="0"/>
                  </a:moveTo>
                  <a:lnTo>
                    <a:pt x="0" y="21600"/>
                  </a:lnTo>
                  <a:lnTo>
                    <a:pt x="21600" y="16245"/>
                  </a:lnTo>
                </a:path>
              </a:pathLst>
            </a:custGeom>
            <a:noFill/>
            <a:ln w="38100" cap="flat">
              <a:solidFill>
                <a:srgbClr val="2E75B6"/>
              </a:solidFill>
              <a:prstDash val="solid"/>
              <a:miter lim="8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52" name="Полилиния 8"/>
            <p:cNvSpPr/>
            <p:nvPr/>
          </p:nvSpPr>
          <p:spPr>
            <a:xfrm>
              <a:off x="2909551" y="3383509"/>
              <a:ext cx="2018584" cy="268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031"/>
                  </a:moveTo>
                  <a:lnTo>
                    <a:pt x="0" y="0"/>
                  </a:lnTo>
                  <a:lnTo>
                    <a:pt x="230" y="21600"/>
                  </a:lnTo>
                </a:path>
              </a:pathLst>
            </a:custGeom>
            <a:noFill/>
            <a:ln w="38100" cap="flat">
              <a:solidFill>
                <a:srgbClr val="2E75B6"/>
              </a:solidFill>
              <a:prstDash val="solid"/>
              <a:miter lim="8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53" name="Дуга 11"/>
            <p:cNvSpPr/>
            <p:nvPr/>
          </p:nvSpPr>
          <p:spPr>
            <a:xfrm>
              <a:off x="1355463" y="201646"/>
              <a:ext cx="4994695" cy="544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5" h="19999" extrusionOk="0">
                  <a:moveTo>
                    <a:pt x="0" y="1542"/>
                  </a:moveTo>
                  <a:lnTo>
                    <a:pt x="0" y="1542"/>
                  </a:lnTo>
                  <a:cubicBezTo>
                    <a:pt x="6377" y="-1601"/>
                    <a:pt x="14565" y="213"/>
                    <a:pt x="18289" y="5594"/>
                  </a:cubicBezTo>
                  <a:cubicBezTo>
                    <a:pt x="21600" y="10377"/>
                    <a:pt x="20307" y="16481"/>
                    <a:pt x="15237" y="19999"/>
                  </a:cubicBezTo>
                </a:path>
              </a:pathLst>
            </a:custGeom>
            <a:noFill/>
            <a:ln w="762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  <p:sp>
          <p:nvSpPr>
            <p:cNvPr id="554" name="Стрелка вниз 12"/>
            <p:cNvSpPr/>
            <p:nvPr/>
          </p:nvSpPr>
          <p:spPr>
            <a:xfrm rot="3141381">
              <a:off x="5042501" y="5573849"/>
              <a:ext cx="143494" cy="170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595"/>
                  </a:moveTo>
                  <a:lnTo>
                    <a:pt x="5400" y="12509"/>
                  </a:lnTo>
                  <a:lnTo>
                    <a:pt x="5675" y="172"/>
                  </a:lnTo>
                  <a:lnTo>
                    <a:pt x="16475" y="0"/>
                  </a:lnTo>
                  <a:lnTo>
                    <a:pt x="16200" y="12337"/>
                  </a:lnTo>
                  <a:lnTo>
                    <a:pt x="21600" y="12251"/>
                  </a:lnTo>
                  <a:lnTo>
                    <a:pt x="10596" y="21600"/>
                  </a:ln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25717" tIns="25717" rIns="25717" bIns="25717" numCol="1" anchor="ctr">
              <a:noAutofit/>
            </a:bodyPr>
            <a:lstStyle/>
            <a:p>
              <a:pPr defTabSz="685743">
                <a:defRPr b="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endParaRPr sz="712"/>
            </a:p>
          </p:txBody>
        </p:sp>
      </p:grpSp>
      <p:sp>
        <p:nvSpPr>
          <p:cNvPr id="556" name="Прямоугольник 109"/>
          <p:cNvSpPr txBox="1"/>
          <p:nvPr/>
        </p:nvSpPr>
        <p:spPr>
          <a:xfrm>
            <a:off x="6687990" y="1349726"/>
            <a:ext cx="934261" cy="32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>
            <a:spAutoFit/>
          </a:bodyPr>
          <a:lstStyle>
            <a:lvl1pPr algn="l" defTabSz="1300480">
              <a:lnSpc>
                <a:spcPts val="2500"/>
              </a:lnSpc>
              <a:defRPr sz="2200" b="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160"/>
              <a:t>среда - модуль </a:t>
            </a:r>
          </a:p>
        </p:txBody>
      </p:sp>
      <p:sp>
        <p:nvSpPr>
          <p:cNvPr id="557" name="Прямоугольник 110"/>
          <p:cNvSpPr txBox="1"/>
          <p:nvPr/>
        </p:nvSpPr>
        <p:spPr>
          <a:xfrm>
            <a:off x="6662605" y="1153777"/>
            <a:ext cx="1320358" cy="31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717" tIns="25717" rIns="25717" bIns="25717">
            <a:spAutoFit/>
          </a:bodyPr>
          <a:lstStyle>
            <a:lvl1pPr algn="l" defTabSz="1300480">
              <a:lnSpc>
                <a:spcPts val="2500"/>
              </a:lnSpc>
              <a:defRPr>
                <a:solidFill>
                  <a:srgbClr val="70AD47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712"/>
              <a:t>4 дня / 1 день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C4D57D1-ABC0-0B4F-B9E9-9682A547D772}"/>
              </a:ext>
            </a:extLst>
          </p:cNvPr>
          <p:cNvCxnSpPr/>
          <p:nvPr/>
        </p:nvCxnSpPr>
        <p:spPr>
          <a:xfrm flipH="1" flipV="1">
            <a:off x="3278504" y="2283131"/>
            <a:ext cx="1357433" cy="7496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70">
            <a:extLst>
              <a:ext uri="{FF2B5EF4-FFF2-40B4-BE49-F238E27FC236}">
                <a16:creationId xmlns:a16="http://schemas.microsoft.com/office/drawing/2014/main" id="{11F37DBE-D90C-CF40-A5FA-938F05872026}"/>
              </a:ext>
            </a:extLst>
          </p:cNvPr>
          <p:cNvSpPr txBox="1"/>
          <p:nvPr/>
        </p:nvSpPr>
        <p:spPr>
          <a:xfrm>
            <a:off x="2680760" y="2237417"/>
            <a:ext cx="549800" cy="944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717" tIns="25717" rIns="25717" bIns="25717" numCol="1" anchor="t">
            <a:noAutofit/>
          </a:bodyPr>
          <a:lstStyle>
            <a:lvl1pPr algn="l" defTabSz="1300480">
              <a:defRPr sz="900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ru-RU" sz="4800" dirty="0">
                <a:solidFill>
                  <a:srgbClr val="00B050"/>
                </a:solidFill>
              </a:rPr>
              <a:t>1</a:t>
            </a:r>
            <a:endParaRPr sz="4800" dirty="0">
              <a:solidFill>
                <a:srgbClr val="00B050"/>
              </a:solidFill>
            </a:endParaRPr>
          </a:p>
        </p:txBody>
      </p:sp>
      <p:sp>
        <p:nvSpPr>
          <p:cNvPr id="52" name="TextBox 70">
            <a:extLst>
              <a:ext uri="{FF2B5EF4-FFF2-40B4-BE49-F238E27FC236}">
                <a16:creationId xmlns:a16="http://schemas.microsoft.com/office/drawing/2014/main" id="{00AE0952-C135-5849-A8E9-4F14946A8D06}"/>
              </a:ext>
            </a:extLst>
          </p:cNvPr>
          <p:cNvSpPr txBox="1"/>
          <p:nvPr/>
        </p:nvSpPr>
        <p:spPr>
          <a:xfrm>
            <a:off x="5019173" y="4163547"/>
            <a:ext cx="549800" cy="944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717" tIns="25717" rIns="25717" bIns="25717" numCol="1" anchor="t">
            <a:noAutofit/>
          </a:bodyPr>
          <a:lstStyle>
            <a:lvl1pPr algn="l" defTabSz="1300480">
              <a:defRPr sz="9000">
                <a:solidFill>
                  <a:srgbClr val="40404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ru-RU" sz="4800" dirty="0">
                <a:solidFill>
                  <a:srgbClr val="00B050"/>
                </a:solidFill>
              </a:rPr>
              <a:t>6</a:t>
            </a:r>
            <a:endParaRPr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52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0E5AD-4D34-B946-BE57-16E1CE8C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41" y="190898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Среда – день недели и пространство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5AD50F-667F-6E41-BCE0-C4CCD60294E0}"/>
              </a:ext>
            </a:extLst>
          </p:cNvPr>
          <p:cNvSpPr/>
          <p:nvPr/>
        </p:nvSpPr>
        <p:spPr>
          <a:xfrm>
            <a:off x="127591" y="368615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Ф</a:t>
            </a:r>
            <a:r>
              <a:rPr lang="ru-RU" sz="1600" b="1" dirty="0">
                <a:solidFill>
                  <a:srgbClr val="000000"/>
                </a:solidFill>
                <a:effectLst/>
              </a:rPr>
              <a:t>ормы проведения занятий:</a:t>
            </a:r>
            <a:endParaRPr lang="ru-RU" sz="16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</a:rPr>
              <a:t> Практикумы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</a:rPr>
              <a:t> Экскурсии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</a:rPr>
              <a:t> Лабораторные занятия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</a:rPr>
              <a:t> Проектная работа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7C2B7-9748-844B-AE31-4573E40F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000" y="1291400"/>
            <a:ext cx="3977181" cy="37277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BC3D2-4F5E-2C49-8404-4453EBF43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96" y="2291744"/>
            <a:ext cx="1886541" cy="878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37DDB5-8B62-B64A-93DE-395874BF6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100" y="1079133"/>
            <a:ext cx="518561" cy="5185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43C9EE-7812-F148-B3D3-ECB6036DA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466" y="1291400"/>
            <a:ext cx="531333" cy="537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860EC-F509-5D47-8DA4-03C825BE046F}"/>
              </a:ext>
            </a:extLst>
          </p:cNvPr>
          <p:cNvSpPr txBox="1"/>
          <p:nvPr/>
        </p:nvSpPr>
        <p:spPr>
          <a:xfrm>
            <a:off x="5342856" y="969082"/>
            <a:ext cx="152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ВНЕУРОЧКА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307C4-702D-8240-81F8-92B2A9F1C804}"/>
              </a:ext>
            </a:extLst>
          </p:cNvPr>
          <p:cNvSpPr txBox="1"/>
          <p:nvPr/>
        </p:nvSpPr>
        <p:spPr>
          <a:xfrm>
            <a:off x="1592444" y="2508962"/>
            <a:ext cx="152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УЧЕБНЫЕ ЗАНЯТИЯ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E93C7D-1375-2D41-A62B-274B2DE86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58" t="69424"/>
          <a:stretch/>
        </p:blipFill>
        <p:spPr>
          <a:xfrm>
            <a:off x="7568044" y="3812917"/>
            <a:ext cx="1164934" cy="11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0E5AD-4D34-B946-BE57-16E1CE8C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41" y="190898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Дизайн учебных пространств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B3C772-4917-5548-8E7F-B0E60071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1" y="1281980"/>
            <a:ext cx="7837714" cy="233776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8FA28E9-21B6-8947-8FC5-DA3EBF4FE8CE}"/>
              </a:ext>
            </a:extLst>
          </p:cNvPr>
          <p:cNvSpPr txBox="1">
            <a:spLocks/>
          </p:cNvSpPr>
          <p:nvPr/>
        </p:nvSpPr>
        <p:spPr>
          <a:xfrm>
            <a:off x="0" y="3936725"/>
            <a:ext cx="8281742" cy="96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                 От стартовых возможностей подростковой школы к перспективам</a:t>
            </a:r>
          </a:p>
        </p:txBody>
      </p:sp>
    </p:spTree>
    <p:extLst>
      <p:ext uri="{BB962C8B-B14F-4D97-AF65-F5344CB8AC3E}">
        <p14:creationId xmlns:p14="http://schemas.microsoft.com/office/powerpoint/2010/main" val="129036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0F57F28-FC6B-9644-B10F-8B072304BE8A}"/>
              </a:ext>
            </a:extLst>
          </p:cNvPr>
          <p:cNvSpPr/>
          <p:nvPr/>
        </p:nvSpPr>
        <p:spPr>
          <a:xfrm>
            <a:off x="3618559" y="2676283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F006B07-2970-BD49-861E-B8B6D34323B5}"/>
              </a:ext>
            </a:extLst>
          </p:cNvPr>
          <p:cNvSpPr/>
          <p:nvPr/>
        </p:nvSpPr>
        <p:spPr>
          <a:xfrm>
            <a:off x="5218370" y="2676283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7F1E176-A670-2445-8D77-896517819808}"/>
              </a:ext>
            </a:extLst>
          </p:cNvPr>
          <p:cNvSpPr/>
          <p:nvPr/>
        </p:nvSpPr>
        <p:spPr>
          <a:xfrm>
            <a:off x="6820021" y="2676283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D10F30A-2737-6346-9E90-B13A324F46C5}"/>
              </a:ext>
            </a:extLst>
          </p:cNvPr>
          <p:cNvSpPr/>
          <p:nvPr/>
        </p:nvSpPr>
        <p:spPr>
          <a:xfrm>
            <a:off x="1999402" y="2676283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E7C4483-98AD-D94E-8F09-A9A25E184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096" y="384319"/>
            <a:ext cx="7037343" cy="697082"/>
          </a:xfrm>
        </p:spPr>
        <p:txBody>
          <a:bodyPr>
            <a:normAutofit fontScale="90000"/>
          </a:bodyPr>
          <a:lstStyle/>
          <a:p>
            <a:r>
              <a:rPr lang="ru-RU" sz="3300" dirty="0"/>
              <a:t>Прохождение программы</a:t>
            </a:r>
            <a:br>
              <a:rPr lang="ru-RU" sz="3300" dirty="0"/>
            </a:br>
            <a:r>
              <a:rPr lang="ru-RU" sz="2025" dirty="0"/>
              <a:t>(на примере одного из модулей)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E3EF00-C34D-D649-A0F3-69E1C6F1737F}"/>
              </a:ext>
            </a:extLst>
          </p:cNvPr>
          <p:cNvSpPr/>
          <p:nvPr/>
        </p:nvSpPr>
        <p:spPr>
          <a:xfrm>
            <a:off x="4127935" y="1048411"/>
            <a:ext cx="105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/>
              <a:t>5 недель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63691F4-33FD-1F4F-B554-F131FDF2112E}"/>
              </a:ext>
            </a:extLst>
          </p:cNvPr>
          <p:cNvSpPr/>
          <p:nvPr/>
        </p:nvSpPr>
        <p:spPr>
          <a:xfrm>
            <a:off x="1628133" y="2678340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F429BF6-1F56-9642-85D6-60CF9C98A1C6}"/>
              </a:ext>
            </a:extLst>
          </p:cNvPr>
          <p:cNvSpPr/>
          <p:nvPr/>
        </p:nvSpPr>
        <p:spPr>
          <a:xfrm rot="2899460">
            <a:off x="1420956" y="2505716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EB3791-B8D5-A94A-8FCC-3FBA7E9D1740}"/>
              </a:ext>
            </a:extLst>
          </p:cNvPr>
          <p:cNvSpPr/>
          <p:nvPr/>
        </p:nvSpPr>
        <p:spPr>
          <a:xfrm rot="18821474">
            <a:off x="1068648" y="2517249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C438CD-86A9-5F45-9149-E4C43A0C05E5}"/>
              </a:ext>
            </a:extLst>
          </p:cNvPr>
          <p:cNvSpPr/>
          <p:nvPr/>
        </p:nvSpPr>
        <p:spPr>
          <a:xfrm>
            <a:off x="645593" y="2680398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A695F0F-09FE-494D-9611-5F82190F7292}"/>
              </a:ext>
            </a:extLst>
          </p:cNvPr>
          <p:cNvSpPr/>
          <p:nvPr/>
        </p:nvSpPr>
        <p:spPr>
          <a:xfrm>
            <a:off x="645593" y="2570541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7B87039-1909-AE49-94BE-951AB290FB8B}"/>
              </a:ext>
            </a:extLst>
          </p:cNvPr>
          <p:cNvSpPr/>
          <p:nvPr/>
        </p:nvSpPr>
        <p:spPr>
          <a:xfrm>
            <a:off x="961679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FE0A60A-E107-4049-B2E8-AA1B3F65A4B4}"/>
              </a:ext>
            </a:extLst>
          </p:cNvPr>
          <p:cNvSpPr/>
          <p:nvPr/>
        </p:nvSpPr>
        <p:spPr>
          <a:xfrm>
            <a:off x="1260548" y="2251312"/>
            <a:ext cx="219713" cy="219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18C6F9F-3514-8E4D-9FBE-D3F44E07C467}"/>
              </a:ext>
            </a:extLst>
          </p:cNvPr>
          <p:cNvSpPr/>
          <p:nvPr/>
        </p:nvSpPr>
        <p:spPr>
          <a:xfrm>
            <a:off x="1597587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ABC5D73-063E-F340-93ED-9D8CAAACBD2B}"/>
              </a:ext>
            </a:extLst>
          </p:cNvPr>
          <p:cNvSpPr/>
          <p:nvPr/>
        </p:nvSpPr>
        <p:spPr>
          <a:xfrm>
            <a:off x="1917408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34418B1-F680-134C-AECB-B2B83D8E0D7E}"/>
              </a:ext>
            </a:extLst>
          </p:cNvPr>
          <p:cNvSpPr/>
          <p:nvPr/>
        </p:nvSpPr>
        <p:spPr>
          <a:xfrm>
            <a:off x="3265976" y="2678340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9CE2B3D-10FE-414D-A1A0-5A296447A2BE}"/>
              </a:ext>
            </a:extLst>
          </p:cNvPr>
          <p:cNvSpPr/>
          <p:nvPr/>
        </p:nvSpPr>
        <p:spPr>
          <a:xfrm rot="2899460">
            <a:off x="3058799" y="2505716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B12AE3-81A4-114A-B13E-A5582A1195A6}"/>
              </a:ext>
            </a:extLst>
          </p:cNvPr>
          <p:cNvSpPr/>
          <p:nvPr/>
        </p:nvSpPr>
        <p:spPr>
          <a:xfrm rot="18821474">
            <a:off x="2706491" y="2517249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B46928B-7829-7547-83BD-AFFC2587D98B}"/>
              </a:ext>
            </a:extLst>
          </p:cNvPr>
          <p:cNvSpPr/>
          <p:nvPr/>
        </p:nvSpPr>
        <p:spPr>
          <a:xfrm>
            <a:off x="2283436" y="2680398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506AB60-985E-C847-BA85-D0BE943BF17B}"/>
              </a:ext>
            </a:extLst>
          </p:cNvPr>
          <p:cNvSpPr/>
          <p:nvPr/>
        </p:nvSpPr>
        <p:spPr>
          <a:xfrm>
            <a:off x="2283436" y="2570541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0C69280-4EAB-0C42-A32A-47CF78DC6FD1}"/>
              </a:ext>
            </a:extLst>
          </p:cNvPr>
          <p:cNvSpPr/>
          <p:nvPr/>
        </p:nvSpPr>
        <p:spPr>
          <a:xfrm>
            <a:off x="2599522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E9D73F6-3A65-064E-AEA6-3079F4B7B3D9}"/>
              </a:ext>
            </a:extLst>
          </p:cNvPr>
          <p:cNvSpPr/>
          <p:nvPr/>
        </p:nvSpPr>
        <p:spPr>
          <a:xfrm>
            <a:off x="2898392" y="2251312"/>
            <a:ext cx="219713" cy="219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2E2322D-E507-7E4C-AAE7-E075B027367A}"/>
              </a:ext>
            </a:extLst>
          </p:cNvPr>
          <p:cNvSpPr/>
          <p:nvPr/>
        </p:nvSpPr>
        <p:spPr>
          <a:xfrm>
            <a:off x="3235430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CE47CF9-EF32-294F-BBA6-738B4B21B8D0}"/>
              </a:ext>
            </a:extLst>
          </p:cNvPr>
          <p:cNvSpPr/>
          <p:nvPr/>
        </p:nvSpPr>
        <p:spPr>
          <a:xfrm>
            <a:off x="3555251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CEDC0E5-D919-0A43-928F-5CA12065B1A5}"/>
              </a:ext>
            </a:extLst>
          </p:cNvPr>
          <p:cNvSpPr/>
          <p:nvPr/>
        </p:nvSpPr>
        <p:spPr>
          <a:xfrm>
            <a:off x="4896224" y="2678340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6BB0053-55BC-1B43-A1F0-13FC8035E47B}"/>
              </a:ext>
            </a:extLst>
          </p:cNvPr>
          <p:cNvSpPr/>
          <p:nvPr/>
        </p:nvSpPr>
        <p:spPr>
          <a:xfrm rot="2899460">
            <a:off x="4689047" y="2505716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13521AC-E467-C442-815F-37B222A930C8}"/>
              </a:ext>
            </a:extLst>
          </p:cNvPr>
          <p:cNvSpPr/>
          <p:nvPr/>
        </p:nvSpPr>
        <p:spPr>
          <a:xfrm rot="18821474">
            <a:off x="4336739" y="2517249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07A3AA0-BB3E-404C-A904-FA143DC9C088}"/>
              </a:ext>
            </a:extLst>
          </p:cNvPr>
          <p:cNvSpPr/>
          <p:nvPr/>
        </p:nvSpPr>
        <p:spPr>
          <a:xfrm>
            <a:off x="3913684" y="2680398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27191BD-87E0-A447-BAE7-EE610F679A6F}"/>
              </a:ext>
            </a:extLst>
          </p:cNvPr>
          <p:cNvSpPr/>
          <p:nvPr/>
        </p:nvSpPr>
        <p:spPr>
          <a:xfrm>
            <a:off x="3913684" y="2570541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08F249F-8737-5E4B-B32E-DF97A90925A2}"/>
              </a:ext>
            </a:extLst>
          </p:cNvPr>
          <p:cNvSpPr/>
          <p:nvPr/>
        </p:nvSpPr>
        <p:spPr>
          <a:xfrm>
            <a:off x="4229770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C2EC82B-9F52-0745-88C9-E581A30124A4}"/>
              </a:ext>
            </a:extLst>
          </p:cNvPr>
          <p:cNvSpPr/>
          <p:nvPr/>
        </p:nvSpPr>
        <p:spPr>
          <a:xfrm>
            <a:off x="4528640" y="2251312"/>
            <a:ext cx="219713" cy="219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CFFC9052-6D84-5648-8A0C-383E1B7FEF9D}"/>
              </a:ext>
            </a:extLst>
          </p:cNvPr>
          <p:cNvSpPr/>
          <p:nvPr/>
        </p:nvSpPr>
        <p:spPr>
          <a:xfrm>
            <a:off x="4865678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1C0B4CE-745C-FB48-8CC6-87B8EDBCA685}"/>
              </a:ext>
            </a:extLst>
          </p:cNvPr>
          <p:cNvSpPr/>
          <p:nvPr/>
        </p:nvSpPr>
        <p:spPr>
          <a:xfrm>
            <a:off x="5185499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2FCB1D-A74B-4441-9A0E-182EBE9AED8B}"/>
              </a:ext>
            </a:extLst>
          </p:cNvPr>
          <p:cNvSpPr/>
          <p:nvPr/>
        </p:nvSpPr>
        <p:spPr>
          <a:xfrm>
            <a:off x="6485874" y="2678340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4178DB4-FE23-7349-BE5A-F8B67071F4F9}"/>
              </a:ext>
            </a:extLst>
          </p:cNvPr>
          <p:cNvSpPr/>
          <p:nvPr/>
        </p:nvSpPr>
        <p:spPr>
          <a:xfrm rot="2899460">
            <a:off x="6278697" y="2505716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04F53DB-DBFD-E840-ABF5-CBB05D2E3F92}"/>
              </a:ext>
            </a:extLst>
          </p:cNvPr>
          <p:cNvSpPr/>
          <p:nvPr/>
        </p:nvSpPr>
        <p:spPr>
          <a:xfrm rot="18821474">
            <a:off x="5926389" y="2517249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418F3DB-8B0F-EF48-8ADE-FCEBA7F68826}"/>
              </a:ext>
            </a:extLst>
          </p:cNvPr>
          <p:cNvSpPr/>
          <p:nvPr/>
        </p:nvSpPr>
        <p:spPr>
          <a:xfrm>
            <a:off x="5503335" y="2680398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C07152D-D299-B34B-98DA-2D068160903B}"/>
              </a:ext>
            </a:extLst>
          </p:cNvPr>
          <p:cNvSpPr/>
          <p:nvPr/>
        </p:nvSpPr>
        <p:spPr>
          <a:xfrm>
            <a:off x="5503334" y="2570541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61721FC-FA8D-BF44-9255-3C50B3E6E9F4}"/>
              </a:ext>
            </a:extLst>
          </p:cNvPr>
          <p:cNvSpPr/>
          <p:nvPr/>
        </p:nvSpPr>
        <p:spPr>
          <a:xfrm>
            <a:off x="5819420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C0C66638-ED48-CE41-A651-6CA9ED146336}"/>
              </a:ext>
            </a:extLst>
          </p:cNvPr>
          <p:cNvSpPr/>
          <p:nvPr/>
        </p:nvSpPr>
        <p:spPr>
          <a:xfrm>
            <a:off x="6118290" y="2251312"/>
            <a:ext cx="219713" cy="219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132C993-AD32-BB48-BDB2-03C25AEDB8D5}"/>
              </a:ext>
            </a:extLst>
          </p:cNvPr>
          <p:cNvSpPr/>
          <p:nvPr/>
        </p:nvSpPr>
        <p:spPr>
          <a:xfrm>
            <a:off x="6455328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E3B731E0-330B-EA4D-A04A-F58EB8AD67B3}"/>
              </a:ext>
            </a:extLst>
          </p:cNvPr>
          <p:cNvSpPr/>
          <p:nvPr/>
        </p:nvSpPr>
        <p:spPr>
          <a:xfrm>
            <a:off x="6775149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3CDB8D6-0052-AF41-9AF2-0AAA6F80A105}"/>
              </a:ext>
            </a:extLst>
          </p:cNvPr>
          <p:cNvSpPr/>
          <p:nvPr/>
        </p:nvSpPr>
        <p:spPr>
          <a:xfrm>
            <a:off x="8075525" y="2676283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0EE6651-32A3-3747-91C9-8226815AFB99}"/>
              </a:ext>
            </a:extLst>
          </p:cNvPr>
          <p:cNvSpPr/>
          <p:nvPr/>
        </p:nvSpPr>
        <p:spPr>
          <a:xfrm rot="2899460">
            <a:off x="7868348" y="2503659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C90CBF3-CBDD-4044-8E28-39363E839CC9}"/>
              </a:ext>
            </a:extLst>
          </p:cNvPr>
          <p:cNvSpPr/>
          <p:nvPr/>
        </p:nvSpPr>
        <p:spPr>
          <a:xfrm rot="18821474">
            <a:off x="7516040" y="2515191"/>
            <a:ext cx="262287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AFCA5EB-8BC2-2840-A6D8-C128498EB7F3}"/>
              </a:ext>
            </a:extLst>
          </p:cNvPr>
          <p:cNvSpPr/>
          <p:nvPr/>
        </p:nvSpPr>
        <p:spPr>
          <a:xfrm>
            <a:off x="7092985" y="2678341"/>
            <a:ext cx="452871" cy="29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FC4BB496-776C-8D42-8384-AD3FE5ABC014}"/>
              </a:ext>
            </a:extLst>
          </p:cNvPr>
          <p:cNvSpPr/>
          <p:nvPr/>
        </p:nvSpPr>
        <p:spPr>
          <a:xfrm>
            <a:off x="7092985" y="2568484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BCA5E4D8-52CE-9D49-87A6-74932C1E42FE}"/>
              </a:ext>
            </a:extLst>
          </p:cNvPr>
          <p:cNvSpPr/>
          <p:nvPr/>
        </p:nvSpPr>
        <p:spPr>
          <a:xfrm>
            <a:off x="7409071" y="2566427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5D87F378-805B-B14E-A62B-2065BB092CB0}"/>
              </a:ext>
            </a:extLst>
          </p:cNvPr>
          <p:cNvSpPr/>
          <p:nvPr/>
        </p:nvSpPr>
        <p:spPr>
          <a:xfrm>
            <a:off x="7707941" y="2249255"/>
            <a:ext cx="219713" cy="219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D6A0DD4-7DF9-7E40-BF32-19D3A3813A40}"/>
              </a:ext>
            </a:extLst>
          </p:cNvPr>
          <p:cNvSpPr/>
          <p:nvPr/>
        </p:nvSpPr>
        <p:spPr>
          <a:xfrm>
            <a:off x="8044979" y="2566427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4C893224-44D0-D342-B9C9-54FF6053002B}"/>
              </a:ext>
            </a:extLst>
          </p:cNvPr>
          <p:cNvSpPr/>
          <p:nvPr/>
        </p:nvSpPr>
        <p:spPr>
          <a:xfrm>
            <a:off x="8364800" y="2566427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618EC7B-A25A-2145-9363-5E5741C2DB52}"/>
              </a:ext>
            </a:extLst>
          </p:cNvPr>
          <p:cNvSpPr/>
          <p:nvPr/>
        </p:nvSpPr>
        <p:spPr>
          <a:xfrm rot="16200000">
            <a:off x="2137003" y="2673987"/>
            <a:ext cx="139556" cy="342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25B7176-8AD1-9046-AE7C-56F943D8DCC4}"/>
              </a:ext>
            </a:extLst>
          </p:cNvPr>
          <p:cNvSpPr/>
          <p:nvPr/>
        </p:nvSpPr>
        <p:spPr>
          <a:xfrm rot="16200000">
            <a:off x="3776114" y="2668664"/>
            <a:ext cx="139556" cy="342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65667CB3-48BD-1444-8AAE-10D9D3472D07}"/>
              </a:ext>
            </a:extLst>
          </p:cNvPr>
          <p:cNvSpPr/>
          <p:nvPr/>
        </p:nvSpPr>
        <p:spPr>
          <a:xfrm rot="16200000">
            <a:off x="5380306" y="2666333"/>
            <a:ext cx="139556" cy="342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5975707-1099-B741-9286-4242A30B1B07}"/>
              </a:ext>
            </a:extLst>
          </p:cNvPr>
          <p:cNvSpPr/>
          <p:nvPr/>
        </p:nvSpPr>
        <p:spPr>
          <a:xfrm rot="16200000">
            <a:off x="6976679" y="2668663"/>
            <a:ext cx="139556" cy="342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746F74B-582B-8B4D-AA32-26A088904F71}"/>
              </a:ext>
            </a:extLst>
          </p:cNvPr>
          <p:cNvSpPr/>
          <p:nvPr/>
        </p:nvSpPr>
        <p:spPr>
          <a:xfrm>
            <a:off x="960905" y="2876828"/>
            <a:ext cx="875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1 неделя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F1D3E4B-54A6-5E4D-A8C0-2287AAF1D8B0}"/>
              </a:ext>
            </a:extLst>
          </p:cNvPr>
          <p:cNvSpPr/>
          <p:nvPr/>
        </p:nvSpPr>
        <p:spPr>
          <a:xfrm>
            <a:off x="2613283" y="2876827"/>
            <a:ext cx="875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2 неделя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345A717E-CF41-2943-A3EB-E26335A443E9}"/>
              </a:ext>
            </a:extLst>
          </p:cNvPr>
          <p:cNvSpPr/>
          <p:nvPr/>
        </p:nvSpPr>
        <p:spPr>
          <a:xfrm>
            <a:off x="4243793" y="2876826"/>
            <a:ext cx="875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3 неделя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4E3C20F-EC1D-BB41-9485-33627D8E0D65}"/>
              </a:ext>
            </a:extLst>
          </p:cNvPr>
          <p:cNvSpPr/>
          <p:nvPr/>
        </p:nvSpPr>
        <p:spPr>
          <a:xfrm>
            <a:off x="5896171" y="2876825"/>
            <a:ext cx="875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4 неделя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216A46D-DD2C-7B41-AEDE-C1D8E9C020A9}"/>
              </a:ext>
            </a:extLst>
          </p:cNvPr>
          <p:cNvSpPr/>
          <p:nvPr/>
        </p:nvSpPr>
        <p:spPr>
          <a:xfrm>
            <a:off x="7460050" y="2874770"/>
            <a:ext cx="875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5 неделя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424EC50E-C68D-BE49-82E5-BFA38CB8ED61}"/>
              </a:ext>
            </a:extLst>
          </p:cNvPr>
          <p:cNvSpPr/>
          <p:nvPr/>
        </p:nvSpPr>
        <p:spPr>
          <a:xfrm>
            <a:off x="645592" y="3401848"/>
            <a:ext cx="219713" cy="219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36465B53-A9C6-8948-8485-D1418FDEB8FA}"/>
              </a:ext>
            </a:extLst>
          </p:cNvPr>
          <p:cNvSpPr/>
          <p:nvPr/>
        </p:nvSpPr>
        <p:spPr>
          <a:xfrm>
            <a:off x="645592" y="3781553"/>
            <a:ext cx="219713" cy="2197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15D51B6E-02EB-884C-9198-DE9516CA1DF0}"/>
              </a:ext>
            </a:extLst>
          </p:cNvPr>
          <p:cNvSpPr/>
          <p:nvPr/>
        </p:nvSpPr>
        <p:spPr>
          <a:xfrm>
            <a:off x="905867" y="3373204"/>
            <a:ext cx="22527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- уроки  в своем здании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2C744C3B-6CEB-E044-B963-B462D2A74F31}"/>
              </a:ext>
            </a:extLst>
          </p:cNvPr>
          <p:cNvSpPr/>
          <p:nvPr/>
        </p:nvSpPr>
        <p:spPr>
          <a:xfrm>
            <a:off x="905867" y="3741773"/>
            <a:ext cx="2509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- уроки  в модульный день</a:t>
            </a:r>
          </a:p>
        </p:txBody>
      </p:sp>
    </p:spTree>
    <p:extLst>
      <p:ext uri="{BB962C8B-B14F-4D97-AF65-F5344CB8AC3E}">
        <p14:creationId xmlns:p14="http://schemas.microsoft.com/office/powerpoint/2010/main" val="39744169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3449</TotalTime>
  <Words>318</Words>
  <Application>Microsoft Macintosh PowerPoint</Application>
  <PresentationFormat>Экран (16:9)</PresentationFormat>
  <Paragraphs>104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Gill Sans</vt:lpstr>
      <vt:lpstr>Helvetica Neue</vt:lpstr>
      <vt:lpstr>Times New Roman</vt:lpstr>
      <vt:lpstr>Тема Office</vt:lpstr>
      <vt:lpstr>Модель  подростковой школы</vt:lpstr>
      <vt:lpstr>Главная идея подростковой школы</vt:lpstr>
      <vt:lpstr>Презентация PowerPoint</vt:lpstr>
      <vt:lpstr>Направления и участники подростковой школы</vt:lpstr>
      <vt:lpstr>Команда проекта</vt:lpstr>
      <vt:lpstr>Презентация PowerPoint</vt:lpstr>
      <vt:lpstr>Среда – день недели и пространство</vt:lpstr>
      <vt:lpstr>Дизайн учебных пространств</vt:lpstr>
      <vt:lpstr>Прохождение программы (на примере одного из модулей)</vt:lpstr>
      <vt:lpstr>Расширение возможностей предмета</vt:lpstr>
      <vt:lpstr>Школьный пресс-центр</vt:lpstr>
      <vt:lpstr>Мастер-класс живого общения в  РУДН</vt:lpstr>
      <vt:lpstr>Защита проектов на модуле Искусство и мультимедиа</vt:lpstr>
      <vt:lpstr>Защита проектов на модуле  Межкультурные коммуникации</vt:lpstr>
      <vt:lpstr>Еженедельник учащегося</vt:lpstr>
      <vt:lpstr>Еженедельник учащегося</vt:lpstr>
      <vt:lpstr>Еженедельник учащегося</vt:lpstr>
      <vt:lpstr>Обратная связь от родителей 1 модуль</vt:lpstr>
      <vt:lpstr>Преемственность программ</vt:lpstr>
      <vt:lpstr>Контакты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78</cp:revision>
  <dcterms:created xsi:type="dcterms:W3CDTF">2018-08-27T08:26:51Z</dcterms:created>
  <dcterms:modified xsi:type="dcterms:W3CDTF">2018-12-10T18:15:51Z</dcterms:modified>
</cp:coreProperties>
</file>