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9" r:id="rId2"/>
    <p:sldId id="260" r:id="rId3"/>
    <p:sldId id="272" r:id="rId4"/>
    <p:sldId id="284" r:id="rId5"/>
    <p:sldId id="286" r:id="rId6"/>
    <p:sldId id="261" r:id="rId7"/>
    <p:sldId id="264" r:id="rId8"/>
    <p:sldId id="266" r:id="rId9"/>
    <p:sldId id="265" r:id="rId10"/>
    <p:sldId id="274" r:id="rId11"/>
    <p:sldId id="275" r:id="rId12"/>
    <p:sldId id="276" r:id="rId13"/>
    <p:sldId id="277" r:id="rId14"/>
    <p:sldId id="267" r:id="rId15"/>
    <p:sldId id="278" r:id="rId16"/>
    <p:sldId id="279" r:id="rId17"/>
    <p:sldId id="280" r:id="rId18"/>
    <p:sldId id="281" r:id="rId19"/>
    <p:sldId id="282" r:id="rId20"/>
    <p:sldId id="271" r:id="rId21"/>
    <p:sldId id="283" r:id="rId22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-45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F13F8-C4B5-484A-ACA8-28958614A45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7D0E86-C7D1-497F-BFF6-8AA7E50BD89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5">
                  <a:lumMod val="75000"/>
                </a:schemeClr>
              </a:solidFill>
            </a:rPr>
            <a:t>Образование в духе Глобальной  гражданственности</a:t>
          </a:r>
        </a:p>
        <a:p>
          <a:r>
            <a:rPr lang="ru-RU" sz="1800" b="1" dirty="0" smtClean="0">
              <a:solidFill>
                <a:schemeClr val="accent5">
                  <a:lumMod val="75000"/>
                </a:schemeClr>
              </a:solidFill>
            </a:rPr>
            <a:t>Достижение Целей в области устойчивого развития</a:t>
          </a:r>
          <a:endParaRPr lang="ru-RU" sz="1800" b="1" dirty="0">
            <a:solidFill>
              <a:schemeClr val="accent5">
                <a:lumMod val="75000"/>
              </a:schemeClr>
            </a:solidFill>
          </a:endParaRPr>
        </a:p>
      </dgm:t>
    </dgm:pt>
    <dgm:pt modelId="{BD91473A-CB17-48BE-9A91-EC0A6C12DEEE}" type="parTrans" cxnId="{48EF2DDE-685F-4A66-87D1-002017C6435D}">
      <dgm:prSet/>
      <dgm:spPr/>
      <dgm:t>
        <a:bodyPr/>
        <a:lstStyle/>
        <a:p>
          <a:endParaRPr lang="ru-RU"/>
        </a:p>
      </dgm:t>
    </dgm:pt>
    <dgm:pt modelId="{FFAFD7FB-601F-410A-BCFD-E18AEDCCBBED}" type="sibTrans" cxnId="{48EF2DDE-685F-4A66-87D1-002017C6435D}">
      <dgm:prSet/>
      <dgm:spPr/>
      <dgm:t>
        <a:bodyPr/>
        <a:lstStyle/>
        <a:p>
          <a:endParaRPr lang="ru-RU"/>
        </a:p>
      </dgm:t>
    </dgm:pt>
    <dgm:pt modelId="{3121B3CE-50EF-4449-A77D-C267E463E697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b="1" dirty="0" smtClean="0"/>
            <a:t>Дает возможность ученикам принять участие в решении глобальных проблем на местном и международном уровне, стать участником формирования справедливого, толерантного, безопасного мира. </a:t>
          </a:r>
          <a:endParaRPr lang="ru-RU" b="1" dirty="0"/>
        </a:p>
      </dgm:t>
    </dgm:pt>
    <dgm:pt modelId="{C683D3DA-97E0-4AB9-96CE-1C93245A6FAC}" type="parTrans" cxnId="{A4AB5401-E8B3-4ADB-ACCC-E1CD5EBEB736}">
      <dgm:prSet/>
      <dgm:spPr/>
      <dgm:t>
        <a:bodyPr/>
        <a:lstStyle/>
        <a:p>
          <a:endParaRPr lang="ru-RU"/>
        </a:p>
      </dgm:t>
    </dgm:pt>
    <dgm:pt modelId="{3F11C2E9-8E08-4B43-94DD-1B5F633D77EC}" type="sibTrans" cxnId="{A4AB5401-E8B3-4ADB-ACCC-E1CD5EBEB736}">
      <dgm:prSet/>
      <dgm:spPr/>
      <dgm:t>
        <a:bodyPr/>
        <a:lstStyle/>
        <a:p>
          <a:endParaRPr lang="ru-RU"/>
        </a:p>
      </dgm:t>
    </dgm:pt>
    <dgm:pt modelId="{3721A06D-3C07-4BBA-9CE2-B94D883BC3FE}">
      <dgm:prSet phldrT="[Текст]"/>
      <dgm:spPr/>
      <dgm:t>
        <a:bodyPr/>
        <a:lstStyle/>
        <a:p>
          <a:r>
            <a:rPr lang="ru-RU" b="1" dirty="0" smtClean="0"/>
            <a:t>Дает возможность и компетенции  ученикам для реализации их прав и обязательств по содействию в формировании современного мира и будущего.</a:t>
          </a:r>
          <a:endParaRPr lang="ru-RU" b="1" dirty="0"/>
        </a:p>
      </dgm:t>
    </dgm:pt>
    <dgm:pt modelId="{11705269-A4F4-4C36-AE9E-8846F95512B9}" type="parTrans" cxnId="{24ACB0F8-9D61-4ED4-A0CC-8C7ED4603872}">
      <dgm:prSet/>
      <dgm:spPr/>
      <dgm:t>
        <a:bodyPr/>
        <a:lstStyle/>
        <a:p>
          <a:endParaRPr lang="ru-RU"/>
        </a:p>
      </dgm:t>
    </dgm:pt>
    <dgm:pt modelId="{C7BA3300-9DC0-4D88-82AC-9CDA5978D395}" type="sibTrans" cxnId="{24ACB0F8-9D61-4ED4-A0CC-8C7ED4603872}">
      <dgm:prSet/>
      <dgm:spPr/>
      <dgm:t>
        <a:bodyPr/>
        <a:lstStyle/>
        <a:p>
          <a:endParaRPr lang="ru-RU"/>
        </a:p>
      </dgm:t>
    </dgm:pt>
    <dgm:pt modelId="{BC8EB946-8AE6-425A-971F-7E9B6734AB8A}">
      <dgm:prSet phldrT="[Текст]" custT="1"/>
      <dgm:spPr/>
      <dgm:t>
        <a:bodyPr/>
        <a:lstStyle/>
        <a:p>
          <a:r>
            <a:rPr lang="ru-RU" sz="2000" b="1" dirty="0" smtClean="0"/>
            <a:t>Формирует ценности, навыки, знания, в основе которых лежат уважение прав человека, социальная справедливость.</a:t>
          </a:r>
          <a:endParaRPr lang="ru-RU" sz="2000" b="1" dirty="0"/>
        </a:p>
      </dgm:t>
    </dgm:pt>
    <dgm:pt modelId="{AFFFF9F3-7506-4C88-8AEC-C1CE6798E119}" type="parTrans" cxnId="{42DA5D5C-C95E-49B9-9621-3879FA4741A5}">
      <dgm:prSet/>
      <dgm:spPr/>
      <dgm:t>
        <a:bodyPr/>
        <a:lstStyle/>
        <a:p>
          <a:endParaRPr lang="ru-RU"/>
        </a:p>
      </dgm:t>
    </dgm:pt>
    <dgm:pt modelId="{4510AC33-92F8-427F-B3E0-0032D3F7EF01}" type="sibTrans" cxnId="{42DA5D5C-C95E-49B9-9621-3879FA4741A5}">
      <dgm:prSet/>
      <dgm:spPr/>
      <dgm:t>
        <a:bodyPr/>
        <a:lstStyle/>
        <a:p>
          <a:endParaRPr lang="ru-RU"/>
        </a:p>
      </dgm:t>
    </dgm:pt>
    <dgm:pt modelId="{6EE72103-9EBA-445A-B8F8-D750C1A32CA6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000" b="1" dirty="0" smtClean="0"/>
            <a:t>Дает возможность и компетенции ученикам стать ответственными гражданами мира.</a:t>
          </a:r>
          <a:endParaRPr lang="ru-RU" sz="2000" b="1" dirty="0"/>
        </a:p>
      </dgm:t>
    </dgm:pt>
    <dgm:pt modelId="{4F274976-0559-4664-86E9-410CA05840D3}" type="parTrans" cxnId="{5F7E007F-8BF9-4541-9784-8F9DC8C2AF09}">
      <dgm:prSet/>
      <dgm:spPr/>
      <dgm:t>
        <a:bodyPr/>
        <a:lstStyle/>
        <a:p>
          <a:endParaRPr lang="ru-RU"/>
        </a:p>
      </dgm:t>
    </dgm:pt>
    <dgm:pt modelId="{330FA587-4FE6-4E83-8F2B-A410F26554E0}" type="sibTrans" cxnId="{5F7E007F-8BF9-4541-9784-8F9DC8C2AF09}">
      <dgm:prSet/>
      <dgm:spPr/>
      <dgm:t>
        <a:bodyPr/>
        <a:lstStyle/>
        <a:p>
          <a:endParaRPr lang="ru-RU"/>
        </a:p>
      </dgm:t>
    </dgm:pt>
    <dgm:pt modelId="{BCAF835B-4F5F-4DEC-AF6B-EE94527DB9DA}" type="pres">
      <dgm:prSet presAssocID="{9F3F13F8-C4B5-484A-ACA8-28958614A45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65B696-ECDA-4FB0-9B52-A7ECBAA97373}" type="pres">
      <dgm:prSet presAssocID="{9F3F13F8-C4B5-484A-ACA8-28958614A458}" presName="matrix" presStyleCnt="0"/>
      <dgm:spPr/>
    </dgm:pt>
    <dgm:pt modelId="{8E5EF063-CBCA-4BEB-8821-F2F47A444FE7}" type="pres">
      <dgm:prSet presAssocID="{9F3F13F8-C4B5-484A-ACA8-28958614A458}" presName="tile1" presStyleLbl="node1" presStyleIdx="0" presStyleCnt="4"/>
      <dgm:spPr/>
      <dgm:t>
        <a:bodyPr/>
        <a:lstStyle/>
        <a:p>
          <a:endParaRPr lang="ru-RU"/>
        </a:p>
      </dgm:t>
    </dgm:pt>
    <dgm:pt modelId="{117FCD2F-6DB8-41E1-800C-729E5059ED89}" type="pres">
      <dgm:prSet presAssocID="{9F3F13F8-C4B5-484A-ACA8-28958614A45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75935-02A3-4D66-9590-D8B0F388E2BE}" type="pres">
      <dgm:prSet presAssocID="{9F3F13F8-C4B5-484A-ACA8-28958614A458}" presName="tile2" presStyleLbl="node1" presStyleIdx="1" presStyleCnt="4"/>
      <dgm:spPr/>
      <dgm:t>
        <a:bodyPr/>
        <a:lstStyle/>
        <a:p>
          <a:endParaRPr lang="ru-RU"/>
        </a:p>
      </dgm:t>
    </dgm:pt>
    <dgm:pt modelId="{C65090D3-5B07-4FCC-B5BC-AE5DB31A8386}" type="pres">
      <dgm:prSet presAssocID="{9F3F13F8-C4B5-484A-ACA8-28958614A45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7B888-448A-42B4-9283-B1C1D39EAEA2}" type="pres">
      <dgm:prSet presAssocID="{9F3F13F8-C4B5-484A-ACA8-28958614A458}" presName="tile3" presStyleLbl="node1" presStyleIdx="2" presStyleCnt="4"/>
      <dgm:spPr/>
      <dgm:t>
        <a:bodyPr/>
        <a:lstStyle/>
        <a:p>
          <a:endParaRPr lang="ru-RU"/>
        </a:p>
      </dgm:t>
    </dgm:pt>
    <dgm:pt modelId="{A9451D15-6B23-4A34-91B4-ACCDFE2612BF}" type="pres">
      <dgm:prSet presAssocID="{9F3F13F8-C4B5-484A-ACA8-28958614A45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911E4-B633-4EFC-BF72-D7525F1A4523}" type="pres">
      <dgm:prSet presAssocID="{9F3F13F8-C4B5-484A-ACA8-28958614A458}" presName="tile4" presStyleLbl="node1" presStyleIdx="3" presStyleCnt="4"/>
      <dgm:spPr/>
      <dgm:t>
        <a:bodyPr/>
        <a:lstStyle/>
        <a:p>
          <a:endParaRPr lang="ru-RU"/>
        </a:p>
      </dgm:t>
    </dgm:pt>
    <dgm:pt modelId="{D5B91713-3C8D-4B50-9AC4-2A1EA2D9DB35}" type="pres">
      <dgm:prSet presAssocID="{9F3F13F8-C4B5-484A-ACA8-28958614A45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73EFC-7BBD-44DE-B43D-438BC95F8F90}" type="pres">
      <dgm:prSet presAssocID="{9F3F13F8-C4B5-484A-ACA8-28958614A458}" presName="centerTile" presStyleLbl="fgShp" presStyleIdx="0" presStyleCnt="1" custScaleX="169164" custScaleY="11417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A61A2-94B8-4715-9456-C9B4C93CB798}" type="presOf" srcId="{BC8EB946-8AE6-425A-971F-7E9B6734AB8A}" destId="{89B7B888-448A-42B4-9283-B1C1D39EAEA2}" srcOrd="0" destOrd="0" presId="urn:microsoft.com/office/officeart/2005/8/layout/matrix1"/>
    <dgm:cxn modelId="{0606FCE1-9E73-42A7-86C9-38E6D6F7D832}" type="presOf" srcId="{6EE72103-9EBA-445A-B8F8-D750C1A32CA6}" destId="{658911E4-B633-4EFC-BF72-D7525F1A4523}" srcOrd="0" destOrd="0" presId="urn:microsoft.com/office/officeart/2005/8/layout/matrix1"/>
    <dgm:cxn modelId="{071820DB-A644-45B8-8D3D-0847D9E1302B}" type="presOf" srcId="{6EE72103-9EBA-445A-B8F8-D750C1A32CA6}" destId="{D5B91713-3C8D-4B50-9AC4-2A1EA2D9DB35}" srcOrd="1" destOrd="0" presId="urn:microsoft.com/office/officeart/2005/8/layout/matrix1"/>
    <dgm:cxn modelId="{ED8417DC-D36C-4B4D-AC8B-1CDB39AAD395}" type="presOf" srcId="{3721A06D-3C07-4BBA-9CE2-B94D883BC3FE}" destId="{C65090D3-5B07-4FCC-B5BC-AE5DB31A8386}" srcOrd="1" destOrd="0" presId="urn:microsoft.com/office/officeart/2005/8/layout/matrix1"/>
    <dgm:cxn modelId="{5F7E007F-8BF9-4541-9784-8F9DC8C2AF09}" srcId="{847D0E86-C7D1-497F-BFF6-8AA7E50BD892}" destId="{6EE72103-9EBA-445A-B8F8-D750C1A32CA6}" srcOrd="3" destOrd="0" parTransId="{4F274976-0559-4664-86E9-410CA05840D3}" sibTransId="{330FA587-4FE6-4E83-8F2B-A410F26554E0}"/>
    <dgm:cxn modelId="{42DA5D5C-C95E-49B9-9621-3879FA4741A5}" srcId="{847D0E86-C7D1-497F-BFF6-8AA7E50BD892}" destId="{BC8EB946-8AE6-425A-971F-7E9B6734AB8A}" srcOrd="2" destOrd="0" parTransId="{AFFFF9F3-7506-4C88-8AEC-C1CE6798E119}" sibTransId="{4510AC33-92F8-427F-B3E0-0032D3F7EF01}"/>
    <dgm:cxn modelId="{A4AB5401-E8B3-4ADB-ACCC-E1CD5EBEB736}" srcId="{847D0E86-C7D1-497F-BFF6-8AA7E50BD892}" destId="{3121B3CE-50EF-4449-A77D-C267E463E697}" srcOrd="0" destOrd="0" parTransId="{C683D3DA-97E0-4AB9-96CE-1C93245A6FAC}" sibTransId="{3F11C2E9-8E08-4B43-94DD-1B5F633D77EC}"/>
    <dgm:cxn modelId="{D5D3FFD1-58A5-485F-AC8D-7C23DDDD7A4D}" type="presOf" srcId="{9F3F13F8-C4B5-484A-ACA8-28958614A458}" destId="{BCAF835B-4F5F-4DEC-AF6B-EE94527DB9DA}" srcOrd="0" destOrd="0" presId="urn:microsoft.com/office/officeart/2005/8/layout/matrix1"/>
    <dgm:cxn modelId="{B7F656DD-92C8-45F9-9A1C-BD04A7298ACA}" type="presOf" srcId="{3721A06D-3C07-4BBA-9CE2-B94D883BC3FE}" destId="{74D75935-02A3-4D66-9590-D8B0F388E2BE}" srcOrd="0" destOrd="0" presId="urn:microsoft.com/office/officeart/2005/8/layout/matrix1"/>
    <dgm:cxn modelId="{48EF2DDE-685F-4A66-87D1-002017C6435D}" srcId="{9F3F13F8-C4B5-484A-ACA8-28958614A458}" destId="{847D0E86-C7D1-497F-BFF6-8AA7E50BD892}" srcOrd="0" destOrd="0" parTransId="{BD91473A-CB17-48BE-9A91-EC0A6C12DEEE}" sibTransId="{FFAFD7FB-601F-410A-BCFD-E18AEDCCBBED}"/>
    <dgm:cxn modelId="{24ACB0F8-9D61-4ED4-A0CC-8C7ED4603872}" srcId="{847D0E86-C7D1-497F-BFF6-8AA7E50BD892}" destId="{3721A06D-3C07-4BBA-9CE2-B94D883BC3FE}" srcOrd="1" destOrd="0" parTransId="{11705269-A4F4-4C36-AE9E-8846F95512B9}" sibTransId="{C7BA3300-9DC0-4D88-82AC-9CDA5978D395}"/>
    <dgm:cxn modelId="{D236C678-4172-4F03-B044-AB91A4A5C9C5}" type="presOf" srcId="{847D0E86-C7D1-497F-BFF6-8AA7E50BD892}" destId="{DC973EFC-7BBD-44DE-B43D-438BC95F8F90}" srcOrd="0" destOrd="0" presId="urn:microsoft.com/office/officeart/2005/8/layout/matrix1"/>
    <dgm:cxn modelId="{A17C8D5D-E4DA-4CE8-ACB7-5898B1EC3CED}" type="presOf" srcId="{3121B3CE-50EF-4449-A77D-C267E463E697}" destId="{8E5EF063-CBCA-4BEB-8821-F2F47A444FE7}" srcOrd="0" destOrd="0" presId="urn:microsoft.com/office/officeart/2005/8/layout/matrix1"/>
    <dgm:cxn modelId="{91D4113F-0E9C-4CB8-A80C-4380D5DF12DC}" type="presOf" srcId="{BC8EB946-8AE6-425A-971F-7E9B6734AB8A}" destId="{A9451D15-6B23-4A34-91B4-ACCDFE2612BF}" srcOrd="1" destOrd="0" presId="urn:microsoft.com/office/officeart/2005/8/layout/matrix1"/>
    <dgm:cxn modelId="{B0FBD39C-30D3-44F3-9AD1-FB250D6C40B6}" type="presOf" srcId="{3121B3CE-50EF-4449-A77D-C267E463E697}" destId="{117FCD2F-6DB8-41E1-800C-729E5059ED89}" srcOrd="1" destOrd="0" presId="urn:microsoft.com/office/officeart/2005/8/layout/matrix1"/>
    <dgm:cxn modelId="{EC7AB391-4916-4A37-84B3-FF8BA20D5D6A}" type="presParOf" srcId="{BCAF835B-4F5F-4DEC-AF6B-EE94527DB9DA}" destId="{FE65B696-ECDA-4FB0-9B52-A7ECBAA97373}" srcOrd="0" destOrd="0" presId="urn:microsoft.com/office/officeart/2005/8/layout/matrix1"/>
    <dgm:cxn modelId="{C2805E74-9B18-4717-AD1A-B37418CBF45C}" type="presParOf" srcId="{FE65B696-ECDA-4FB0-9B52-A7ECBAA97373}" destId="{8E5EF063-CBCA-4BEB-8821-F2F47A444FE7}" srcOrd="0" destOrd="0" presId="urn:microsoft.com/office/officeart/2005/8/layout/matrix1"/>
    <dgm:cxn modelId="{7AA3A957-0500-4740-97B8-7D32165EB2AA}" type="presParOf" srcId="{FE65B696-ECDA-4FB0-9B52-A7ECBAA97373}" destId="{117FCD2F-6DB8-41E1-800C-729E5059ED89}" srcOrd="1" destOrd="0" presId="urn:microsoft.com/office/officeart/2005/8/layout/matrix1"/>
    <dgm:cxn modelId="{7A9B89D1-A523-414E-A789-C82F7339618E}" type="presParOf" srcId="{FE65B696-ECDA-4FB0-9B52-A7ECBAA97373}" destId="{74D75935-02A3-4D66-9590-D8B0F388E2BE}" srcOrd="2" destOrd="0" presId="urn:microsoft.com/office/officeart/2005/8/layout/matrix1"/>
    <dgm:cxn modelId="{6316CA52-D8EE-4023-8376-AF8F9AE18B86}" type="presParOf" srcId="{FE65B696-ECDA-4FB0-9B52-A7ECBAA97373}" destId="{C65090D3-5B07-4FCC-B5BC-AE5DB31A8386}" srcOrd="3" destOrd="0" presId="urn:microsoft.com/office/officeart/2005/8/layout/matrix1"/>
    <dgm:cxn modelId="{C22B5C58-04EC-4875-8D0A-9920C662AB60}" type="presParOf" srcId="{FE65B696-ECDA-4FB0-9B52-A7ECBAA97373}" destId="{89B7B888-448A-42B4-9283-B1C1D39EAEA2}" srcOrd="4" destOrd="0" presId="urn:microsoft.com/office/officeart/2005/8/layout/matrix1"/>
    <dgm:cxn modelId="{9436CDA6-E29A-42E9-82FB-4F51A105EC80}" type="presParOf" srcId="{FE65B696-ECDA-4FB0-9B52-A7ECBAA97373}" destId="{A9451D15-6B23-4A34-91B4-ACCDFE2612BF}" srcOrd="5" destOrd="0" presId="urn:microsoft.com/office/officeart/2005/8/layout/matrix1"/>
    <dgm:cxn modelId="{559017E0-E573-43A3-93BC-F95C45C0D939}" type="presParOf" srcId="{FE65B696-ECDA-4FB0-9B52-A7ECBAA97373}" destId="{658911E4-B633-4EFC-BF72-D7525F1A4523}" srcOrd="6" destOrd="0" presId="urn:microsoft.com/office/officeart/2005/8/layout/matrix1"/>
    <dgm:cxn modelId="{6A1E19C1-BACB-4994-AEF8-96AB1F4C1C48}" type="presParOf" srcId="{FE65B696-ECDA-4FB0-9B52-A7ECBAA97373}" destId="{D5B91713-3C8D-4B50-9AC4-2A1EA2D9DB35}" srcOrd="7" destOrd="0" presId="urn:microsoft.com/office/officeart/2005/8/layout/matrix1"/>
    <dgm:cxn modelId="{4F3262C6-49DD-49A0-9F0F-A6B7FC7DFF24}" type="presParOf" srcId="{BCAF835B-4F5F-4DEC-AF6B-EE94527DB9DA}" destId="{DC973EFC-7BBD-44DE-B43D-438BC95F8F9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F063-CBCA-4BEB-8821-F2F47A444FE7}">
      <dsp:nvSpPr>
        <dsp:cNvPr id="0" name=""/>
        <dsp:cNvSpPr/>
      </dsp:nvSpPr>
      <dsp:spPr>
        <a:xfrm rot="16200000">
          <a:off x="1525401" y="-1525401"/>
          <a:ext cx="2428701" cy="5479504"/>
        </a:xfrm>
        <a:prstGeom prst="round1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Дает возможность ученикам принять участие в решении глобальных проблем на местном и международном уровне, стать участником формирования справедливого, толерантного, безопасного мира. </a:t>
          </a:r>
          <a:endParaRPr lang="ru-RU" sz="2100" b="1" kern="1200" dirty="0"/>
        </a:p>
      </dsp:txBody>
      <dsp:txXfrm rot="5400000">
        <a:off x="-1" y="1"/>
        <a:ext cx="5479504" cy="1821526"/>
      </dsp:txXfrm>
    </dsp:sp>
    <dsp:sp modelId="{74D75935-02A3-4D66-9590-D8B0F388E2BE}">
      <dsp:nvSpPr>
        <dsp:cNvPr id="0" name=""/>
        <dsp:cNvSpPr/>
      </dsp:nvSpPr>
      <dsp:spPr>
        <a:xfrm>
          <a:off x="5479504" y="0"/>
          <a:ext cx="5479504" cy="24287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Дает возможность и компетенции  ученикам для реализации их прав и обязательств по содействию в формировании современного мира и будущего.</a:t>
          </a:r>
          <a:endParaRPr lang="ru-RU" sz="2100" b="1" kern="1200" dirty="0"/>
        </a:p>
      </dsp:txBody>
      <dsp:txXfrm>
        <a:off x="5479504" y="0"/>
        <a:ext cx="5479504" cy="1821526"/>
      </dsp:txXfrm>
    </dsp:sp>
    <dsp:sp modelId="{89B7B888-448A-42B4-9283-B1C1D39EAEA2}">
      <dsp:nvSpPr>
        <dsp:cNvPr id="0" name=""/>
        <dsp:cNvSpPr/>
      </dsp:nvSpPr>
      <dsp:spPr>
        <a:xfrm rot="10800000">
          <a:off x="0" y="2428701"/>
          <a:ext cx="5479504" cy="24287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Формирует ценности, навыки, знания, в основе которых лежат уважение прав человека, социальная справедливость.</a:t>
          </a:r>
          <a:endParaRPr lang="ru-RU" sz="2000" b="1" kern="1200" dirty="0"/>
        </a:p>
      </dsp:txBody>
      <dsp:txXfrm rot="10800000">
        <a:off x="0" y="3035876"/>
        <a:ext cx="5479504" cy="1821526"/>
      </dsp:txXfrm>
    </dsp:sp>
    <dsp:sp modelId="{658911E4-B633-4EFC-BF72-D7525F1A4523}">
      <dsp:nvSpPr>
        <dsp:cNvPr id="0" name=""/>
        <dsp:cNvSpPr/>
      </dsp:nvSpPr>
      <dsp:spPr>
        <a:xfrm rot="5400000">
          <a:off x="7004905" y="903300"/>
          <a:ext cx="2428701" cy="5479504"/>
        </a:xfrm>
        <a:prstGeom prst="round1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Дает возможность и компетенции ученикам стать ответственными гражданами мира.</a:t>
          </a:r>
          <a:endParaRPr lang="ru-RU" sz="2000" b="1" kern="1200" dirty="0"/>
        </a:p>
      </dsp:txBody>
      <dsp:txXfrm rot="-5400000">
        <a:off x="5479503" y="3035876"/>
        <a:ext cx="5479504" cy="1821526"/>
      </dsp:txXfrm>
    </dsp:sp>
    <dsp:sp modelId="{DC973EFC-7BBD-44DE-B43D-438BC95F8F90}">
      <dsp:nvSpPr>
        <dsp:cNvPr id="0" name=""/>
        <dsp:cNvSpPr/>
      </dsp:nvSpPr>
      <dsp:spPr>
        <a:xfrm>
          <a:off x="2698699" y="1735459"/>
          <a:ext cx="5561608" cy="138648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5">
                  <a:lumMod val="75000"/>
                </a:schemeClr>
              </a:solidFill>
            </a:rPr>
            <a:t>Образование в духе Глобальной  гражданственности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5">
                  <a:lumMod val="75000"/>
                </a:schemeClr>
              </a:solidFill>
            </a:rPr>
            <a:t>Достижение Целей в области устойчивого развития</a:t>
          </a:r>
          <a:endParaRPr lang="ru-RU" sz="1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66382" y="1803142"/>
        <a:ext cx="5426242" cy="1251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EDFB0636-FEEF-46BA-90F6-E202D832E2D4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FC2579B-55AB-4864-B5E3-865133004E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15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0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2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71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7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45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2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8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3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4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FA996-3069-44FC-8412-051544D156C2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DB97E-3F41-4935-86AA-057AC340F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7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9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33197" y="1338943"/>
            <a:ext cx="9144000" cy="295862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Развитие лидерских качеств на примере организации общешкольных мероприятий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Развитие творческой одаренности.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type="subTitle" idx="1"/>
          </p:nvPr>
        </p:nvSpPr>
        <p:spPr>
          <a:xfrm>
            <a:off x="1598815" y="4474779"/>
            <a:ext cx="9144000" cy="165576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Сизова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Елена Александровна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Руководитель СП «Воспитательная работа и социализация»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99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Глобальная гражданственность, культура мира, отказ от насилия</a:t>
            </a:r>
            <a:endParaRPr lang="ru-RU" sz="1800" b="1" i="1" dirty="0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679510" y="764705"/>
            <a:ext cx="8961813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Социальные проекты.  От сердца к сердцу.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30" name="Picture 14" descr="\\srv-fsdb\School\Учебный год 2017-2018\КНИГА ГОДА 2017-2018 3_1\06_От сердца к сердцу\от сердца к сердцу\теплый ноябрь\23594421_134628517302248_354298638295367680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37" y="201063"/>
            <a:ext cx="2771972" cy="14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\\FILESERVER\Files\Administration\Sizova_EA\рабочий стол 2017-2018\Отчеты\отчет готовые 2017-2018\отчет ЮНЕСКО школа Президент 2017-2018\фото ЮНЕСКО 2017-2018\3\от сердца к сердцу\теплый ноябрь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19" y="1373557"/>
            <a:ext cx="4346812" cy="275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\\FILESERVER\Files\Administration\Sizova_EA\рабочий стол 2017-2018\Отчеты\отчет готовые 2017-2018\отчет ЮНЕСКО школа Президент 2017-2018\фото ЮНЕСКО 2017-2018\3\от сердца к сердцу\Благотворительные ярмарки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8"/>
          <a:stretch/>
        </p:blipFill>
        <p:spPr bwMode="auto">
          <a:xfrm>
            <a:off x="0" y="1373557"/>
            <a:ext cx="4318475" cy="28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\\FILESERVER\Files\Administration\Sizova_EA\рабочий стол 2017-2018\Отчеты\отчет готовые 2017-2018\отчет ЮНЕСКО школа Президент 2017-2018\фото ЮНЕСКО 2017-2018\3\от сердца к сердцу\поездки в приют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5"/>
          <a:stretch/>
        </p:blipFill>
        <p:spPr bwMode="auto">
          <a:xfrm>
            <a:off x="8959745" y="1697087"/>
            <a:ext cx="2859721" cy="24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\\FILESERVER\Files\Administration\Sizova_EA\рабочий стол 2017-2018\Отчеты\отчет готовые 2017-2018\отчет ЮНЕСКО школа Президент 2017-2018\фото ЮНЕСКО 2017-2018\3\от сердца к сердцу\поездки в приют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638991" cy="30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\\FILESERVER\Files\Administration\Sizova_EA\рабочий стол 2017-2018\Отчеты\отчет готовые 2017-2018\отчет ЮНЕСКО школа Президент 2017-2018\фото ЮНЕСКО 2017-2018\3\от сердца к сердцу\поездки в приют (5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 r="8043" b="18879"/>
          <a:stretch/>
        </p:blipFill>
        <p:spPr bwMode="auto">
          <a:xfrm>
            <a:off x="7501467" y="4614534"/>
            <a:ext cx="4700955" cy="22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\\FILESERVER\Files\Administration\Sizova_EA\рабочий стол 2017-2018\Отчеты\отчет готовые 2017-2018\отчет ЮНЕСКО школа Президент 2017-2018\фото ЮНЕСКО 2017-2018\3\от сердца к сердцу\елка желаний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72" y="3861048"/>
            <a:ext cx="2715088" cy="27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\\srv-fsdb\School\Учебный год 2017-2018\КНИГА ГОДА 2017-2018 3_1\12_На пути к решению мировых проблем\логотипы\heIjXDMm6q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860" y="4111381"/>
            <a:ext cx="4796561" cy="9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67267"/>
            <a:ext cx="842863" cy="80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Глобальная гражданственность, культура мира, отказ от насилия</a:t>
            </a:r>
            <a:endParaRPr lang="ru-RU" sz="1800" b="1" i="1" dirty="0"/>
          </a:p>
        </p:txBody>
      </p:sp>
      <p:pic>
        <p:nvPicPr>
          <p:cNvPr id="1034" name="Picture 10" descr="\\FILESERVER\Files\Administration\Sizova_EA\рабочий стол 2017-2018\Отчеты\отчет готовые 2017-2018\отчет ЮНЕСКО школа Президент 2017-2018\фото ЮНЕСКО 2017-2018\4\Акция Подари ребенку книгу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267"/>
            <a:ext cx="7687733" cy="44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FILESERVER\Files\Administration\Sizova_EA\рабочий стол 2017-2018\Отчеты\отчет готовые 2017-2018\отчет ЮНЕСКО школа Президент 2017-2018\фото ЮНЕСКО 2017-2018\4\Акция Подари ребенку книгу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92668"/>
            <a:ext cx="5486400" cy="33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487487" y="764705"/>
            <a:ext cx="4430713" cy="125882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Социальные проекты.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Подари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ребенку книгу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174">
            <a:off x="3817115" y="2020120"/>
            <a:ext cx="2232885" cy="12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7"/>
          <a:stretch/>
        </p:blipFill>
        <p:spPr bwMode="auto">
          <a:xfrm rot="2679342">
            <a:off x="8872769" y="4334150"/>
            <a:ext cx="2755199" cy="214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737347"/>
            <a:ext cx="842863" cy="8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\\FILESERVER\Files\Administration\Sizova_EA\рабочий стол 2017-2018\Отчеты\отчет готовые 2017-2018\отчет ЮНЕСКО школа Президент 2017-2018\фото ЮНЕСКО 2017-2018\3\общешкольный проект Пока сердца стучат\рисунки день Победы 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6583"/>
          <a:stretch/>
        </p:blipFill>
        <p:spPr bwMode="auto">
          <a:xfrm>
            <a:off x="7886925" y="2852936"/>
            <a:ext cx="4293808" cy="23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9869"/>
          <a:stretch/>
        </p:blipFill>
        <p:spPr bwMode="auto">
          <a:xfrm>
            <a:off x="4724401" y="4400372"/>
            <a:ext cx="3458360" cy="244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Глобальная гражданственность, культура мира, отказ от насилия</a:t>
            </a:r>
            <a:endParaRPr lang="ru-RU" sz="1800" b="1" i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326785" y="501825"/>
            <a:ext cx="8865804" cy="99677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Социальные проекты.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                                           Наследники великой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Победы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\\FILESERVER\Files\Administration\Sizova_EA\рабочий стол 2017-2018\Отчеты\отчет готовые 2017-2018\отчет ЮНЕСКО школа Президент 2017-2018\фото ЮНЕСКО 2017-2018\3\общешкольный проект Пока сердца стучат\благоустройство памятника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62" y="4440699"/>
            <a:ext cx="4009238" cy="23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\\FILESERVER\Files\Administration\Sizova_EA\рабочий стол 2017-2018\Отчеты\отчет готовые 2017-2018\отчет ЮНЕСКО школа Президент 2017-2018\фото ЮНЕСКО 2017-2018\3\общешкольный проект Пока сердца стучат\благоустройство памятника (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00" y="4131198"/>
            <a:ext cx="5020174" cy="26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508001"/>
            <a:ext cx="842863" cy="7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FILESERVER\Files\Administration\Sizova_EA\рабочий стол 2017-2018\Отчеты\отчет готовые 2017-2018\отчет ЮНЕСКО школа Президент 2017-2018\фото ЮНЕСКО 2017-2018\4\Изгготовление информационных стендов для мемориала  (6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2"/>
          <a:stretch/>
        </p:blipFill>
        <p:spPr bwMode="auto">
          <a:xfrm>
            <a:off x="4271798" y="2576719"/>
            <a:ext cx="5357857" cy="21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\\FILESERVER\Files\Administration\Sizova_EA\рабочий стол 2017-2018\Отчеты\отчет готовые 2017-2018\отчет ЮНЕСКО школа Президент 2017-2018\фото ЮНЕСКО 2017-2018\3\общешкольный проект Пока сердца стучат\концерт (3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r="8465" b="9226"/>
          <a:stretch/>
        </p:blipFill>
        <p:spPr bwMode="auto">
          <a:xfrm>
            <a:off x="14052" y="1367640"/>
            <a:ext cx="5471238" cy="32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\\FILESERVER\Files\Administration\Sizova_EA\рабочий стол 2017-2018\Отчеты\отчет готовые 2017-2018\отчет ЮНЕСКО школа Президент 2017-2018\фото ЮНЕСКО 2017-2018\3\общешкольный проект Пока сердца стучат\в ггостях у ветеранов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80" y="508001"/>
            <a:ext cx="3804120" cy="234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Устойчивое образование и устойчивый образ жизни</a:t>
            </a:r>
            <a:endParaRPr lang="ru-RU" sz="1800" b="1" i="1" dirty="0"/>
          </a:p>
        </p:txBody>
      </p:sp>
      <p:pic>
        <p:nvPicPr>
          <p:cNvPr id="12294" name="Picture 6" descr="\\FILESERVER\Files\Administration\Sizova_EA\рабочий стол 2017-2018\Отчеты\отчет готовые 2017-2018\отчет ЮНЕСКО школа Президент 2017-2018\фото ЮНЕСКО 2017-2018\3\Добрые крышечки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4" y="3610598"/>
            <a:ext cx="571195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391477" y="764705"/>
            <a:ext cx="9249847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Социальные проекты. «Добрые крышечки».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2" descr="\\FILESERVER\Files\Administration\Sizova_EA\рабочий стол 2017-2018\Отчеты\отчет готовые 2017-2018\отчет ЮНЕСКО школа Президент 2017-2018\фото ЮНЕСКО 2017-2018\3\Добрые крышечк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7" y="2319315"/>
            <a:ext cx="410453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\\srv-fsdb\School\Учебный год 2017-2018\КНИГА ГОДА 2017-2018 3_1\12_На пути к решению мировых проблем\логотипы\dobrye-kryseck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15625" r="22654" b="12814"/>
          <a:stretch/>
        </p:blipFill>
        <p:spPr bwMode="auto">
          <a:xfrm>
            <a:off x="9648395" y="111139"/>
            <a:ext cx="2461188" cy="3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\\FILESERVER\Files\Administration\Sizova_EA\рабочий стол 2017-2018\Отчеты\отчет готовые 2017-2018\отчет ЮНЕСКО школа Президент 2017-2018\фото ЮНЕСКО 2017-2018\3\Добрые крышечки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06" y="1373555"/>
            <a:ext cx="5071361" cy="2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\\srv-fsdb\School\Учебный год 2017-2018\КНИГА ГОДА 2017-2018 3_1\12_На пути к решению мировых проблем\логотипы\989602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33" y="3753656"/>
            <a:ext cx="2877403" cy="122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737347"/>
            <a:ext cx="842863" cy="6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2" y="365126"/>
            <a:ext cx="6957753" cy="92180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Сайт «Добровольцы России»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КНИГА ГОДА 2017-2018 3_1\06_От сердца к сердцу\от сердца к сердцу\айт добровольцы Ро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26" y="1180306"/>
            <a:ext cx="6556205" cy="51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0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9349" y="0"/>
            <a:ext cx="9737456" cy="706090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Устойчивое развитие и устойчивый образ жизни</a:t>
            </a:r>
            <a:endParaRPr lang="ru-RU" sz="1800" b="1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31370" y="764705"/>
            <a:ext cx="10209953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Science picnic+</a:t>
            </a:r>
            <a:endParaRPr lang="ru-RU" sz="2800" b="1" dirty="0"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2" descr="\\srv-fsdb\School\Учебный год 2017-2018\КНИГА ГОДА 2017-2018 3_1\07_Турслет\сайнс пикник\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3" y="2327570"/>
            <a:ext cx="90689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fileserver\Library\Фото_2016-2017\2016\Фотокорреспондент\07_Турслет\фото старшие\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" y="5157192"/>
            <a:ext cx="3407647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\\srv-fsdb\School\Учебный год 2017-2018\КНИГА ГОДА 2017-2018 3_1\07_Турслет\сайнс пикник\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00621"/>
            <a:ext cx="5233781" cy="26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\\srv-fsdb\School\Учебный год 2017-2018\КНИГА ГОДА 2017-2018 3_1\07_Турслет\сайнс пикник\0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/>
          <a:stretch/>
        </p:blipFill>
        <p:spPr bwMode="auto">
          <a:xfrm>
            <a:off x="4472143" y="620688"/>
            <a:ext cx="3791160" cy="22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srv-fsdb\School\Учебный год 2017-2018\КНИГА ГОДА 2017-2018 3_1\15_Открываем, исследуем , просвещаем\Школьное научное общество\Научное общество логотипы афиши\Официальная эмбле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505951"/>
            <a:ext cx="2402417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11091"/>
          <a:stretch/>
        </p:blipFill>
        <p:spPr bwMode="auto">
          <a:xfrm>
            <a:off x="8644819" y="3807624"/>
            <a:ext cx="3547181" cy="26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34" y="3361058"/>
            <a:ext cx="2673041" cy="133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477" y="743558"/>
            <a:ext cx="9357555" cy="9522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Общешкольный проект «Умная пятница»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" y="1795274"/>
            <a:ext cx="4463218" cy="25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4"/>
          <a:stretch/>
        </p:blipFill>
        <p:spPr bwMode="auto">
          <a:xfrm>
            <a:off x="7744722" y="4077073"/>
            <a:ext cx="4449089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3" t="20096" r="22783"/>
          <a:stretch/>
        </p:blipFill>
        <p:spPr bwMode="auto">
          <a:xfrm>
            <a:off x="0" y="4395250"/>
            <a:ext cx="4197329" cy="241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3" y="1317618"/>
            <a:ext cx="4726984" cy="284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405" y="97227"/>
            <a:ext cx="8208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Межкультурное образование. </a:t>
            </a:r>
          </a:p>
          <a:p>
            <a:r>
              <a:rPr lang="ru-RU" b="1" i="1" dirty="0" smtClean="0"/>
              <a:t>Уважение культурного разнообразия и наследия</a:t>
            </a:r>
            <a:endParaRPr lang="ru-RU" b="1" i="1" dirty="0"/>
          </a:p>
        </p:txBody>
      </p:sp>
      <p:pic>
        <p:nvPicPr>
          <p:cNvPr id="13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880534"/>
            <a:ext cx="842863" cy="7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\\fileserver\Library\Фото_2016-2017\2016\Фотокорреспондент\08_Умная пятница\Слайд3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63" y="97227"/>
            <a:ext cx="3032931" cy="17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r="13267"/>
          <a:stretch/>
        </p:blipFill>
        <p:spPr bwMode="auto">
          <a:xfrm>
            <a:off x="4428067" y="3691467"/>
            <a:ext cx="2946400" cy="31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8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/>
              <a:t>Межкультурное образование. </a:t>
            </a:r>
            <a:br>
              <a:rPr lang="ru-RU" sz="1800" b="1" i="1" dirty="0"/>
            </a:br>
            <a:r>
              <a:rPr lang="ru-RU" sz="1800" b="1" i="1" dirty="0"/>
              <a:t>Уважение культурного разнообразия и наследия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64477" y="782543"/>
            <a:ext cx="9601067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Общешкольный проект «Умная пятница»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3" name="Picture 3" descr="\\srv-fsdb\School\Учебный год 2017-2018\КНИГА ГОДА 2017-2018 3_1\08_Умная пятница\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" y="3573016"/>
            <a:ext cx="658298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srv-fsdb\School\Учебный год 2017-2018\КНИГА ГОДА 2017-2018 3_1\08_Умная пятница\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11470"/>
          <a:stretch/>
        </p:blipFill>
        <p:spPr bwMode="auto">
          <a:xfrm>
            <a:off x="5312135" y="1515533"/>
            <a:ext cx="3264363" cy="20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srv-fsdb\School\Учебный год 2017-2018\КНИГА ГОДА 2017-2018 3_1\08_Умная пятница\Пятница_революция_афи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159" y="-16750"/>
            <a:ext cx="3573840" cy="37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\\srv-fsdb\School\Учебный год 2017-2018\КНИГА ГОДА 2017-2018 3_1\08_Умная пятница\IMG_7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/>
          <a:stretch/>
        </p:blipFill>
        <p:spPr bwMode="auto">
          <a:xfrm>
            <a:off x="5072888" y="3773835"/>
            <a:ext cx="7119113" cy="311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\\srv-fsdb\School\Учебный год 2017-2018\КНИГА ГОДА 2017-2018 3_1\08_Умная пятница\1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03" y="1515533"/>
            <a:ext cx="3456384" cy="20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897466"/>
            <a:ext cx="842863" cy="7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8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4" y="4005065"/>
            <a:ext cx="538903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 descr="\\fileserver\Library\Фото_2016-2017\2016\Фотокорреспондент\09_Празднуем всей школой\Масленица\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077073"/>
            <a:ext cx="5384800" cy="26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7" y="2000713"/>
            <a:ext cx="4591678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\\fileserver\Library\Фото_2016-2017\2016\Фотокорреспондент\09_Празднуем всей школой\Масленица\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9" y="1594935"/>
            <a:ext cx="4327831" cy="275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541867"/>
            <a:ext cx="4428927" cy="280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/>
              <a:t>Межкультурное образование. </a:t>
            </a:r>
            <a:br>
              <a:rPr lang="ru-RU" sz="1800" b="1" i="1" dirty="0"/>
            </a:br>
            <a:r>
              <a:rPr lang="ru-RU" sz="1800" b="1" i="1" dirty="0"/>
              <a:t>Уважение культурного разнообразия и наследия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583498" y="764705"/>
            <a:ext cx="9057825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Общешкольный праздник «Масленица»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766967"/>
            <a:ext cx="842863" cy="6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0005" y="0"/>
            <a:ext cx="9956800" cy="706090"/>
          </a:xfrm>
        </p:spPr>
        <p:txBody>
          <a:bodyPr>
            <a:normAutofit/>
          </a:bodyPr>
          <a:lstStyle/>
          <a:p>
            <a:r>
              <a:rPr lang="ru-RU" sz="1800" b="1" i="1" dirty="0"/>
              <a:t>Межкультурное образование. </a:t>
            </a:r>
            <a:br>
              <a:rPr lang="ru-RU" sz="1800" b="1" i="1" dirty="0"/>
            </a:br>
            <a:r>
              <a:rPr lang="ru-RU" sz="1800" b="1" i="1" dirty="0"/>
              <a:t>Уважение культурного разнообразия и наследия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783666" y="1884635"/>
            <a:ext cx="2925395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Сотрудничество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3" descr="\\srv-fsdb\School\Учебный год 2017-2018\КНИГА ГОДА 2017-2018 3_1\12_На пути к решению мировых проблем\иностранные гости\посольство Германии\IMG_9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02" y="15377"/>
            <a:ext cx="4255628" cy="28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03" y="3356993"/>
            <a:ext cx="4693586" cy="289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 descr="\\srv-fsdb\School\Учебный год 2017-2018\КНИГА ГОДА 2017-2018 3_1\13_Без границ и барьеров\Кафедра 2  иностранных языков\Фотографии\китай\27880738_602982806717850_758410660765551820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" y="4999170"/>
            <a:ext cx="2755813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02402" y="2710662"/>
            <a:ext cx="403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Институт Гёте, </a:t>
            </a:r>
            <a:br>
              <a:rPr lang="ru-RU" dirty="0" smtClean="0"/>
            </a:br>
            <a:r>
              <a:rPr lang="ru-RU" dirty="0" smtClean="0"/>
              <a:t>Посольство Германии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3175" y="4256303"/>
            <a:ext cx="2576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Пекинский университет </a:t>
            </a:r>
            <a:br>
              <a:rPr lang="ru-RU" dirty="0" smtClean="0"/>
            </a:br>
            <a:r>
              <a:rPr lang="ru-RU" dirty="0" smtClean="0"/>
              <a:t>и институт Конфуция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024031" y="6247454"/>
            <a:ext cx="322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колледж имени Жана Ренуара,</a:t>
            </a:r>
            <a:br>
              <a:rPr lang="ru-RU" dirty="0"/>
            </a:br>
            <a:r>
              <a:rPr lang="ru-RU" dirty="0"/>
              <a:t> Франция </a:t>
            </a:r>
          </a:p>
        </p:txBody>
      </p:sp>
      <p:pic>
        <p:nvPicPr>
          <p:cNvPr id="33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609601"/>
            <a:ext cx="842863" cy="80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02" y="3248669"/>
            <a:ext cx="461486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4333" y="6322069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Школа «Личность» г. Новороссийск</a:t>
            </a:r>
            <a:endParaRPr lang="ru-RU" dirty="0"/>
          </a:p>
        </p:txBody>
      </p:sp>
      <p:pic>
        <p:nvPicPr>
          <p:cNvPr id="3082" name="Picture 10" descr="\\srv-fsdb\School\Учебный год 2017-2018\КНИГА ГОДА 2017-2018 3_1\12_На пути к решению мировых проблем\иностранные гости\китайцы\Сотрудничество с Пекинским университетом 1 (1)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1" y="1413443"/>
            <a:ext cx="4557494" cy="26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8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485354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180" y="142809"/>
            <a:ext cx="90186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лидерских качеств ученика  является важнейшей целью   урочной, </a:t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внеурочной,  внеклассной деятельности,  а также  деятельности в сфере </a:t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дополнительного образования.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37899"/>
              </p:ext>
            </p:extLst>
          </p:nvPr>
        </p:nvGraphicFramePr>
        <p:xfrm>
          <a:off x="2832607" y="1180306"/>
          <a:ext cx="6831586" cy="5373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155"/>
                <a:gridCol w="2027845"/>
                <a:gridCol w="3158586"/>
              </a:tblGrid>
              <a:tr h="397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Группа навыков/ качеств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Качества/навыки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Средства  и формы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</a:tr>
              <a:tr h="2184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Системные навыки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целеполагание, целеустремленность или настойчивость, гибкость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Церемония «Признание»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ИОТ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Дополнительное образование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Проектная деятельность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КТД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Научно-Практические Конференции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ГТО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Спортивные соревнования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Предметные олимпиады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Клуб интересных встреч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ПАШ ЮНЕСКО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</a:tr>
              <a:tr h="1390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Коммуникативные навыки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коммуникабельность, умение мотивировать и вдохновлять, организованность, поддержка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Школьный комитет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Президентская ассамблея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Совет дела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Совет </a:t>
                      </a:r>
                      <a:r>
                        <a:rPr lang="ru-RU" sz="1100" dirty="0" err="1">
                          <a:effectLst/>
                        </a:rPr>
                        <a:t>креативщиков</a:t>
                      </a:r>
                      <a:endParaRPr lang="ru-RU" sz="1100" dirty="0">
                        <a:effectLst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Ассамблея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Образовательные поездки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ПАШ ЮНЕСКО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</a:tr>
              <a:tr h="1390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Внутренние личностные качества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внутренняя целостность, уверенность, </a:t>
                      </a:r>
                      <a:r>
                        <a:rPr lang="ru-RU" sz="1400" dirty="0" err="1">
                          <a:effectLst/>
                        </a:rPr>
                        <a:t>проактивность</a:t>
                      </a:r>
                      <a:r>
                        <a:rPr lang="ru-RU" sz="1400" dirty="0">
                          <a:effectLst/>
                        </a:rPr>
                        <a:t>, самообладание.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Психологическое сопровождение деятельности учащихся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Классные часы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Благотворительная деятельность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Социальные проекты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Мероприятия «Старшие для младших»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effectLst/>
                        </a:rPr>
                        <a:t>ПАШ ЮНЕСКО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06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400582" y="6037388"/>
            <a:ext cx="281801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\\srv-fsdb\Medialibrary\Фото 2018-2019\2018.11.23_Умная Пятница1\Плакат_20 лет МКС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19" y="934412"/>
            <a:ext cx="4075889" cy="28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989667" y="232450"/>
            <a:ext cx="8223944" cy="60885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Общешкольный проект «Умная пятница»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 descr="\\srv-fsdb\Medialibrary\Фото 2018-2019\2018.11.23_Умная Пятница1\2 (2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6"/>
          <a:stretch/>
        </p:blipFill>
        <p:spPr bwMode="auto">
          <a:xfrm>
            <a:off x="3519953" y="748523"/>
            <a:ext cx="21693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srv-fsdb\Medialibrary\Фото 2018-2019\2018.11.23_Умная Пятница1\2 (1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6" y="1843088"/>
            <a:ext cx="3548239" cy="26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\\srv-fsdb\Medialibrary\Фото 2018-2019\2018.11.23_Умная Пятница1\2 (6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/>
          <a:stretch/>
        </p:blipFill>
        <p:spPr bwMode="auto">
          <a:xfrm>
            <a:off x="9084440" y="4608372"/>
            <a:ext cx="2895252" cy="20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\\srv-fsdb\Medialibrary\Фото 2018-2019\2018.11.23_Умная Пятница1\1 (2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88" y="4623368"/>
            <a:ext cx="3297370" cy="21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\\srv-fsdb\Medialibrary\Фото 2018-2019\2018.11.23_Умная Пятница1\1 (30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655">
            <a:off x="5539691" y="1496249"/>
            <a:ext cx="2367331" cy="15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\\srv-fsdb\Medialibrary\Фото 2018-2019\2018.11.23_Умная Пятница1\1 (1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72" y="3390413"/>
            <a:ext cx="3636036" cy="242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\\srv-fsdb\Medialibrary\Фото 2018-2019\2018.11.23_Умная Пятница1\2 (18)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/>
          <a:stretch/>
        </p:blipFill>
        <p:spPr bwMode="auto">
          <a:xfrm>
            <a:off x="3519953" y="3993534"/>
            <a:ext cx="2748492" cy="26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02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33197" y="1338943"/>
            <a:ext cx="9144000" cy="295862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Развитие лидерских качеств на примере организации общешкольных мероприятий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Развитие творческой одаренности.</a:t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type="subTitle" idx="1"/>
          </p:nvPr>
        </p:nvSpPr>
        <p:spPr>
          <a:xfrm>
            <a:off x="1598815" y="4474779"/>
            <a:ext cx="9144000" cy="165576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Сизова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Елена Александровна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Руководитель СП «Воспитательная работа и социализация»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5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44455"/>
              </p:ext>
            </p:extLst>
          </p:nvPr>
        </p:nvGraphicFramePr>
        <p:xfrm>
          <a:off x="609600" y="1268760"/>
          <a:ext cx="10959008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\\FILESERVER\Files\Administration\Sizova_EA\2016-2017 Рабочий стол\Официальные документы\Логотип школы\лого круг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8640"/>
            <a:ext cx="1135456" cy="100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729" y="52580"/>
            <a:ext cx="524887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Школьное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соуправление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0" y="237307"/>
            <a:ext cx="1002780" cy="956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 descr="\\FILESERVER\Files\Administration\Sizova_EA\рабочий стол 2017-2018\Школьный комитет\Презентация для Любови Александровны\Слайд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897319"/>
            <a:ext cx="4536671" cy="419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FILESERVER\Files\Administration\Sizova_EA\рабочий стол 2017-2018\Школьный комитет\Презентация для Любови Александровны\Слайд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26" y="1902678"/>
            <a:ext cx="4504267" cy="418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F:\КНИГА ГОДА 2017-2018 3_1\23_Это наша школа Школа это мы\школный комтет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28574" r="12360" b="38131"/>
          <a:stretch/>
        </p:blipFill>
        <p:spPr bwMode="auto">
          <a:xfrm>
            <a:off x="4977228" y="1422641"/>
            <a:ext cx="2795171" cy="17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52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2" y="365125"/>
            <a:ext cx="695775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Школьное </a:t>
            </a:r>
            <a:r>
              <a:rPr lang="ru-RU" sz="3600" b="1" dirty="0" err="1" smtClean="0">
                <a:solidFill>
                  <a:schemeClr val="tx2">
                    <a:lumMod val="75000"/>
                  </a:schemeClr>
                </a:solidFill>
              </a:rPr>
              <a:t>соуправление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081" y="1297960"/>
            <a:ext cx="10515600" cy="199557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УЖЕ СДЕЛАЛ</a:t>
            </a:r>
            <a:r>
              <a:rPr lang="ru-RU" sz="2000" dirty="0" smtClean="0"/>
              <a:t>… Напишите </a:t>
            </a:r>
            <a:r>
              <a:rPr lang="ru-RU" sz="2000" dirty="0"/>
              <a:t>2-3 своих достижения в школе или вне школы в любой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МНЕ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ИНТЕРЕСНО… </a:t>
            </a:r>
            <a:r>
              <a:rPr lang="ru-RU" sz="2000" dirty="0"/>
              <a:t>Назовите 2-3 сферы направления, в которых тебе интересно принять участие.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ЕСТЬ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ИДЕЯ… </a:t>
            </a:r>
            <a:r>
              <a:rPr lang="ru-RU" sz="2000" dirty="0"/>
              <a:t>Напишите 2-3  идеи дел, мероприятий, событий, которые может быть интересны </a:t>
            </a:r>
            <a:r>
              <a:rPr lang="ru-RU" sz="2000" dirty="0" smtClean="0"/>
              <a:t>тебе </a:t>
            </a:r>
            <a:r>
              <a:rPr lang="ru-RU" sz="2000" dirty="0"/>
              <a:t>и другим учащимся..</a:t>
            </a:r>
          </a:p>
          <a:p>
            <a:endParaRPr lang="ru-RU" dirty="0"/>
          </a:p>
        </p:txBody>
      </p:sp>
      <p:pic>
        <p:nvPicPr>
          <p:cNvPr id="13" name="Picture 2" descr="F:\КНИГА ГОДА 2017-2018 3_1\23_Это наша школа Школа это мы\ассамблея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3" y="3615328"/>
            <a:ext cx="3668659" cy="27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КНИГА ГОДА 2017-2018 3_1\23_Это наша школа Школа это мы\чепитие с любовью а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71" y="3637023"/>
            <a:ext cx="3680177" cy="27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1308" y="3061156"/>
            <a:ext cx="2343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Ассамблея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8574" y="2962765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Чаепитие с Любовью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4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2" y="365125"/>
            <a:ext cx="695775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Образовательная траектория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 descr="\\FILESERVER\Files\Administration\Sizova_EA\рабочий стол 2017-2018\образовательная траектория\шаблон картинка образ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06" y="1856335"/>
            <a:ext cx="6524223" cy="4425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7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3" descr="\\FILESERVER\Files\Administration\Sizova_EA\рабочий стол 2017-2018\образовательная траектория\шаблон картинка соц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9" y="1180306"/>
            <a:ext cx="5240867" cy="51865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260600" y="365125"/>
            <a:ext cx="6958013" cy="81518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Образовательная траектория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3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2" y="365125"/>
            <a:ext cx="6957753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Ученик года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851406"/>
              </p:ext>
            </p:extLst>
          </p:nvPr>
        </p:nvGraphicFramePr>
        <p:xfrm>
          <a:off x="2472267" y="1715294"/>
          <a:ext cx="7467600" cy="4351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037"/>
                <a:gridCol w="5868563"/>
              </a:tblGrid>
              <a:tr h="600185">
                <a:tc>
                  <a:txBody>
                    <a:bodyPr/>
                    <a:lstStyle/>
                    <a:p>
                      <a:pPr marR="8890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Отличные успехи в освоении всех предметов учебного плана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0138">
                <a:tc>
                  <a:txBody>
                    <a:bodyPr/>
                    <a:lstStyle/>
                    <a:p>
                      <a:pPr marR="8890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Выполнение правил внутреннего распорядка школы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</a:tr>
              <a:tr h="900277">
                <a:tc>
                  <a:txBody>
                    <a:bodyPr/>
                    <a:lstStyle/>
                    <a:p>
                      <a:pPr marR="8890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Активное участие в учебной исследовательской работе (учебные проекты, конференции, публикации.).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</a:tr>
              <a:tr h="900277">
                <a:tc>
                  <a:txBody>
                    <a:bodyPr/>
                    <a:lstStyle/>
                    <a:p>
                      <a:pPr marR="8890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Участие в социально значимых проектах школы (благотворительные акции, концерты, фестивали и т.д.)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</a:tr>
              <a:tr h="1500461">
                <a:tc>
                  <a:txBody>
                    <a:bodyPr/>
                    <a:lstStyle/>
                    <a:p>
                      <a:pPr marR="8890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Активное участие в учебных школьных ( 1-4 класс)  и внешкольных мероприятиях  (5-11 класс) (олимпиады, конкурсы, турниры, спортивные соревнования и т.п.). Результат – призер или победитель.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267" marR="562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60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2" y="365125"/>
            <a:ext cx="6957753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Номинация «Актив года»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 rot="20117065" flipV="1">
            <a:off x="504005" y="4335233"/>
            <a:ext cx="2058385" cy="1934854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7536313">
            <a:off x="9411911" y="4227054"/>
            <a:ext cx="2552700" cy="1745615"/>
          </a:xfrm>
          <a:prstGeom prst="rtTriangle">
            <a:avLst/>
          </a:prstGeom>
          <a:solidFill>
            <a:srgbClr val="1D47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 rot="4658679" flipV="1">
            <a:off x="9297307" y="913439"/>
            <a:ext cx="2901752" cy="1885793"/>
          </a:xfrm>
          <a:prstGeom prst="rtTriangl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</a:t>
            </a:r>
            <a:endParaRPr lang="ru-RU" dirty="0"/>
          </a:p>
        </p:txBody>
      </p:sp>
      <p:pic>
        <p:nvPicPr>
          <p:cNvPr id="9" name="Рисунок 8" descr="C:\Users\sabelnikova_si\Downloads\Растровый_Логоти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0" y="206388"/>
            <a:ext cx="1596390" cy="15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22815" y="6366821"/>
            <a:ext cx="6096000" cy="3575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41046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область, АНО «ШКОЛА «ПРЕЗИДЕНТ»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059050"/>
              </p:ext>
            </p:extLst>
          </p:nvPr>
        </p:nvGraphicFramePr>
        <p:xfrm>
          <a:off x="2455333" y="1515534"/>
          <a:ext cx="6824134" cy="4682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2973"/>
                <a:gridCol w="5351161"/>
              </a:tblGrid>
              <a:tr h="468207">
                <a:tc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Calibri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Активное участие в организации и проведении классных и общешкольных мероприятий.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103">
                <a:tc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Calibri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Работа в группе ученического самоуправления  школы.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820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Подготовка и проведение классных мероприятий (Оценивается отдельно каждое мероприятие).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820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Подготовка и проведение мероприятий  в системе старшие для младших. (Оценивается отдельно каждое мероприятие).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0231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Подготовка и проведение школьных мероприятий и мероприятий на параллель. (Оценивается отдельно каждое мероприятие).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8207">
                <a:tc>
                  <a:txBody>
                    <a:bodyPr/>
                    <a:lstStyle/>
                    <a:p>
                      <a:pPr marL="318770"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      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Участие в благотворительной ярмарке. (Оценивается отдельно каждое мероприятие и активность в каждой категории).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6413">
                <a:tc>
                  <a:txBody>
                    <a:bodyPr/>
                    <a:lstStyle/>
                    <a:p>
                      <a:pPr marL="318770"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      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Участие в социально значимых проектах/акциях школы (благоустройство памятников, выезды к ветеранам, поездки в подшефные организации).  (Оценивается отдельно каждое мероприятие).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6413">
                <a:tc>
                  <a:txBody>
                    <a:bodyPr/>
                    <a:lstStyle/>
                    <a:p>
                      <a:pPr marL="318770" algn="l"/>
                      <a:r>
                        <a:rPr lang="ru-RU" sz="1100" dirty="0" smtClean="0">
                          <a:effectLst/>
                          <a:latin typeface="Calibri"/>
                        </a:rPr>
                        <a:t>        8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marR="8890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Освещение жизни класса/школы (</a:t>
                      </a:r>
                      <a:r>
                        <a:rPr lang="ru-RU" sz="1400" dirty="0" err="1">
                          <a:effectLst/>
                        </a:rPr>
                        <a:t>видеопрезентация</a:t>
                      </a:r>
                      <a:r>
                        <a:rPr lang="ru-RU" sz="1400" dirty="0">
                          <a:effectLst/>
                        </a:rPr>
                        <a:t>, стендовая презентация, выступление на ассамблее, статья на школьном сайте). (Оценивается отдельно каждая публикация, выступление).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602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770</Words>
  <Application>Microsoft Office PowerPoint</Application>
  <PresentationFormat>Произвольный</PresentationFormat>
  <Paragraphs>142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Развитие лидерских качеств на примере организации общешкольных мероприятий.  Развитие творческой одаренности. </vt:lpstr>
      <vt:lpstr>Развитие лидерских качеств ученика  является важнейшей целью   урочной,  внеурочной,  внеклассной деятельности,  а также  деятельности в сфере  дополнительного образования. </vt:lpstr>
      <vt:lpstr>Презентация PowerPoint</vt:lpstr>
      <vt:lpstr>Школьное соуправление</vt:lpstr>
      <vt:lpstr>Школьное соуправление</vt:lpstr>
      <vt:lpstr>Образовательная траектория</vt:lpstr>
      <vt:lpstr>Образовательная траектория</vt:lpstr>
      <vt:lpstr>Ученик года</vt:lpstr>
      <vt:lpstr>Номинация «Актив года»</vt:lpstr>
      <vt:lpstr>Глобальная гражданственность, культура мира, отказ от насилия</vt:lpstr>
      <vt:lpstr>Глобальная гражданственность, культура мира, отказ от насилия</vt:lpstr>
      <vt:lpstr>Глобальная гражданственность, культура мира, отказ от насилия</vt:lpstr>
      <vt:lpstr>Устойчивое образование и устойчивый образ жизни</vt:lpstr>
      <vt:lpstr>Сайт «Добровольцы России»</vt:lpstr>
      <vt:lpstr>Устойчивое развитие и устойчивый образ жизни</vt:lpstr>
      <vt:lpstr>Общешкольный проект «Умная пятница»</vt:lpstr>
      <vt:lpstr>Межкультурное образование.  Уважение культурного разнообразия и наследия</vt:lpstr>
      <vt:lpstr>Межкультурное образование.  Уважение культурного разнообразия и наследия</vt:lpstr>
      <vt:lpstr>Межкультурное образование.  Уважение культурного разнообразия и наследия</vt:lpstr>
      <vt:lpstr>Презентация PowerPoint</vt:lpstr>
      <vt:lpstr>Развитие лидерских качеств на примере организации общешкольных мероприятий.  Развитие творческой одаренности. </vt:lpstr>
    </vt:vector>
  </TitlesOfParts>
  <Company>ИП Спиридонов Д.В.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лидерских качеств на примере организации общешкольных мероприятий.  Развитие творческой одаренности. </dc:title>
  <dc:creator>Денис Спиридонов</dc:creator>
  <cp:lastModifiedBy>Елена Александровна Сизова</cp:lastModifiedBy>
  <cp:revision>12</cp:revision>
  <cp:lastPrinted>2018-12-11T04:56:21Z</cp:lastPrinted>
  <dcterms:created xsi:type="dcterms:W3CDTF">2018-12-04T12:42:49Z</dcterms:created>
  <dcterms:modified xsi:type="dcterms:W3CDTF">2018-12-11T05:18:16Z</dcterms:modified>
</cp:coreProperties>
</file>