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media/image39.jpg" ContentType="image/jp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8" r:id="rId2"/>
    <p:sldMasterId id="2147483702" r:id="rId3"/>
    <p:sldMasterId id="2147483716" r:id="rId4"/>
    <p:sldMasterId id="2147483730" r:id="rId5"/>
    <p:sldMasterId id="2147483744" r:id="rId6"/>
    <p:sldMasterId id="2147483770" r:id="rId7"/>
    <p:sldMasterId id="2147483796" r:id="rId8"/>
    <p:sldMasterId id="2147483810" r:id="rId9"/>
    <p:sldMasterId id="2147483824" r:id="rId10"/>
    <p:sldMasterId id="2147483856" r:id="rId11"/>
    <p:sldMasterId id="2147483870" r:id="rId12"/>
  </p:sldMasterIdLst>
  <p:notesMasterIdLst>
    <p:notesMasterId r:id="rId70"/>
  </p:notesMasterIdLst>
  <p:handoutMasterIdLst>
    <p:handoutMasterId r:id="rId71"/>
  </p:handoutMasterIdLst>
  <p:sldIdLst>
    <p:sldId id="322" r:id="rId13"/>
    <p:sldId id="323" r:id="rId14"/>
    <p:sldId id="321" r:id="rId15"/>
    <p:sldId id="330" r:id="rId16"/>
    <p:sldId id="324" r:id="rId17"/>
    <p:sldId id="325" r:id="rId18"/>
    <p:sldId id="326" r:id="rId19"/>
    <p:sldId id="327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1" r:id="rId41"/>
    <p:sldId id="352" r:id="rId42"/>
    <p:sldId id="353" r:id="rId43"/>
    <p:sldId id="355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64" r:id="rId53"/>
    <p:sldId id="365" r:id="rId54"/>
    <p:sldId id="366" r:id="rId55"/>
    <p:sldId id="367" r:id="rId56"/>
    <p:sldId id="368" r:id="rId57"/>
    <p:sldId id="369" r:id="rId58"/>
    <p:sldId id="370" r:id="rId59"/>
    <p:sldId id="380" r:id="rId60"/>
    <p:sldId id="371" r:id="rId61"/>
    <p:sldId id="372" r:id="rId62"/>
    <p:sldId id="373" r:id="rId63"/>
    <p:sldId id="374" r:id="rId64"/>
    <p:sldId id="375" r:id="rId65"/>
    <p:sldId id="376" r:id="rId66"/>
    <p:sldId id="377" r:id="rId67"/>
    <p:sldId id="379" r:id="rId68"/>
    <p:sldId id="329" r:id="rId69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" Type="http://schemas.openxmlformats.org/officeDocument/2006/relationships/slideMaster" Target="slideMasters/slideMaster7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4CCCD-58E8-464E-9A6F-FF090DB2F9D5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8BDEC-0214-45A3-ABAB-4215C715A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851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E896B-5770-434D-B6E6-61E4435B835D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126AB-11F8-4E64-A6A8-583745E31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461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C4487C96-6F6C-4C1B-B33B-A55400D9FE03}" type="slidenum">
              <a:rPr lang="ru-RU" altLang="ru-RU">
                <a:solidFill>
                  <a:srgbClr val="000000"/>
                </a:solidFill>
              </a:rPr>
              <a:pPr/>
              <a:t>24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73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E190AA2-0559-440E-93FC-B34B4E142D1F}" type="slidenum">
              <a:rPr lang="en-US" altLang="ru-RU" sz="120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altLang="ru-RU" sz="1200" smtClean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50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F2247-D0CF-46E9-B395-0D7E281195FF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61841"/>
      </p:ext>
    </p:extLst>
  </p:cSld>
  <p:clrMapOvr>
    <a:masterClrMapping/>
  </p:clrMapOvr>
  <p:transition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6080A-D59F-4FA7-B5BD-D8A5F65C4AD8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584462"/>
      </p:ext>
    </p:extLst>
  </p:cSld>
  <p:clrMapOvr>
    <a:masterClrMapping/>
  </p:clrMapOvr>
  <p:transition advClick="0" advTm="1000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3E306C-E05C-4E6F-8FC0-91516CE39524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62521"/>
      </p:ext>
    </p:extLst>
  </p:cSld>
  <p:clrMapOvr>
    <a:masterClrMapping/>
  </p:clrMapOvr>
  <p:transition advClick="0" advTm="1000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9B3E6-277D-4D13-AE5D-8DD54A4E6B61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66838"/>
      </p:ext>
    </p:extLst>
  </p:cSld>
  <p:clrMapOvr>
    <a:masterClrMapping/>
  </p:clrMapOvr>
  <p:transition advClick="0" advTm="1000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12012-DE5E-4EAF-8CF2-B61B132F6B3C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40792"/>
      </p:ext>
    </p:extLst>
  </p:cSld>
  <p:clrMapOvr>
    <a:masterClrMapping/>
  </p:clrMapOvr>
  <p:transition advClick="0" advTm="1000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638F61-B200-4B1E-9F04-1CF59981327A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63024"/>
      </p:ext>
    </p:extLst>
  </p:cSld>
  <p:clrMapOvr>
    <a:masterClrMapping/>
  </p:clrMapOvr>
  <p:transition advClick="0" advTm="1000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C598F3-0459-4B2A-9CD6-334ED859F05D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43458"/>
      </p:ext>
    </p:extLst>
  </p:cSld>
  <p:clrMapOvr>
    <a:masterClrMapping/>
  </p:clrMapOvr>
  <p:transition advClick="0" advTm="10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43533B-B9AF-42E4-9A98-26BAACCA8404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70813"/>
      </p:ext>
    </p:extLst>
  </p:cSld>
  <p:clrMapOvr>
    <a:masterClrMapping/>
  </p:clrMapOvr>
  <p:transition advClick="0" advTm="1000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C9B007-8252-4952-A1BA-5ACB298C699F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554072"/>
      </p:ext>
    </p:extLst>
  </p:cSld>
  <p:clrMapOvr>
    <a:masterClrMapping/>
  </p:clrMapOvr>
  <p:transition advClick="0" advTm="1000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6B6D4-83D3-4130-B415-F1253F5B1BF2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343104"/>
      </p:ext>
    </p:extLst>
  </p:cSld>
  <p:clrMapOvr>
    <a:masterClrMapping/>
  </p:clrMapOvr>
  <p:transition advClick="0" advTm="1000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50302-7365-402F-955F-FD38BBE980F2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841109"/>
      </p:ext>
    </p:extLst>
  </p:cSld>
  <p:clrMapOvr>
    <a:masterClrMapping/>
  </p:clrMapOvr>
  <p:transition advClick="0" advTm="1000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2CDDA2-4D08-4FCA-9BB5-596FC2CB8376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879928"/>
      </p:ext>
    </p:extLst>
  </p:cSld>
  <p:clrMapOvr>
    <a:masterClrMapping/>
  </p:clrMapOvr>
  <p:transition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A4B99-C025-4D03-92C6-11B3BB001330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83774"/>
      </p:ext>
    </p:extLst>
  </p:cSld>
  <p:clrMapOvr>
    <a:masterClrMapping/>
  </p:clrMapOvr>
  <p:transition advClick="0" advTm="1000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CB083-74B4-4C17-9F16-A8EFDCC4401D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768390"/>
      </p:ext>
    </p:extLst>
  </p:cSld>
  <p:clrMapOvr>
    <a:masterClrMapping/>
  </p:clrMapOvr>
  <p:transition advClick="0" advTm="1000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22108F-9084-49B5-B320-292FDA3FC883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29650"/>
      </p:ext>
    </p:extLst>
  </p:cSld>
  <p:clrMapOvr>
    <a:masterClrMapping/>
  </p:clrMapOvr>
  <p:transition advClick="0" advTm="1000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AF065-3811-4236-ACD1-6303C1B4B7EB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951"/>
      </p:ext>
    </p:extLst>
  </p:cSld>
  <p:clrMapOvr>
    <a:masterClrMapping/>
  </p:clrMapOvr>
  <p:transition advClick="0" advTm="1000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3E306C-E05C-4E6F-8FC0-91516CE39524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61673"/>
      </p:ext>
    </p:extLst>
  </p:cSld>
  <p:clrMapOvr>
    <a:masterClrMapping/>
  </p:clrMapOvr>
  <p:transition advClick="0" advTm="1000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9B3E6-277D-4D13-AE5D-8DD54A4E6B61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098237"/>
      </p:ext>
    </p:extLst>
  </p:cSld>
  <p:clrMapOvr>
    <a:masterClrMapping/>
  </p:clrMapOvr>
  <p:transition advClick="0" advTm="1000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12012-DE5E-4EAF-8CF2-B61B132F6B3C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666657"/>
      </p:ext>
    </p:extLst>
  </p:cSld>
  <p:clrMapOvr>
    <a:masterClrMapping/>
  </p:clrMapOvr>
  <p:transition advClick="0" advTm="1000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638F61-B200-4B1E-9F04-1CF59981327A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5968"/>
      </p:ext>
    </p:extLst>
  </p:cSld>
  <p:clrMapOvr>
    <a:masterClrMapping/>
  </p:clrMapOvr>
  <p:transition advClick="0" advTm="1000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C598F3-0459-4B2A-9CD6-334ED859F05D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43883"/>
      </p:ext>
    </p:extLst>
  </p:cSld>
  <p:clrMapOvr>
    <a:masterClrMapping/>
  </p:clrMapOvr>
  <p:transition advClick="0" advTm="1000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43533B-B9AF-42E4-9A98-26BAACCA8404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66423"/>
      </p:ext>
    </p:extLst>
  </p:cSld>
  <p:clrMapOvr>
    <a:masterClrMapping/>
  </p:clrMapOvr>
  <p:transition advClick="0" advTm="1000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C9B007-8252-4952-A1BA-5ACB298C699F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5917"/>
      </p:ext>
    </p:extLst>
  </p:cSld>
  <p:clrMapOvr>
    <a:masterClrMapping/>
  </p:clrMapOvr>
  <p:transition advClick="0"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984AF-4E4A-4903-9728-B28D0A118062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55099"/>
      </p:ext>
    </p:extLst>
  </p:cSld>
  <p:clrMapOvr>
    <a:masterClrMapping/>
  </p:clrMapOvr>
  <p:transition advClick="0" advTm="1000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6B6D4-83D3-4130-B415-F1253F5B1BF2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02683"/>
      </p:ext>
    </p:extLst>
  </p:cSld>
  <p:clrMapOvr>
    <a:masterClrMapping/>
  </p:clrMapOvr>
  <p:transition advClick="0" advTm="1000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50302-7365-402F-955F-FD38BBE980F2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92742"/>
      </p:ext>
    </p:extLst>
  </p:cSld>
  <p:clrMapOvr>
    <a:masterClrMapping/>
  </p:clrMapOvr>
  <p:transition advClick="0" advTm="1000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2CDDA2-4D08-4FCA-9BB5-596FC2CB8376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50271"/>
      </p:ext>
    </p:extLst>
  </p:cSld>
  <p:clrMapOvr>
    <a:masterClrMapping/>
  </p:clrMapOvr>
  <p:transition advClick="0" advTm="1000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CB083-74B4-4C17-9F16-A8EFDCC4401D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27631"/>
      </p:ext>
    </p:extLst>
  </p:cSld>
  <p:clrMapOvr>
    <a:masterClrMapping/>
  </p:clrMapOvr>
  <p:transition advClick="0" advTm="1000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22108F-9084-49B5-B320-292FDA3FC883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15921"/>
      </p:ext>
    </p:extLst>
  </p:cSld>
  <p:clrMapOvr>
    <a:masterClrMapping/>
  </p:clrMapOvr>
  <p:transition advClick="0" advTm="1000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AF065-3811-4236-ACD1-6303C1B4B7EB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45766"/>
      </p:ext>
    </p:extLst>
  </p:cSld>
  <p:clrMapOvr>
    <a:masterClrMapping/>
  </p:clrMapOvr>
  <p:transition advClick="0" advTm="1000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3E306C-E05C-4E6F-8FC0-91516CE39524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37169"/>
      </p:ext>
    </p:extLst>
  </p:cSld>
  <p:clrMapOvr>
    <a:masterClrMapping/>
  </p:clrMapOvr>
  <p:transition advClick="0" advTm="1000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9B3E6-277D-4D13-AE5D-8DD54A4E6B61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29749"/>
      </p:ext>
    </p:extLst>
  </p:cSld>
  <p:clrMapOvr>
    <a:masterClrMapping/>
  </p:clrMapOvr>
  <p:transition advClick="0" advTm="1000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12012-DE5E-4EAF-8CF2-B61B132F6B3C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114349"/>
      </p:ext>
    </p:extLst>
  </p:cSld>
  <p:clrMapOvr>
    <a:masterClrMapping/>
  </p:clrMapOvr>
  <p:transition advClick="0" advTm="1000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638F61-B200-4B1E-9F04-1CF59981327A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99003"/>
      </p:ext>
    </p:extLst>
  </p:cSld>
  <p:clrMapOvr>
    <a:masterClrMapping/>
  </p:clrMapOvr>
  <p:transition advClick="0"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2BBA9-ED0E-4176-9B9B-690E5A39B93B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78213"/>
      </p:ext>
    </p:extLst>
  </p:cSld>
  <p:clrMapOvr>
    <a:masterClrMapping/>
  </p:clrMapOvr>
  <p:transition advClick="0" advTm="1000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C598F3-0459-4B2A-9CD6-334ED859F05D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13893"/>
      </p:ext>
    </p:extLst>
  </p:cSld>
  <p:clrMapOvr>
    <a:masterClrMapping/>
  </p:clrMapOvr>
  <p:transition advClick="0" advTm="1000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43533B-B9AF-42E4-9A98-26BAACCA8404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47330"/>
      </p:ext>
    </p:extLst>
  </p:cSld>
  <p:clrMapOvr>
    <a:masterClrMapping/>
  </p:clrMapOvr>
  <p:transition advClick="0" advTm="1000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C9B007-8252-4952-A1BA-5ACB298C699F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735176"/>
      </p:ext>
    </p:extLst>
  </p:cSld>
  <p:clrMapOvr>
    <a:masterClrMapping/>
  </p:clrMapOvr>
  <p:transition advClick="0" advTm="1000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6B6D4-83D3-4130-B415-F1253F5B1BF2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452212"/>
      </p:ext>
    </p:extLst>
  </p:cSld>
  <p:clrMapOvr>
    <a:masterClrMapping/>
  </p:clrMapOvr>
  <p:transition advClick="0" advTm="1000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50302-7365-402F-955F-FD38BBE980F2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71830"/>
      </p:ext>
    </p:extLst>
  </p:cSld>
  <p:clrMapOvr>
    <a:masterClrMapping/>
  </p:clrMapOvr>
  <p:transition advClick="0" advTm="1000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2CDDA2-4D08-4FCA-9BB5-596FC2CB8376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33332"/>
      </p:ext>
    </p:extLst>
  </p:cSld>
  <p:clrMapOvr>
    <a:masterClrMapping/>
  </p:clrMapOvr>
  <p:transition advClick="0" advTm="1000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CB083-74B4-4C17-9F16-A8EFDCC4401D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22709"/>
      </p:ext>
    </p:extLst>
  </p:cSld>
  <p:clrMapOvr>
    <a:masterClrMapping/>
  </p:clrMapOvr>
  <p:transition advClick="0" advTm="1000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22108F-9084-49B5-B320-292FDA3FC883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47666"/>
      </p:ext>
    </p:extLst>
  </p:cSld>
  <p:clrMapOvr>
    <a:masterClrMapping/>
  </p:clrMapOvr>
  <p:transition advClick="0" advTm="1000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AF065-3811-4236-ACD1-6303C1B4B7EB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828735"/>
      </p:ext>
    </p:extLst>
  </p:cSld>
  <p:clrMapOvr>
    <a:masterClrMapping/>
  </p:clrMapOvr>
  <p:transition advClick="0" advTm="1000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3E306C-E05C-4E6F-8FC0-91516CE39524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50829"/>
      </p:ext>
    </p:extLst>
  </p:cSld>
  <p:clrMapOvr>
    <a:masterClrMapping/>
  </p:clrMapOvr>
  <p:transition advClick="0" advTm="1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F2247-D0CF-46E9-B395-0D7E281195FF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77536"/>
      </p:ext>
    </p:extLst>
  </p:cSld>
  <p:clrMapOvr>
    <a:masterClrMapping/>
  </p:clrMapOvr>
  <p:transition advClick="0" advTm="1000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9B3E6-277D-4D13-AE5D-8DD54A4E6B61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23238"/>
      </p:ext>
    </p:extLst>
  </p:cSld>
  <p:clrMapOvr>
    <a:masterClrMapping/>
  </p:clrMapOvr>
  <p:transition advClick="0" advTm="1000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12012-DE5E-4EAF-8CF2-B61B132F6B3C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07495"/>
      </p:ext>
    </p:extLst>
  </p:cSld>
  <p:clrMapOvr>
    <a:masterClrMapping/>
  </p:clrMapOvr>
  <p:transition advClick="0" advTm="1000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638F61-B200-4B1E-9F04-1CF59981327A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43306"/>
      </p:ext>
    </p:extLst>
  </p:cSld>
  <p:clrMapOvr>
    <a:masterClrMapping/>
  </p:clrMapOvr>
  <p:transition advClick="0" advTm="1000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C598F3-0459-4B2A-9CD6-334ED859F05D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8793"/>
      </p:ext>
    </p:extLst>
  </p:cSld>
  <p:clrMapOvr>
    <a:masterClrMapping/>
  </p:clrMapOvr>
  <p:transition advClick="0" advTm="1000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43533B-B9AF-42E4-9A98-26BAACCA8404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523538"/>
      </p:ext>
    </p:extLst>
  </p:cSld>
  <p:clrMapOvr>
    <a:masterClrMapping/>
  </p:clrMapOvr>
  <p:transition advClick="0" advTm="1000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C9B007-8252-4952-A1BA-5ACB298C699F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23870"/>
      </p:ext>
    </p:extLst>
  </p:cSld>
  <p:clrMapOvr>
    <a:masterClrMapping/>
  </p:clrMapOvr>
  <p:transition advClick="0" advTm="1000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6B6D4-83D3-4130-B415-F1253F5B1BF2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43809"/>
      </p:ext>
    </p:extLst>
  </p:cSld>
  <p:clrMapOvr>
    <a:masterClrMapping/>
  </p:clrMapOvr>
  <p:transition advClick="0" advTm="1000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50302-7365-402F-955F-FD38BBE980F2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48710"/>
      </p:ext>
    </p:extLst>
  </p:cSld>
  <p:clrMapOvr>
    <a:masterClrMapping/>
  </p:clrMapOvr>
  <p:transition advClick="0" advTm="1000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2CDDA2-4D08-4FCA-9BB5-596FC2CB8376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11701"/>
      </p:ext>
    </p:extLst>
  </p:cSld>
  <p:clrMapOvr>
    <a:masterClrMapping/>
  </p:clrMapOvr>
  <p:transition advClick="0" advTm="1000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CB083-74B4-4C17-9F16-A8EFDCC4401D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13150"/>
      </p:ext>
    </p:extLst>
  </p:cSld>
  <p:clrMapOvr>
    <a:masterClrMapping/>
  </p:clrMapOvr>
  <p:transition advClick="0" advTm="1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7F9DC-5029-41E5-87AB-4C3818B3108C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40895"/>
      </p:ext>
    </p:extLst>
  </p:cSld>
  <p:clrMapOvr>
    <a:masterClrMapping/>
  </p:clrMapOvr>
  <p:transition advClick="0" advTm="1000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22108F-9084-49B5-B320-292FDA3FC883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51752"/>
      </p:ext>
    </p:extLst>
  </p:cSld>
  <p:clrMapOvr>
    <a:masterClrMapping/>
  </p:clrMapOvr>
  <p:transition advClick="0" advTm="1000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AF065-3811-4236-ACD1-6303C1B4B7EB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8727"/>
      </p:ext>
    </p:extLst>
  </p:cSld>
  <p:clrMapOvr>
    <a:masterClrMapping/>
  </p:clrMapOvr>
  <p:transition advClick="0" advTm="1000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3E306C-E05C-4E6F-8FC0-91516CE39524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14549"/>
      </p:ext>
    </p:extLst>
  </p:cSld>
  <p:clrMapOvr>
    <a:masterClrMapping/>
  </p:clrMapOvr>
  <p:transition advClick="0" advTm="1000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9B3E6-277D-4D13-AE5D-8DD54A4E6B61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88336"/>
      </p:ext>
    </p:extLst>
  </p:cSld>
  <p:clrMapOvr>
    <a:masterClrMapping/>
  </p:clrMapOvr>
  <p:transition advClick="0" advTm="1000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12012-DE5E-4EAF-8CF2-B61B132F6B3C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470769"/>
      </p:ext>
    </p:extLst>
  </p:cSld>
  <p:clrMapOvr>
    <a:masterClrMapping/>
  </p:clrMapOvr>
  <p:transition advClick="0" advTm="1000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638F61-B200-4B1E-9F04-1CF59981327A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721955"/>
      </p:ext>
    </p:extLst>
  </p:cSld>
  <p:clrMapOvr>
    <a:masterClrMapping/>
  </p:clrMapOvr>
  <p:transition advClick="0" advTm="1000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C598F3-0459-4B2A-9CD6-334ED859F05D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249849"/>
      </p:ext>
    </p:extLst>
  </p:cSld>
  <p:clrMapOvr>
    <a:masterClrMapping/>
  </p:clrMapOvr>
  <p:transition advClick="0" advTm="1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D2813-7FC3-444A-9F0C-974ED654497F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758844"/>
      </p:ext>
    </p:extLst>
  </p:cSld>
  <p:clrMapOvr>
    <a:masterClrMapping/>
  </p:clrMapOvr>
  <p:transition advClick="0" advTm="10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76374-28EC-4221-9E33-9803DE492335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76560"/>
      </p:ext>
    </p:extLst>
  </p:cSld>
  <p:clrMapOvr>
    <a:masterClrMapping/>
  </p:clrMapOvr>
  <p:transition advClick="0" advTm="10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A10CE-9937-4756-88EB-A9F9A24017DC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925482"/>
      </p:ext>
    </p:extLst>
  </p:cSld>
  <p:clrMapOvr>
    <a:masterClrMapping/>
  </p:clrMapOvr>
  <p:transition advClick="0" advTm="10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F129D-F02D-42DA-A5BC-BFFD66A2377E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332275"/>
      </p:ext>
    </p:extLst>
  </p:cSld>
  <p:clrMapOvr>
    <a:masterClrMapping/>
  </p:clrMapOvr>
  <p:transition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7F9DC-5029-41E5-87AB-4C3818B3108C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06958"/>
      </p:ext>
    </p:extLst>
  </p:cSld>
  <p:clrMapOvr>
    <a:masterClrMapping/>
  </p:clrMapOvr>
  <p:transition advClick="0" advTm="10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E4C5F-317D-4545-AAD7-797CF8668239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07920"/>
      </p:ext>
    </p:extLst>
  </p:cSld>
  <p:clrMapOvr>
    <a:masterClrMapping/>
  </p:clrMapOvr>
  <p:transition advClick="0" advTm="10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CB059-64D8-4D9D-B628-DF4064014A9D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8595"/>
      </p:ext>
    </p:extLst>
  </p:cSld>
  <p:clrMapOvr>
    <a:masterClrMapping/>
  </p:clrMapOvr>
  <p:transition advClick="0" advTm="10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AED89-91C0-4196-8931-197AB9D96809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0461"/>
      </p:ext>
    </p:extLst>
  </p:cSld>
  <p:clrMapOvr>
    <a:masterClrMapping/>
  </p:clrMapOvr>
  <p:transition advClick="0" advTm="10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6080A-D59F-4FA7-B5BD-D8A5F65C4AD8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07416"/>
      </p:ext>
    </p:extLst>
  </p:cSld>
  <p:clrMapOvr>
    <a:masterClrMapping/>
  </p:clrMapOvr>
  <p:transition advClick="0" advTm="10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A4B99-C025-4D03-92C6-11B3BB001330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31197"/>
      </p:ext>
    </p:extLst>
  </p:cSld>
  <p:clrMapOvr>
    <a:masterClrMapping/>
  </p:clrMapOvr>
  <p:transition advClick="0" advTm="10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984AF-4E4A-4903-9728-B28D0A118062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64650"/>
      </p:ext>
    </p:extLst>
  </p:cSld>
  <p:clrMapOvr>
    <a:masterClrMapping/>
  </p:clrMapOvr>
  <p:transition advClick="0" advTm="10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2BBA9-ED0E-4176-9B9B-690E5A39B93B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30170"/>
      </p:ext>
    </p:extLst>
  </p:cSld>
  <p:clrMapOvr>
    <a:masterClrMapping/>
  </p:clrMapOvr>
  <p:transition advClick="0" advTm="10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43533B-B9AF-42E4-9A98-26BAACCA8404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82201"/>
      </p:ext>
    </p:extLst>
  </p:cSld>
  <p:clrMapOvr>
    <a:masterClrMapping/>
  </p:clrMapOvr>
  <p:transition advClick="0" advTm="10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C9B007-8252-4952-A1BA-5ACB298C699F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64628"/>
      </p:ext>
    </p:extLst>
  </p:cSld>
  <p:clrMapOvr>
    <a:masterClrMapping/>
  </p:clrMapOvr>
  <p:transition advClick="0" advTm="10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6B6D4-83D3-4130-B415-F1253F5B1BF2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55178"/>
      </p:ext>
    </p:extLst>
  </p:cSld>
  <p:clrMapOvr>
    <a:masterClrMapping/>
  </p:clrMapOvr>
  <p:transition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D2813-7FC3-444A-9F0C-974ED654497F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323444"/>
      </p:ext>
    </p:extLst>
  </p:cSld>
  <p:clrMapOvr>
    <a:masterClrMapping/>
  </p:clrMapOvr>
  <p:transition advClick="0" advTm="10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50302-7365-402F-955F-FD38BBE980F2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99604"/>
      </p:ext>
    </p:extLst>
  </p:cSld>
  <p:clrMapOvr>
    <a:masterClrMapping/>
  </p:clrMapOvr>
  <p:transition advClick="0" advTm="10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2CDDA2-4D08-4FCA-9BB5-596FC2CB8376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54843"/>
      </p:ext>
    </p:extLst>
  </p:cSld>
  <p:clrMapOvr>
    <a:masterClrMapping/>
  </p:clrMapOvr>
  <p:transition advClick="0" advTm="10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CB083-74B4-4C17-9F16-A8EFDCC4401D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29501"/>
      </p:ext>
    </p:extLst>
  </p:cSld>
  <p:clrMapOvr>
    <a:masterClrMapping/>
  </p:clrMapOvr>
  <p:transition advClick="0" advTm="10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22108F-9084-49B5-B320-292FDA3FC883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45588"/>
      </p:ext>
    </p:extLst>
  </p:cSld>
  <p:clrMapOvr>
    <a:masterClrMapping/>
  </p:clrMapOvr>
  <p:transition advClick="0" advTm="10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AF065-3811-4236-ACD1-6303C1B4B7EB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48470"/>
      </p:ext>
    </p:extLst>
  </p:cSld>
  <p:clrMapOvr>
    <a:masterClrMapping/>
  </p:clrMapOvr>
  <p:transition advClick="0" advTm="10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3E306C-E05C-4E6F-8FC0-91516CE39524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47620"/>
      </p:ext>
    </p:extLst>
  </p:cSld>
  <p:clrMapOvr>
    <a:masterClrMapping/>
  </p:clrMapOvr>
  <p:transition advClick="0" advTm="10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9B3E6-277D-4D13-AE5D-8DD54A4E6B61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099602"/>
      </p:ext>
    </p:extLst>
  </p:cSld>
  <p:clrMapOvr>
    <a:masterClrMapping/>
  </p:clrMapOvr>
  <p:transition advClick="0" advTm="10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12012-DE5E-4EAF-8CF2-B61B132F6B3C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799027"/>
      </p:ext>
    </p:extLst>
  </p:cSld>
  <p:clrMapOvr>
    <a:masterClrMapping/>
  </p:clrMapOvr>
  <p:transition advClick="0" advTm="10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638F61-B200-4B1E-9F04-1CF59981327A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60368"/>
      </p:ext>
    </p:extLst>
  </p:cSld>
  <p:clrMapOvr>
    <a:masterClrMapping/>
  </p:clrMapOvr>
  <p:transition advClick="0" advTm="10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C598F3-0459-4B2A-9CD6-334ED859F05D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02622"/>
      </p:ext>
    </p:extLst>
  </p:cSld>
  <p:clrMapOvr>
    <a:masterClrMapping/>
  </p:clrMapOvr>
  <p:transition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76374-28EC-4221-9E33-9803DE492335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072817"/>
      </p:ext>
    </p:extLst>
  </p:cSld>
  <p:clrMapOvr>
    <a:masterClrMapping/>
  </p:clrMapOvr>
  <p:transition advClick="0" advTm="10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5D5E0-9E15-4DD0-A62A-819F5F81B6E7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69980"/>
      </p:ext>
    </p:extLst>
  </p:cSld>
  <p:clrMapOvr>
    <a:masterClrMapping/>
  </p:clrMapOvr>
  <p:transition advClick="0" advTm="10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0B24D-F2EE-412F-B646-97EFCE56FC4A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65189"/>
      </p:ext>
    </p:extLst>
  </p:cSld>
  <p:clrMapOvr>
    <a:masterClrMapping/>
  </p:clrMapOvr>
  <p:transition advClick="0" advTm="10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0048B-E505-4EB7-9F55-6F9650708F52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86070"/>
      </p:ext>
    </p:extLst>
  </p:cSld>
  <p:clrMapOvr>
    <a:masterClrMapping/>
  </p:clrMapOvr>
  <p:transition advClick="0" advTm="10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30072-DB80-46D1-ADC5-F3C94C35540F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09711"/>
      </p:ext>
    </p:extLst>
  </p:cSld>
  <p:clrMapOvr>
    <a:masterClrMapping/>
  </p:clrMapOvr>
  <p:transition advClick="0" advTm="10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80EFD-8DE5-4D0E-B9F4-6A594B8C528C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65768"/>
      </p:ext>
    </p:extLst>
  </p:cSld>
  <p:clrMapOvr>
    <a:masterClrMapping/>
  </p:clrMapOvr>
  <p:transition advClick="0" advTm="10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21CAB-43C1-4976-BC05-9F83C8F7751D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85173"/>
      </p:ext>
    </p:extLst>
  </p:cSld>
  <p:clrMapOvr>
    <a:masterClrMapping/>
  </p:clrMapOvr>
  <p:transition advClick="0" advTm="10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9FC2E-21D9-48E2-B74D-F6F86A79983A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35272"/>
      </p:ext>
    </p:extLst>
  </p:cSld>
  <p:clrMapOvr>
    <a:masterClrMapping/>
  </p:clrMapOvr>
  <p:transition advClick="0" advTm="10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9B91C-DE3D-468E-99BF-E5E02035F641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36689"/>
      </p:ext>
    </p:extLst>
  </p:cSld>
  <p:clrMapOvr>
    <a:masterClrMapping/>
  </p:clrMapOvr>
  <p:transition advClick="0" advTm="10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DD209-BA3A-492B-A43D-8A8628469642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49812"/>
      </p:ext>
    </p:extLst>
  </p:cSld>
  <p:clrMapOvr>
    <a:masterClrMapping/>
  </p:clrMapOvr>
  <p:transition advClick="0" advTm="10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E0F1C-0043-4B1B-8F05-2EBFE949E294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08696"/>
      </p:ext>
    </p:extLst>
  </p:cSld>
  <p:clrMapOvr>
    <a:masterClrMapping/>
  </p:clrMapOvr>
  <p:transition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A10CE-9937-4756-88EB-A9F9A24017DC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546656"/>
      </p:ext>
    </p:extLst>
  </p:cSld>
  <p:clrMapOvr>
    <a:masterClrMapping/>
  </p:clrMapOvr>
  <p:transition advClick="0" advTm="10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2A8A6-6004-4A9E-86FD-9BEAD7CA0F80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66287"/>
      </p:ext>
    </p:extLst>
  </p:cSld>
  <p:clrMapOvr>
    <a:masterClrMapping/>
  </p:clrMapOvr>
  <p:transition advClick="0" advTm="10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162FD-8A00-4DD3-BC4C-AAA7428A49CE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40236"/>
      </p:ext>
    </p:extLst>
  </p:cSld>
  <p:clrMapOvr>
    <a:masterClrMapping/>
  </p:clrMapOvr>
  <p:transition advClick="0" advTm="10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7553B-9EE6-465F-8189-15897A73104F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11600"/>
      </p:ext>
    </p:extLst>
  </p:cSld>
  <p:clrMapOvr>
    <a:masterClrMapping/>
  </p:clrMapOvr>
  <p:transition advClick="0" advTm="10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5D5E0-9E15-4DD0-A62A-819F5F81B6E7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674647"/>
      </p:ext>
    </p:extLst>
  </p:cSld>
  <p:clrMapOvr>
    <a:masterClrMapping/>
  </p:clrMapOvr>
  <p:transition advClick="0" advTm="10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0B24D-F2EE-412F-B646-97EFCE56FC4A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54660"/>
      </p:ext>
    </p:extLst>
  </p:cSld>
  <p:clrMapOvr>
    <a:masterClrMapping/>
  </p:clrMapOvr>
  <p:transition advClick="0" advTm="10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0048B-E505-4EB7-9F55-6F9650708F52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3996"/>
      </p:ext>
    </p:extLst>
  </p:cSld>
  <p:clrMapOvr>
    <a:masterClrMapping/>
  </p:clrMapOvr>
  <p:transition advClick="0" advTm="1000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30072-DB80-46D1-ADC5-F3C94C35540F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73687"/>
      </p:ext>
    </p:extLst>
  </p:cSld>
  <p:clrMapOvr>
    <a:masterClrMapping/>
  </p:clrMapOvr>
  <p:transition advClick="0" advTm="1000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80EFD-8DE5-4D0E-B9F4-6A594B8C528C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44046"/>
      </p:ext>
    </p:extLst>
  </p:cSld>
  <p:clrMapOvr>
    <a:masterClrMapping/>
  </p:clrMapOvr>
  <p:transition advClick="0" advTm="1000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21CAB-43C1-4976-BC05-9F83C8F7751D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11552"/>
      </p:ext>
    </p:extLst>
  </p:cSld>
  <p:clrMapOvr>
    <a:masterClrMapping/>
  </p:clrMapOvr>
  <p:transition advClick="0" advTm="1000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9FC2E-21D9-48E2-B74D-F6F86A79983A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36423"/>
      </p:ext>
    </p:extLst>
  </p:cSld>
  <p:clrMapOvr>
    <a:masterClrMapping/>
  </p:clrMapOvr>
  <p:transition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F129D-F02D-42DA-A5BC-BFFD66A2377E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09464"/>
      </p:ext>
    </p:extLst>
  </p:cSld>
  <p:clrMapOvr>
    <a:masterClrMapping/>
  </p:clrMapOvr>
  <p:transition advClick="0" advTm="1000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9B91C-DE3D-468E-99BF-E5E02035F641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05923"/>
      </p:ext>
    </p:extLst>
  </p:cSld>
  <p:clrMapOvr>
    <a:masterClrMapping/>
  </p:clrMapOvr>
  <p:transition advClick="0" advTm="1000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DD209-BA3A-492B-A43D-8A8628469642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59781"/>
      </p:ext>
    </p:extLst>
  </p:cSld>
  <p:clrMapOvr>
    <a:masterClrMapping/>
  </p:clrMapOvr>
  <p:transition advClick="0" advTm="1000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E0F1C-0043-4B1B-8F05-2EBFE949E294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59481"/>
      </p:ext>
    </p:extLst>
  </p:cSld>
  <p:clrMapOvr>
    <a:masterClrMapping/>
  </p:clrMapOvr>
  <p:transition advClick="0" advTm="1000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2A8A6-6004-4A9E-86FD-9BEAD7CA0F80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49690"/>
      </p:ext>
    </p:extLst>
  </p:cSld>
  <p:clrMapOvr>
    <a:masterClrMapping/>
  </p:clrMapOvr>
  <p:transition advClick="0" advTm="100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162FD-8A00-4DD3-BC4C-AAA7428A49CE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11318"/>
      </p:ext>
    </p:extLst>
  </p:cSld>
  <p:clrMapOvr>
    <a:masterClrMapping/>
  </p:clrMapOvr>
  <p:transition advClick="0" advTm="1000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7553B-9EE6-465F-8189-15897A73104F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62696"/>
      </p:ext>
    </p:extLst>
  </p:cSld>
  <p:clrMapOvr>
    <a:masterClrMapping/>
  </p:clrMapOvr>
  <p:transition advClick="0" advTm="1000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5D5E0-9E15-4DD0-A62A-819F5F81B6E7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59649"/>
      </p:ext>
    </p:extLst>
  </p:cSld>
  <p:clrMapOvr>
    <a:masterClrMapping/>
  </p:clrMapOvr>
  <p:transition advClick="0" advTm="1000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0B24D-F2EE-412F-B646-97EFCE56FC4A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73953"/>
      </p:ext>
    </p:extLst>
  </p:cSld>
  <p:clrMapOvr>
    <a:masterClrMapping/>
  </p:clrMapOvr>
  <p:transition advClick="0" advTm="1000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0048B-E505-4EB7-9F55-6F9650708F52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08770"/>
      </p:ext>
    </p:extLst>
  </p:cSld>
  <p:clrMapOvr>
    <a:masterClrMapping/>
  </p:clrMapOvr>
  <p:transition advClick="0" advTm="1000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30072-DB80-46D1-ADC5-F3C94C35540F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663622"/>
      </p:ext>
    </p:extLst>
  </p:cSld>
  <p:clrMapOvr>
    <a:masterClrMapping/>
  </p:clrMapOvr>
  <p:transition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E4C5F-317D-4545-AAD7-797CF8668239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34266"/>
      </p:ext>
    </p:extLst>
  </p:cSld>
  <p:clrMapOvr>
    <a:masterClrMapping/>
  </p:clrMapOvr>
  <p:transition advClick="0" advTm="1000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80EFD-8DE5-4D0E-B9F4-6A594B8C528C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324280"/>
      </p:ext>
    </p:extLst>
  </p:cSld>
  <p:clrMapOvr>
    <a:masterClrMapping/>
  </p:clrMapOvr>
  <p:transition advClick="0" advTm="10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21CAB-43C1-4976-BC05-9F83C8F7751D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29003"/>
      </p:ext>
    </p:extLst>
  </p:cSld>
  <p:clrMapOvr>
    <a:masterClrMapping/>
  </p:clrMapOvr>
  <p:transition advClick="0" advTm="1000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9FC2E-21D9-48E2-B74D-F6F86A79983A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775982"/>
      </p:ext>
    </p:extLst>
  </p:cSld>
  <p:clrMapOvr>
    <a:masterClrMapping/>
  </p:clrMapOvr>
  <p:transition advClick="0" advTm="10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9B91C-DE3D-468E-99BF-E5E02035F641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55676"/>
      </p:ext>
    </p:extLst>
  </p:cSld>
  <p:clrMapOvr>
    <a:masterClrMapping/>
  </p:clrMapOvr>
  <p:transition advClick="0" advTm="10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DD209-BA3A-492B-A43D-8A8628469642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17041"/>
      </p:ext>
    </p:extLst>
  </p:cSld>
  <p:clrMapOvr>
    <a:masterClrMapping/>
  </p:clrMapOvr>
  <p:transition advClick="0" advTm="1000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E0F1C-0043-4B1B-8F05-2EBFE949E294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91190"/>
      </p:ext>
    </p:extLst>
  </p:cSld>
  <p:clrMapOvr>
    <a:masterClrMapping/>
  </p:clrMapOvr>
  <p:transition advClick="0" advTm="1000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2A8A6-6004-4A9E-86FD-9BEAD7CA0F80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237461"/>
      </p:ext>
    </p:extLst>
  </p:cSld>
  <p:clrMapOvr>
    <a:masterClrMapping/>
  </p:clrMapOvr>
  <p:transition advClick="0" advTm="1000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162FD-8A00-4DD3-BC4C-AAA7428A49CE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64879"/>
      </p:ext>
    </p:extLst>
  </p:cSld>
  <p:clrMapOvr>
    <a:masterClrMapping/>
  </p:clrMapOvr>
  <p:transition advClick="0" advTm="1000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7553B-9EE6-465F-8189-15897A73104F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18783"/>
      </p:ext>
    </p:extLst>
  </p:cSld>
  <p:clrMapOvr>
    <a:masterClrMapping/>
  </p:clrMapOvr>
  <p:transition advClick="0" advTm="1000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43533B-B9AF-42E4-9A98-26BAACCA8404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90919"/>
      </p:ext>
    </p:extLst>
  </p:cSld>
  <p:clrMapOvr>
    <a:masterClrMapping/>
  </p:clrMapOvr>
  <p:transition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CB059-64D8-4D9D-B628-DF4064014A9D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20092"/>
      </p:ext>
    </p:extLst>
  </p:cSld>
  <p:clrMapOvr>
    <a:masterClrMapping/>
  </p:clrMapOvr>
  <p:transition advClick="0" advTm="1000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C9B007-8252-4952-A1BA-5ACB298C699F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22270"/>
      </p:ext>
    </p:extLst>
  </p:cSld>
  <p:clrMapOvr>
    <a:masterClrMapping/>
  </p:clrMapOvr>
  <p:transition advClick="0" advTm="1000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6B6D4-83D3-4130-B415-F1253F5B1BF2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4662"/>
      </p:ext>
    </p:extLst>
  </p:cSld>
  <p:clrMapOvr>
    <a:masterClrMapping/>
  </p:clrMapOvr>
  <p:transition advClick="0" advTm="1000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50302-7365-402F-955F-FD38BBE980F2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47607"/>
      </p:ext>
    </p:extLst>
  </p:cSld>
  <p:clrMapOvr>
    <a:masterClrMapping/>
  </p:clrMapOvr>
  <p:transition advClick="0" advTm="1000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2CDDA2-4D08-4FCA-9BB5-596FC2CB8376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30283"/>
      </p:ext>
    </p:extLst>
  </p:cSld>
  <p:clrMapOvr>
    <a:masterClrMapping/>
  </p:clrMapOvr>
  <p:transition advClick="0" advTm="1000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CB083-74B4-4C17-9F16-A8EFDCC4401D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39820"/>
      </p:ext>
    </p:extLst>
  </p:cSld>
  <p:clrMapOvr>
    <a:masterClrMapping/>
  </p:clrMapOvr>
  <p:transition advClick="0" advTm="1000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22108F-9084-49B5-B320-292FDA3FC883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63924"/>
      </p:ext>
    </p:extLst>
  </p:cSld>
  <p:clrMapOvr>
    <a:masterClrMapping/>
  </p:clrMapOvr>
  <p:transition advClick="0" advTm="1000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AF065-3811-4236-ACD1-6303C1B4B7EB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14708"/>
      </p:ext>
    </p:extLst>
  </p:cSld>
  <p:clrMapOvr>
    <a:masterClrMapping/>
  </p:clrMapOvr>
  <p:transition advClick="0" advTm="1000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3E306C-E05C-4E6F-8FC0-91516CE39524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39580"/>
      </p:ext>
    </p:extLst>
  </p:cSld>
  <p:clrMapOvr>
    <a:masterClrMapping/>
  </p:clrMapOvr>
  <p:transition advClick="0" advTm="1000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9B3E6-277D-4D13-AE5D-8DD54A4E6B61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598082"/>
      </p:ext>
    </p:extLst>
  </p:cSld>
  <p:clrMapOvr>
    <a:masterClrMapping/>
  </p:clrMapOvr>
  <p:transition advClick="0" advTm="1000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12012-DE5E-4EAF-8CF2-B61B132F6B3C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34569"/>
      </p:ext>
    </p:extLst>
  </p:cSld>
  <p:clrMapOvr>
    <a:masterClrMapping/>
  </p:clrMapOvr>
  <p:transition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AED89-91C0-4196-8931-197AB9D96809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192642"/>
      </p:ext>
    </p:extLst>
  </p:cSld>
  <p:clrMapOvr>
    <a:masterClrMapping/>
  </p:clrMapOvr>
  <p:transition advClick="0" advTm="1000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638F61-B200-4B1E-9F04-1CF59981327A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39912"/>
      </p:ext>
    </p:extLst>
  </p:cSld>
  <p:clrMapOvr>
    <a:masterClrMapping/>
  </p:clrMapOvr>
  <p:transition advClick="0" advTm="1000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C598F3-0459-4B2A-9CD6-334ED859F05D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18169"/>
      </p:ext>
    </p:extLst>
  </p:cSld>
  <p:clrMapOvr>
    <a:masterClrMapping/>
  </p:clrMapOvr>
  <p:transition advClick="0" advTm="1000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43533B-B9AF-42E4-9A98-26BAACCA8404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59389"/>
      </p:ext>
    </p:extLst>
  </p:cSld>
  <p:clrMapOvr>
    <a:masterClrMapping/>
  </p:clrMapOvr>
  <p:transition advClick="0" advTm="1000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C9B007-8252-4952-A1BA-5ACB298C699F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060492"/>
      </p:ext>
    </p:extLst>
  </p:cSld>
  <p:clrMapOvr>
    <a:masterClrMapping/>
  </p:clrMapOvr>
  <p:transition advClick="0" advTm="1000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6B6D4-83D3-4130-B415-F1253F5B1BF2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91410"/>
      </p:ext>
    </p:extLst>
  </p:cSld>
  <p:clrMapOvr>
    <a:masterClrMapping/>
  </p:clrMapOvr>
  <p:transition advClick="0" advTm="1000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50302-7365-402F-955F-FD38BBE980F2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9442"/>
      </p:ext>
    </p:extLst>
  </p:cSld>
  <p:clrMapOvr>
    <a:masterClrMapping/>
  </p:clrMapOvr>
  <p:transition advClick="0" advTm="10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2CDDA2-4D08-4FCA-9BB5-596FC2CB8376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03500"/>
      </p:ext>
    </p:extLst>
  </p:cSld>
  <p:clrMapOvr>
    <a:masterClrMapping/>
  </p:clrMapOvr>
  <p:transition advClick="0" advTm="10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CB083-74B4-4C17-9F16-A8EFDCC4401D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89681"/>
      </p:ext>
    </p:extLst>
  </p:cSld>
  <p:clrMapOvr>
    <a:masterClrMapping/>
  </p:clrMapOvr>
  <p:transition advClick="0" advTm="10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22108F-9084-49B5-B320-292FDA3FC883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45381"/>
      </p:ext>
    </p:extLst>
  </p:cSld>
  <p:clrMapOvr>
    <a:masterClrMapping/>
  </p:clrMapOvr>
  <p:transition advClick="0" advTm="1000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AF065-3811-4236-ACD1-6303C1B4B7EB}" type="slidenum">
              <a:rPr lang="ru-RU" altLang="ru-RU">
                <a:solidFill>
                  <a:prstClr val="black"/>
                </a:solidFill>
              </a:rPr>
              <a:pPr/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7114"/>
      </p:ext>
    </p:extLst>
  </p:cSld>
  <p:clrMapOvr>
    <a:masterClrMapping/>
  </p:clrMapOvr>
  <p:transition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B73105-FE85-4A5C-84F2-F725B72A60B5}" type="slidenum">
              <a:rPr lang="ru-RU" alt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9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 advClick="0" advTm="1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D6074B-EC5B-4FC3-AEAD-C787B791B353}" type="slidenum">
              <a:rPr lang="ru-RU" alt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6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</p:sldLayoutIdLst>
  <p:transition advClick="0" advTm="1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D6074B-EC5B-4FC3-AEAD-C787B791B353}" type="slidenum">
              <a:rPr lang="ru-RU" alt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27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</p:sldLayoutIdLst>
  <p:transition advClick="0" advTm="1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D6074B-EC5B-4FC3-AEAD-C787B791B353}" type="slidenum">
              <a:rPr lang="ru-RU" alt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12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ransition advClick="0" advTm="1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B73105-FE85-4A5C-84F2-F725B72A60B5}" type="slidenum">
              <a:rPr lang="ru-RU" alt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60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ransition advClick="0" advTm="1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D6074B-EC5B-4FC3-AEAD-C787B791B353}" type="slidenum">
              <a:rPr lang="ru-RU" alt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2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ransition advClick="0" advTm="1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DE79A3-9EAE-44F4-B5D9-23D9D2B3CF3B}" type="slidenum">
              <a:rPr lang="ru-RU" alt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7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ransition advClick="0" advTm="1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DE79A3-9EAE-44F4-B5D9-23D9D2B3CF3B}" type="slidenum">
              <a:rPr lang="ru-RU" alt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7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ransition advClick="0" advTm="1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DE79A3-9EAE-44F4-B5D9-23D9D2B3CF3B}" type="slidenum">
              <a:rPr lang="ru-RU" alt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3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ransition advClick="0" advTm="1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D6074B-EC5B-4FC3-AEAD-C787B791B353}" type="slidenum">
              <a:rPr lang="ru-RU" alt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4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ransition advClick="0" advTm="1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D6074B-EC5B-4FC3-AEAD-C787B791B353}" type="slidenum">
              <a:rPr lang="ru-RU" alt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5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</p:sldLayoutIdLst>
  <p:transition advClick="0" advTm="1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D6074B-EC5B-4FC3-AEAD-C787B791B353}" type="slidenum">
              <a:rPr lang="ru-RU" alt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45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</p:sldLayoutIdLst>
  <p:transition advClick="0" advTm="1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3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11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Excel_97-20031.xls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2.emf"/><Relationship Id="rId4" Type="http://schemas.openxmlformats.org/officeDocument/2006/relationships/image" Target="../media/image2.jpeg"/><Relationship Id="rId9" Type="http://schemas.openxmlformats.org/officeDocument/2006/relationships/oleObject" Target="../embeddings/_____Microsoft_Excel_97-20032.xls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33.emf"/><Relationship Id="rId4" Type="http://schemas.openxmlformats.org/officeDocument/2006/relationships/oleObject" Target="../embeddings/_____Microsoft_Excel_97-20033.xls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0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34.emf"/><Relationship Id="rId4" Type="http://schemas.openxmlformats.org/officeDocument/2006/relationships/oleObject" Target="../embeddings/_____Microsoft_Excel_97-20034.xls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2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23850" y="1721977"/>
            <a:ext cx="8349448" cy="1857962"/>
          </a:xfrm>
        </p:spPr>
        <p:txBody>
          <a:bodyPr/>
          <a:lstStyle/>
          <a:p>
            <a:r>
              <a:rPr lang="ru-RU" alt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Мы всё время в начале пути. «Цифровые кентавры».</a:t>
            </a:r>
            <a:r>
              <a:rPr lang="ru-RU" altLang="ru-RU" sz="5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/>
            </a:r>
            <a:br>
              <a:rPr lang="ru-RU" altLang="ru-RU" sz="5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endParaRPr lang="ru-RU" altLang="ru-RU" sz="5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100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7891"/>
            <a:ext cx="96361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516" y="327891"/>
            <a:ext cx="8715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6935" y="327891"/>
            <a:ext cx="68103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Управленческий Форум </a:t>
            </a:r>
            <a:r>
              <a:rPr lang="ru-RU" sz="2000" b="1" i="1" dirty="0">
                <a:solidFill>
                  <a:srgbClr val="0000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«Стань Выше с Вышкой» Университетского образовательного округа НИУ ВШЭ</a:t>
            </a:r>
            <a:endParaRPr lang="ru-RU" sz="2000" b="1" i="1" kern="0" dirty="0" smtClean="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34966" y="5108411"/>
            <a:ext cx="35729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kern="0" dirty="0">
                <a:latin typeface="Monotype Corsiva" panose="03010101010201010101" pitchFamily="66" charset="0"/>
                <a:ea typeface="+mj-ea"/>
              </a:rPr>
              <a:t>Тымченко Е.Ю., </a:t>
            </a:r>
            <a:endParaRPr lang="ru-RU" altLang="ru-RU" sz="2200" b="1" kern="0" dirty="0" smtClean="0">
              <a:latin typeface="Monotype Corsiva" panose="03010101010201010101" pitchFamily="66" charset="0"/>
              <a:ea typeface="+mj-ea"/>
            </a:endParaRPr>
          </a:p>
          <a:p>
            <a:pPr algn="ctr"/>
            <a:r>
              <a:rPr lang="ru-RU" altLang="ru-RU" sz="2200" b="1" kern="0" dirty="0" smtClean="0">
                <a:latin typeface="Monotype Corsiva" panose="03010101010201010101" pitchFamily="66" charset="0"/>
                <a:ea typeface="+mj-ea"/>
              </a:rPr>
              <a:t>директор МАОУ многопрофильной гимназии №13 г. Пензы</a:t>
            </a:r>
            <a:endParaRPr lang="ru-RU" sz="2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94418" y="6093296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kern="0" dirty="0" smtClean="0">
                <a:solidFill>
                  <a:srgbClr val="000099"/>
                </a:solidFill>
                <a:latin typeface="Monotype Corsiva" panose="03010101010201010101" pitchFamily="66" charset="0"/>
                <a:ea typeface="+mj-ea"/>
              </a:rPr>
              <a:t>2018 </a:t>
            </a:r>
            <a:endParaRPr lang="ru-RU" sz="2400" dirty="0">
              <a:solidFill>
                <a:srgbClr val="00009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081" y="3236321"/>
            <a:ext cx="3634986" cy="2215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8578099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70" y="404664"/>
            <a:ext cx="5688632" cy="3201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 txBox="1">
            <a:spLocks/>
          </p:cNvSpPr>
          <p:nvPr/>
        </p:nvSpPr>
        <p:spPr bwMode="auto">
          <a:xfrm>
            <a:off x="435400" y="3717032"/>
            <a:ext cx="80645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4800" b="1" i="1" kern="0" dirty="0" smtClean="0">
                <a:solidFill>
                  <a:srgbClr val="000099"/>
                </a:solidFill>
              </a:rPr>
              <a:t>Смешанное обучение: </a:t>
            </a:r>
          </a:p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4800" b="1" i="1" kern="0" dirty="0" smtClean="0">
                <a:solidFill>
                  <a:srgbClr val="000099"/>
                </a:solidFill>
              </a:rPr>
              <a:t>чему и как учиться???</a:t>
            </a:r>
            <a:endParaRPr lang="ru-RU" altLang="ru-RU" sz="4800" i="1" kern="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14326"/>
            <a:ext cx="719758" cy="84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431292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773238"/>
            <a:ext cx="8229600" cy="3671887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ru-RU" altLang="ru-RU" b="1" i="1" smtClean="0">
                <a:solidFill>
                  <a:schemeClr val="tx1"/>
                </a:solidFill>
              </a:rPr>
              <a:t>«Если ученик в школе </a:t>
            </a:r>
            <a:br>
              <a:rPr lang="ru-RU" altLang="ru-RU" b="1" i="1" smtClean="0">
                <a:solidFill>
                  <a:schemeClr val="tx1"/>
                </a:solidFill>
              </a:rPr>
            </a:br>
            <a:r>
              <a:rPr lang="ru-RU" altLang="ru-RU" b="1" i="1" smtClean="0">
                <a:solidFill>
                  <a:schemeClr val="tx1"/>
                </a:solidFill>
              </a:rPr>
              <a:t>не научился </a:t>
            </a:r>
            <a:r>
              <a:rPr lang="ru-RU" altLang="ru-RU" sz="3600" b="1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ru-RU" altLang="ru-RU" sz="3600" b="1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ru-RU" altLang="ru-RU" b="1" i="1" smtClean="0">
                <a:solidFill>
                  <a:schemeClr val="tx1"/>
                </a:solidFill>
              </a:rPr>
              <a:t>сам ничего творить, </a:t>
            </a:r>
            <a:br>
              <a:rPr lang="ru-RU" altLang="ru-RU" b="1" i="1" smtClean="0">
                <a:solidFill>
                  <a:schemeClr val="tx1"/>
                </a:solidFill>
              </a:rPr>
            </a:br>
            <a:r>
              <a:rPr lang="ru-RU" altLang="ru-RU" b="1" i="1" smtClean="0">
                <a:solidFill>
                  <a:schemeClr val="tx1"/>
                </a:solidFill>
              </a:rPr>
              <a:t>то и в жизни он будет только подражать, копировать» </a:t>
            </a:r>
            <a:br>
              <a:rPr lang="ru-RU" altLang="ru-RU" b="1" i="1" smtClean="0">
                <a:solidFill>
                  <a:schemeClr val="tx1"/>
                </a:solidFill>
              </a:rPr>
            </a:br>
            <a:r>
              <a:rPr lang="ru-RU" altLang="ru-RU" b="1" i="1" smtClean="0">
                <a:solidFill>
                  <a:schemeClr val="tx1"/>
                </a:solidFill>
              </a:rPr>
              <a:t>                              </a:t>
            </a:r>
            <a:r>
              <a:rPr lang="ru-RU" altLang="ru-RU" b="1" i="1" smtClean="0">
                <a:solidFill>
                  <a:srgbClr val="000099"/>
                </a:solidFill>
              </a:rPr>
              <a:t>(Л.Н. Толстой)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 flipH="1">
            <a:off x="8337550" y="8397875"/>
            <a:ext cx="1130300" cy="722313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mtClean="0"/>
              <a:t>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88480"/>
            <a:ext cx="1842785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14326"/>
            <a:ext cx="647749" cy="76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910677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 flipH="1">
            <a:off x="8337550" y="8397875"/>
            <a:ext cx="1130300" cy="722313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mtClean="0"/>
              <a:t> 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6860709" cy="4958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326"/>
            <a:ext cx="719758" cy="84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278400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 flipH="1">
            <a:off x="8337550" y="8397875"/>
            <a:ext cx="1130300" cy="722313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mtClean="0"/>
              <a:t>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6912768" cy="5157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14325"/>
            <a:ext cx="647750" cy="76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63775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Прямоугольник 1"/>
          <p:cNvSpPr>
            <a:spLocks noChangeArrowheads="1"/>
          </p:cNvSpPr>
          <p:nvPr/>
        </p:nvSpPr>
        <p:spPr bwMode="auto">
          <a:xfrm>
            <a:off x="323850" y="260350"/>
            <a:ext cx="856932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3600" b="1" i="1" dirty="0" smtClean="0">
              <a:solidFill>
                <a:srgbClr val="000099"/>
              </a:solidFill>
              <a:latin typeface="Times New Roman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3600" b="1" i="1" dirty="0">
              <a:solidFill>
                <a:srgbClr val="000099"/>
              </a:solidFill>
              <a:latin typeface="Times New Roman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3600" b="1" i="1" dirty="0" smtClean="0">
              <a:solidFill>
                <a:srgbClr val="000099"/>
              </a:solidFill>
              <a:latin typeface="Times New Roman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3600" b="1" i="1" dirty="0" smtClean="0">
              <a:solidFill>
                <a:srgbClr val="000099"/>
              </a:solidFill>
              <a:latin typeface="Times New Roman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3600" b="1" i="1" dirty="0">
              <a:solidFill>
                <a:srgbClr val="000099"/>
              </a:solidFill>
              <a:latin typeface="Times New Roman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 smtClean="0">
                <a:solidFill>
                  <a:srgbClr val="000099"/>
                </a:solidFill>
                <a:latin typeface="Times New Roman"/>
              </a:rPr>
              <a:t>Смешанное обучение – это «суп из топора» или образовательный тренд, совмещающий обучение с участием учителя и онлайн-обучение?!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 smtClean="0">
                <a:solidFill>
                  <a:srgbClr val="000099"/>
                </a:solidFill>
                <a:latin typeface="Times New Roman"/>
              </a:rPr>
              <a:t>И что оно даёт?</a:t>
            </a:r>
          </a:p>
        </p:txBody>
      </p:sp>
      <p:pic>
        <p:nvPicPr>
          <p:cNvPr id="921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639763"/>
            <a:ext cx="4686300" cy="215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14326"/>
            <a:ext cx="715108" cy="84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612789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11560" y="692696"/>
            <a:ext cx="8280400" cy="3095625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/>
              <a:t>      </a:t>
            </a:r>
            <a:r>
              <a:rPr lang="ru-RU" altLang="ru-RU" sz="4000" b="1" dirty="0" smtClean="0">
                <a:solidFill>
                  <a:srgbClr val="000099"/>
                </a:solidFill>
              </a:rPr>
              <a:t>Персонализация обучения </a:t>
            </a:r>
            <a:r>
              <a:rPr lang="ru-RU" altLang="ru-RU" sz="4000" b="1" dirty="0" smtClean="0"/>
              <a:t>-</a:t>
            </a:r>
            <a:r>
              <a:rPr lang="ru-RU" altLang="ru-RU" sz="4000" dirty="0" smtClean="0"/>
              <a:t> каждый ребенок движется в процессе учебы по собственной траектории, в своем ритме, следуя своим интересам</a:t>
            </a:r>
            <a:r>
              <a:rPr lang="ru-RU" altLang="ru-RU" sz="4000" dirty="0" smtClean="0">
                <a:solidFill>
                  <a:srgbClr val="10253F"/>
                </a:solidFill>
                <a:latin typeface="Book Antiqua" panose="02040602050305030304" pitchFamily="18" charset="0"/>
              </a:rPr>
              <a:t>.</a:t>
            </a:r>
            <a:endParaRPr lang="ru-RU" altLang="ru-RU" sz="400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49974"/>
            <a:ext cx="4087934" cy="2908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14325"/>
            <a:ext cx="647750" cy="76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275560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39750" y="2492375"/>
            <a:ext cx="8280400" cy="3095625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ru-RU" altLang="ru-RU" sz="3600" b="1" smtClean="0"/>
              <a:t>      </a:t>
            </a:r>
            <a:r>
              <a:rPr lang="ru-RU" altLang="ru-RU" sz="4000" b="1" smtClean="0">
                <a:solidFill>
                  <a:srgbClr val="000099"/>
                </a:solidFill>
              </a:rPr>
              <a:t>Мастерство</a:t>
            </a:r>
            <a:r>
              <a:rPr lang="ru-RU" altLang="ru-RU" sz="4000" b="1" smtClean="0"/>
              <a:t> -</a:t>
            </a:r>
            <a:r>
              <a:rPr lang="ru-RU" altLang="ru-RU" sz="4000" smtClean="0"/>
              <a:t> ребенок, изучая последовательно каждую тему, надежно закрепляет ее, избегая пробелов в знаниях. </a:t>
            </a:r>
            <a:endParaRPr lang="ru-RU" altLang="ru-RU" sz="4000" smtClean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331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48680"/>
            <a:ext cx="15240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14326"/>
            <a:ext cx="647749" cy="76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85779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23851" y="357346"/>
            <a:ext cx="8424613" cy="3095625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/>
              <a:t>      </a:t>
            </a:r>
            <a:r>
              <a:rPr lang="ru-RU" altLang="ru-RU" sz="4000" b="1" dirty="0" smtClean="0">
                <a:solidFill>
                  <a:srgbClr val="000099"/>
                </a:solidFill>
              </a:rPr>
              <a:t>Высокие ожидания </a:t>
            </a:r>
            <a:r>
              <a:rPr lang="ru-RU" altLang="ru-RU" sz="4000" b="1" dirty="0" smtClean="0"/>
              <a:t>- с</a:t>
            </a:r>
            <a:r>
              <a:rPr lang="ru-RU" altLang="ru-RU" sz="4000" dirty="0" smtClean="0"/>
              <a:t>реда высоких ожиданий подразумевает, что у каждого ребенка есть личная цель, и он понимает, что для ее достижения должен работать с максимальной отдачей.</a:t>
            </a:r>
            <a:endParaRPr lang="ru-RU" altLang="ru-RU" sz="400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52" y="4077072"/>
            <a:ext cx="4012652" cy="2410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88" y="116632"/>
            <a:ext cx="648072" cy="7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2401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015250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07950" y="836613"/>
            <a:ext cx="8748713" cy="3095625"/>
          </a:xfrm>
        </p:spPr>
        <p:txBody>
          <a:bodyPr/>
          <a:lstStyle/>
          <a:p>
            <a:pPr indent="0" algn="just">
              <a:lnSpc>
                <a:spcPct val="107000"/>
              </a:lnSpc>
              <a:buFontTx/>
              <a:buNone/>
            </a:pPr>
            <a:r>
              <a:rPr lang="ru-RU" altLang="ru-RU" sz="3600" b="1" smtClean="0"/>
              <a:t>     </a:t>
            </a:r>
            <a:r>
              <a:rPr lang="ru-RU" altLang="ru-RU" sz="4000" b="1" smtClean="0">
                <a:solidFill>
                  <a:srgbClr val="000099"/>
                </a:solidFill>
              </a:rPr>
              <a:t>Личная ответственность </a:t>
            </a:r>
            <a:r>
              <a:rPr lang="ru-RU" altLang="ru-RU" sz="4000" b="1" smtClean="0"/>
              <a:t>-</a:t>
            </a:r>
            <a:r>
              <a:rPr lang="ru-RU" altLang="ru-RU" sz="4000" smtClean="0"/>
              <a:t> личная ответственность включает обучение целеполаганию, тайм-менеджменту, управлению проектами. </a:t>
            </a:r>
            <a:endParaRPr lang="ru-RU" altLang="ru-RU" sz="4000" smtClean="0"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9000"/>
            <a:ext cx="4346183" cy="3169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14326"/>
            <a:ext cx="575742" cy="67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644" y="293672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22884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11188" y="2133600"/>
            <a:ext cx="8066087" cy="3095625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ru-RU" altLang="ru-RU" sz="3600" b="1" smtClean="0"/>
              <a:t>      </a:t>
            </a:r>
            <a:r>
              <a:rPr lang="ru-RU" altLang="ru-RU" sz="3600" b="1" smtClean="0">
                <a:solidFill>
                  <a:srgbClr val="000099"/>
                </a:solidFill>
              </a:rPr>
              <a:t>Компетенции</a:t>
            </a:r>
            <a:r>
              <a:rPr lang="ru-RU" altLang="ru-RU" sz="3600" b="1" smtClean="0"/>
              <a:t> -</a:t>
            </a:r>
            <a:r>
              <a:rPr lang="ru-RU" altLang="ru-RU" sz="3600" smtClean="0"/>
              <a:t> овладение навыками, информацией, инструментами, которые необходимы для управления собственным обучением</a:t>
            </a:r>
            <a:endParaRPr lang="ru-RU" altLang="ru-RU" sz="3600" smtClean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95544"/>
            <a:ext cx="2763391" cy="1838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65104"/>
            <a:ext cx="3124572" cy="2331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14325"/>
            <a:ext cx="647750" cy="76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047019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539552" y="194965"/>
            <a:ext cx="7920880" cy="3212976"/>
          </a:xfrm>
        </p:spPr>
        <p:txBody>
          <a:bodyPr/>
          <a:lstStyle/>
          <a:p>
            <a:pPr algn="just"/>
            <a:r>
              <a:rPr lang="ru-RU" sz="3200" b="1" i="0" dirty="0" smtClean="0">
                <a:solidFill>
                  <a:srgbClr val="000099"/>
                </a:solidFill>
                <a:effectLst/>
              </a:rPr>
              <a:t>         Кента́вр</a:t>
            </a:r>
            <a:r>
              <a:rPr lang="ru-RU" sz="3200" b="0" i="0" dirty="0" smtClean="0">
                <a:solidFill>
                  <a:srgbClr val="000099"/>
                </a:solidFill>
                <a:effectLst/>
              </a:rPr>
              <a:t> (</a:t>
            </a:r>
            <a:r>
              <a:rPr lang="ru-RU" sz="3200" b="0" i="0" dirty="0" err="1" smtClean="0">
                <a:solidFill>
                  <a:srgbClr val="000099"/>
                </a:solidFill>
                <a:effectLst/>
              </a:rPr>
              <a:t>Κέντ</a:t>
            </a:r>
            <a:r>
              <a:rPr lang="ru-RU" sz="3200" b="0" i="0" dirty="0" smtClean="0">
                <a:solidFill>
                  <a:srgbClr val="000099"/>
                </a:solidFill>
                <a:effectLst/>
              </a:rPr>
              <a:t>αυρος) </a:t>
            </a:r>
            <a:r>
              <a:rPr lang="ru-RU" sz="3200" b="0" i="0" dirty="0" smtClean="0">
                <a:solidFill>
                  <a:srgbClr val="222222"/>
                </a:solidFill>
                <a:effectLst/>
              </a:rPr>
              <a:t>— </a:t>
            </a:r>
            <a:br>
              <a:rPr lang="ru-RU" sz="3200" b="0" i="0" dirty="0" smtClean="0">
                <a:solidFill>
                  <a:srgbClr val="222222"/>
                </a:solidFill>
                <a:effectLst/>
              </a:rPr>
            </a:br>
            <a:r>
              <a:rPr lang="ru-RU" sz="3200" b="0" i="0" dirty="0" smtClean="0">
                <a:solidFill>
                  <a:srgbClr val="222222"/>
                </a:solidFill>
                <a:effectLst/>
              </a:rPr>
              <a:t>в древнегреческой мифологии дикие смертные существа с головой и торсом человека на теле лошади, обитатели гор и лесных чащ. </a:t>
            </a:r>
            <a:endParaRPr lang="ru-RU" altLang="ru-RU" sz="32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100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14325"/>
            <a:ext cx="647749" cy="76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36912"/>
            <a:ext cx="2952328" cy="1970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949788"/>
            <a:ext cx="1656184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971600" y="4509120"/>
            <a:ext cx="77768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0" dirty="0">
                <a:solidFill>
                  <a:srgbClr val="000099"/>
                </a:solidFill>
                <a:latin typeface="+mj-lt"/>
                <a:ea typeface="+mj-ea"/>
              </a:rPr>
              <a:t>Цифровые «кентавры»</a:t>
            </a:r>
            <a:r>
              <a:rPr lang="ru-RU" sz="3200" kern="0" dirty="0">
                <a:solidFill>
                  <a:srgbClr val="000099"/>
                </a:solidFill>
                <a:latin typeface="+mj-lt"/>
                <a:ea typeface="+mj-ea"/>
              </a:rPr>
              <a:t> </a:t>
            </a:r>
            <a:r>
              <a:rPr lang="ru-RU" sz="3200" kern="0" dirty="0">
                <a:solidFill>
                  <a:srgbClr val="222222"/>
                </a:solidFill>
                <a:latin typeface="+mj-lt"/>
                <a:ea typeface="+mj-ea"/>
              </a:rPr>
              <a:t>- ???????????</a:t>
            </a:r>
            <a:r>
              <a:rPr lang="ru-RU" altLang="ru-RU" sz="3200" b="1" kern="0" dirty="0">
                <a:solidFill>
                  <a:prstClr val="black"/>
                </a:solidFill>
                <a:latin typeface="Monotype Corsiva" panose="03010101010201010101" pitchFamily="66" charset="0"/>
                <a:ea typeface="+mj-ea"/>
              </a:rPr>
              <a:t/>
            </a:r>
            <a:br>
              <a:rPr lang="ru-RU" altLang="ru-RU" sz="3200" b="1" kern="0" dirty="0">
                <a:solidFill>
                  <a:prstClr val="black"/>
                </a:solidFill>
                <a:latin typeface="Monotype Corsiva" panose="03010101010201010101" pitchFamily="66" charset="0"/>
                <a:ea typeface="+mj-ea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374441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11188" y="1196975"/>
            <a:ext cx="8064500" cy="2087563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ru-RU" altLang="ru-RU" sz="3600" b="1" smtClean="0"/>
              <a:t>      </a:t>
            </a:r>
            <a:r>
              <a:rPr lang="ru-RU" altLang="ru-RU" sz="4000" b="1" smtClean="0">
                <a:solidFill>
                  <a:srgbClr val="000099"/>
                </a:solidFill>
              </a:rPr>
              <a:t>Групповая работа </a:t>
            </a:r>
            <a:r>
              <a:rPr lang="ru-RU" altLang="ru-RU" sz="4000" b="1" smtClean="0"/>
              <a:t>-</a:t>
            </a:r>
            <a:r>
              <a:rPr lang="ru-RU" altLang="ru-RU" sz="4000" smtClean="0"/>
              <a:t> более интенсивная, чем в стандартном варианте. </a:t>
            </a:r>
            <a:endParaRPr lang="ru-RU" altLang="ru-RU" sz="4000" smtClean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068960"/>
            <a:ext cx="6153235" cy="3482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14326"/>
            <a:ext cx="575742" cy="67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18399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38163" y="2276475"/>
            <a:ext cx="8066087" cy="2736850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ru-RU" altLang="ru-RU" sz="3600" b="1" smtClean="0"/>
              <a:t>      </a:t>
            </a:r>
            <a:r>
              <a:rPr lang="ru-RU" altLang="ru-RU" sz="4000" b="1" smtClean="0">
                <a:solidFill>
                  <a:srgbClr val="000099"/>
                </a:solidFill>
              </a:rPr>
              <a:t>Тьюторство</a:t>
            </a:r>
            <a:r>
              <a:rPr lang="ru-RU" altLang="ru-RU" sz="4000" b="1" smtClean="0"/>
              <a:t> -</a:t>
            </a:r>
            <a:r>
              <a:rPr lang="ru-RU" altLang="ru-RU" sz="4000" smtClean="0"/>
              <a:t> задача учителя – стать ненужным ребенку. Учитель объяснит, как создать среду, в которой у ребенка все получится.</a:t>
            </a:r>
            <a:endParaRPr lang="ru-RU" altLang="ru-RU" sz="4000" smtClean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32656"/>
            <a:ext cx="2114550" cy="2162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14325"/>
            <a:ext cx="647750" cy="76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778479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68313" y="404813"/>
            <a:ext cx="8064500" cy="8636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i="1" smtClean="0">
                <a:solidFill>
                  <a:srgbClr val="000099"/>
                </a:solidFill>
              </a:rPr>
              <a:t>«Перезагрузка» в мышлении педагогов!!!</a:t>
            </a:r>
            <a:endParaRPr lang="ru-RU" altLang="ru-RU" sz="4000" i="1" smtClean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16832"/>
            <a:ext cx="6696744" cy="4497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14326"/>
            <a:ext cx="647749" cy="76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312715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840075" y="1447800"/>
            <a:ext cx="7518400" cy="4622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«Гимназия –  </a:t>
            </a: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                             </a:t>
            </a:r>
            <a:r>
              <a:rPr lang="ru-RU" sz="4000" b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ресурсно</a:t>
            </a: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–методический </a:t>
            </a:r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центр (РМЦ) по смешанным моделям обучения»</a:t>
            </a:r>
          </a:p>
          <a:p>
            <a:pPr algn="ctr"/>
            <a:endParaRPr lang="ru-RU" sz="3058" b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3058" b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r"/>
            <a:endParaRPr lang="ru-RU" sz="3058" b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r"/>
            <a:endParaRPr lang="ru-RU" sz="3058" b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206554" y="255569"/>
            <a:ext cx="7052424" cy="741363"/>
          </a:xfrm>
        </p:spPr>
        <p:txBody>
          <a:bodyPr/>
          <a:lstStyle/>
          <a:p>
            <a:pPr marL="181666" indent="0" algn="ctr">
              <a:buNone/>
            </a:pPr>
            <a:r>
              <a:rPr lang="ru-RU" sz="2400" b="1" i="1" dirty="0">
                <a:solidFill>
                  <a:srgbClr val="000099"/>
                </a:solidFill>
                <a:latin typeface="Monotype Corsiva" panose="03010101010201010101" pitchFamily="66" charset="0"/>
              </a:rPr>
              <a:t>МАОУ многопрофильная гимназия № </a:t>
            </a:r>
            <a:r>
              <a:rPr lang="ru-RU" sz="2400" b="1" i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13 г</a:t>
            </a:r>
            <a:r>
              <a:rPr lang="ru-RU" sz="2400" b="1" i="1" dirty="0">
                <a:solidFill>
                  <a:srgbClr val="000099"/>
                </a:solidFill>
                <a:latin typeface="Monotype Corsiva" panose="03010101010201010101" pitchFamily="66" charset="0"/>
              </a:rPr>
              <a:t>. Пенза</a:t>
            </a:r>
          </a:p>
        </p:txBody>
      </p:sp>
      <p:pic>
        <p:nvPicPr>
          <p:cNvPr id="4" name="Рисунок 3" descr="C:\Users\User\Desktop\default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65755"/>
            <a:ext cx="4280842" cy="3071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325"/>
            <a:ext cx="96361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1542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4450"/>
            <a:ext cx="8928100" cy="6553200"/>
          </a:xfrm>
        </p:spPr>
        <p:txBody>
          <a:bodyPr/>
          <a:lstStyle/>
          <a:p>
            <a:r>
              <a:rPr lang="ru-RU" altLang="ru-RU" sz="1600" b="1" i="1" dirty="0" smtClean="0"/>
              <a:t/>
            </a:r>
            <a:br>
              <a:rPr lang="ru-RU" altLang="ru-RU" sz="1600" b="1" i="1" dirty="0" smtClean="0"/>
            </a:br>
            <a:r>
              <a:rPr lang="ru-RU" altLang="ru-RU" sz="1600" b="1" i="1" dirty="0" smtClean="0"/>
              <a:t/>
            </a:r>
            <a:br>
              <a:rPr lang="ru-RU" altLang="ru-RU" sz="1600" b="1" i="1" dirty="0" smtClean="0"/>
            </a:br>
            <a:r>
              <a:rPr lang="ru-RU" altLang="ru-RU" sz="1600" b="1" i="1" dirty="0" smtClean="0"/>
              <a:t/>
            </a:r>
            <a:br>
              <a:rPr lang="ru-RU" altLang="ru-RU" sz="1600" b="1" i="1" dirty="0" smtClean="0"/>
            </a:br>
            <a:r>
              <a:rPr lang="ru-RU" altLang="ru-RU" sz="1600" b="1" i="1" dirty="0" smtClean="0"/>
              <a:t/>
            </a:r>
            <a:br>
              <a:rPr lang="ru-RU" altLang="ru-RU" sz="1600" b="1" i="1" dirty="0" smtClean="0"/>
            </a:br>
            <a:r>
              <a:rPr lang="ru-RU" altLang="ru-RU" sz="1200" b="1" i="1" dirty="0" smtClean="0">
                <a:solidFill>
                  <a:schemeClr val="tx1"/>
                </a:solidFill>
              </a:rPr>
              <a:t>Управление образования города Пензы </a:t>
            </a:r>
            <a:r>
              <a:rPr lang="ru-RU" altLang="ru-RU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ru-RU" altLang="ru-RU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ru-RU" altLang="ru-RU" sz="1200" b="1" i="1" dirty="0" smtClean="0">
                <a:solidFill>
                  <a:schemeClr val="tx1"/>
                </a:solidFill>
              </a:rPr>
              <a:t>Научно-исследовательский университет Высшая школа экономики</a:t>
            </a:r>
            <a:r>
              <a:rPr lang="ru-RU" altLang="ru-RU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ru-RU" altLang="ru-RU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ru-RU" altLang="ru-RU" sz="1200" b="1" i="1" dirty="0" smtClean="0">
                <a:solidFill>
                  <a:schemeClr val="tx1"/>
                </a:solidFill>
              </a:rPr>
              <a:t>МАОУ многопрофильная гимназия №13 г. Пензы </a:t>
            </a:r>
            <a:r>
              <a:rPr lang="ru-RU" altLang="ru-RU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ru-RU" altLang="ru-RU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ru-RU" altLang="ru-RU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ru-RU" altLang="ru-RU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ru-RU" altLang="ru-RU" sz="1200" b="1" i="1" dirty="0" smtClean="0">
                <a:solidFill>
                  <a:schemeClr val="tx1"/>
                </a:solidFill>
              </a:rPr>
              <a:t/>
            </a:r>
            <a:br>
              <a:rPr lang="ru-RU" altLang="ru-RU" sz="1200" b="1" i="1" dirty="0" smtClean="0">
                <a:solidFill>
                  <a:schemeClr val="tx1"/>
                </a:solidFill>
              </a:rPr>
            </a:br>
            <a:r>
              <a:rPr lang="ru-RU" altLang="ru-RU" sz="1200" b="1" i="1" dirty="0" smtClean="0">
                <a:solidFill>
                  <a:schemeClr val="tx1"/>
                </a:solidFill>
              </a:rPr>
              <a:t/>
            </a:r>
            <a:br>
              <a:rPr lang="ru-RU" altLang="ru-RU" sz="1200" b="1" i="1" dirty="0" smtClean="0">
                <a:solidFill>
                  <a:schemeClr val="tx1"/>
                </a:solidFill>
              </a:rPr>
            </a:br>
            <a:r>
              <a:rPr lang="ru-RU" altLang="ru-RU" sz="1200" b="1" dirty="0" smtClean="0">
                <a:solidFill>
                  <a:schemeClr val="tx1"/>
                </a:solidFill>
              </a:rPr>
              <a:t/>
            </a:r>
            <a:br>
              <a:rPr lang="ru-RU" altLang="ru-RU" sz="1200" b="1" dirty="0" smtClean="0">
                <a:solidFill>
                  <a:schemeClr val="tx1"/>
                </a:solidFill>
              </a:rPr>
            </a:br>
            <a:r>
              <a:rPr lang="ru-RU" altLang="ru-RU" sz="3000" b="1" dirty="0" smtClean="0">
                <a:solidFill>
                  <a:schemeClr val="tx1"/>
                </a:solidFill>
              </a:rPr>
              <a:t>«Гимназия – ресурсно-методический центр</a:t>
            </a:r>
            <a:br>
              <a:rPr lang="ru-RU" altLang="ru-RU" sz="3000" b="1" dirty="0" smtClean="0">
                <a:solidFill>
                  <a:schemeClr val="tx1"/>
                </a:solidFill>
              </a:rPr>
            </a:br>
            <a:r>
              <a:rPr lang="ru-RU" altLang="ru-RU" sz="3000" b="1" dirty="0" smtClean="0">
                <a:solidFill>
                  <a:schemeClr val="tx1"/>
                </a:solidFill>
              </a:rPr>
              <a:t> НИУ ВШЭ: партнерство для решения образовательных задач через инновационную деятельность в соответствии с ФГОС»</a:t>
            </a:r>
            <a:r>
              <a:rPr lang="ru-RU" altLang="ru-RU" sz="1800" b="1" dirty="0" smtClean="0">
                <a:solidFill>
                  <a:schemeClr val="tx1"/>
                </a:solidFill>
              </a:rPr>
              <a:t/>
            </a:r>
            <a:br>
              <a:rPr lang="ru-RU" altLang="ru-RU" sz="1800" b="1" dirty="0" smtClean="0">
                <a:solidFill>
                  <a:schemeClr val="tx1"/>
                </a:solidFill>
              </a:rPr>
            </a:br>
            <a:r>
              <a:rPr lang="ru-RU" altLang="ru-RU" sz="1800" b="1" dirty="0" smtClean="0">
                <a:solidFill>
                  <a:schemeClr val="tx1"/>
                </a:solidFill>
              </a:rPr>
              <a:t/>
            </a:r>
            <a:br>
              <a:rPr lang="ru-RU" altLang="ru-RU" sz="1800" b="1" dirty="0" smtClean="0">
                <a:solidFill>
                  <a:schemeClr val="tx1"/>
                </a:solidFill>
              </a:rPr>
            </a:br>
            <a:r>
              <a:rPr lang="ru-RU" altLang="ru-RU" sz="1200" b="1" dirty="0" smtClean="0">
                <a:solidFill>
                  <a:schemeClr val="tx1"/>
                </a:solidFill>
              </a:rPr>
              <a:t>  							 </a:t>
            </a:r>
            <a:r>
              <a:rPr lang="ru-RU" altLang="ru-RU" sz="1600" b="1" dirty="0" smtClean="0">
                <a:solidFill>
                  <a:schemeClr val="tx1"/>
                </a:solidFill>
              </a:rPr>
              <a:t>Разработчики: </a:t>
            </a:r>
            <a:r>
              <a:rPr lang="ru-RU" altLang="ru-RU" sz="800" dirty="0" smtClean="0"/>
              <a:t/>
            </a:r>
            <a:br>
              <a:rPr lang="ru-RU" altLang="ru-RU" sz="800" dirty="0" smtClean="0"/>
            </a:br>
            <a:r>
              <a:rPr lang="ru-RU" altLang="ru-RU" sz="8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altLang="ru-RU" sz="1400" b="1" i="1" dirty="0" smtClean="0">
                <a:solidFill>
                  <a:schemeClr val="tx1"/>
                </a:solidFill>
              </a:rPr>
              <a:t>1.Тымченко Е.Ю.,</a:t>
            </a:r>
            <a:r>
              <a:rPr lang="ru-RU" altLang="ru-RU" sz="1400" dirty="0" smtClean="0">
                <a:solidFill>
                  <a:schemeClr val="tx1"/>
                </a:solidFill>
              </a:rPr>
              <a:t> </a:t>
            </a:r>
            <a:r>
              <a:rPr lang="ru-RU" altLang="ru-RU" sz="1400" i="1" dirty="0" smtClean="0">
                <a:solidFill>
                  <a:schemeClr val="tx1"/>
                </a:solidFill>
              </a:rPr>
              <a:t>директор</a:t>
            </a:r>
            <a:r>
              <a:rPr lang="ru-RU" altLang="ru-RU" sz="1400" dirty="0" smtClean="0">
                <a:solidFill>
                  <a:schemeClr val="tx1"/>
                </a:solidFill>
              </a:rPr>
              <a:t> </a:t>
            </a:r>
            <a:br>
              <a:rPr lang="ru-RU" altLang="ru-RU" sz="1400" dirty="0" smtClean="0">
                <a:solidFill>
                  <a:schemeClr val="tx1"/>
                </a:solidFill>
              </a:rPr>
            </a:br>
            <a:r>
              <a:rPr lang="ru-RU" altLang="ru-RU" sz="1400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        </a:t>
            </a:r>
            <a:r>
              <a:rPr lang="ru-RU" altLang="ru-RU" sz="1400" b="1" i="1" dirty="0" smtClean="0">
                <a:solidFill>
                  <a:schemeClr val="tx1"/>
                </a:solidFill>
              </a:rPr>
              <a:t>2.Жерепа Т.В.,</a:t>
            </a:r>
            <a:r>
              <a:rPr lang="ru-RU" altLang="ru-RU" sz="1400" dirty="0" smtClean="0">
                <a:solidFill>
                  <a:schemeClr val="tx1"/>
                </a:solidFill>
              </a:rPr>
              <a:t> </a:t>
            </a:r>
            <a:r>
              <a:rPr lang="ru-RU" altLang="ru-RU" sz="1400" i="1" dirty="0" smtClean="0">
                <a:solidFill>
                  <a:schemeClr val="tx1"/>
                </a:solidFill>
              </a:rPr>
              <a:t>заместитель директора</a:t>
            </a:r>
            <a:r>
              <a:rPr lang="ru-RU" altLang="ru-RU" sz="1400" dirty="0" smtClean="0">
                <a:solidFill>
                  <a:schemeClr val="tx1"/>
                </a:solidFill>
              </a:rPr>
              <a:t> </a:t>
            </a:r>
            <a:br>
              <a:rPr lang="ru-RU" altLang="ru-RU" sz="1400" dirty="0" smtClean="0">
                <a:solidFill>
                  <a:schemeClr val="tx1"/>
                </a:solidFill>
              </a:rPr>
            </a:br>
            <a:r>
              <a:rPr lang="ru-RU" altLang="ru-RU" sz="1400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       </a:t>
            </a:r>
            <a:r>
              <a:rPr lang="ru-RU" altLang="ru-RU" sz="1400" b="1" i="1" dirty="0" smtClean="0">
                <a:solidFill>
                  <a:schemeClr val="tx1"/>
                </a:solidFill>
              </a:rPr>
              <a:t>3.Лункина С.А.,</a:t>
            </a:r>
            <a:r>
              <a:rPr lang="ru-RU" altLang="ru-RU" sz="1400" dirty="0" smtClean="0">
                <a:solidFill>
                  <a:schemeClr val="tx1"/>
                </a:solidFill>
              </a:rPr>
              <a:t> </a:t>
            </a:r>
            <a:r>
              <a:rPr lang="ru-RU" altLang="ru-RU" sz="1400" i="1" dirty="0" smtClean="0">
                <a:solidFill>
                  <a:schemeClr val="tx1"/>
                </a:solidFill>
              </a:rPr>
              <a:t>заместитель директора</a:t>
            </a:r>
            <a:r>
              <a:rPr lang="ru-RU" altLang="ru-RU" sz="1400" dirty="0" smtClean="0">
                <a:solidFill>
                  <a:schemeClr val="tx1"/>
                </a:solidFill>
              </a:rPr>
              <a:t/>
            </a:r>
            <a:br>
              <a:rPr lang="ru-RU" altLang="ru-RU" sz="1400" dirty="0" smtClean="0">
                <a:solidFill>
                  <a:schemeClr val="tx1"/>
                </a:solidFill>
              </a:rPr>
            </a:br>
            <a:r>
              <a:rPr lang="ru-RU" altLang="ru-RU" sz="1400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</a:t>
            </a:r>
            <a:r>
              <a:rPr lang="ru-RU" altLang="ru-RU" sz="1400" b="1" i="1" dirty="0" smtClean="0">
                <a:solidFill>
                  <a:schemeClr val="tx1"/>
                </a:solidFill>
              </a:rPr>
              <a:t>4.Паньженский Е.В.,</a:t>
            </a:r>
            <a:r>
              <a:rPr lang="ru-RU" altLang="ru-RU" sz="1400" dirty="0" smtClean="0">
                <a:solidFill>
                  <a:schemeClr val="tx1"/>
                </a:solidFill>
              </a:rPr>
              <a:t> </a:t>
            </a:r>
            <a:r>
              <a:rPr lang="ru-RU" altLang="ru-RU" sz="1400" i="1" dirty="0" smtClean="0">
                <a:solidFill>
                  <a:schemeClr val="tx1"/>
                </a:solidFill>
              </a:rPr>
              <a:t>заместитель директора</a:t>
            </a:r>
            <a:r>
              <a:rPr lang="ru-RU" altLang="ru-RU" sz="1400" dirty="0" smtClean="0">
                <a:solidFill>
                  <a:schemeClr val="tx1"/>
                </a:solidFill>
              </a:rPr>
              <a:t/>
            </a:r>
            <a:br>
              <a:rPr lang="ru-RU" altLang="ru-RU" sz="1400" dirty="0" smtClean="0">
                <a:solidFill>
                  <a:schemeClr val="tx1"/>
                </a:solidFill>
              </a:rPr>
            </a:br>
            <a:r>
              <a:rPr lang="ru-RU" altLang="ru-RU" sz="1400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             </a:t>
            </a:r>
            <a:r>
              <a:rPr lang="ru-RU" altLang="ru-RU" sz="1400" b="1" i="1" dirty="0" smtClean="0">
                <a:solidFill>
                  <a:schemeClr val="tx1"/>
                </a:solidFill>
              </a:rPr>
              <a:t>5. Гаврилин А.В.,</a:t>
            </a:r>
            <a:r>
              <a:rPr lang="ru-RU" altLang="ru-RU" sz="1400" dirty="0" smtClean="0">
                <a:solidFill>
                  <a:schemeClr val="tx1"/>
                </a:solidFill>
              </a:rPr>
              <a:t> </a:t>
            </a:r>
            <a:r>
              <a:rPr lang="ru-RU" altLang="ru-RU" sz="1400" i="1" dirty="0" smtClean="0">
                <a:solidFill>
                  <a:schemeClr val="tx1"/>
                </a:solidFill>
              </a:rPr>
              <a:t>социолог</a:t>
            </a:r>
            <a:r>
              <a:rPr lang="ru-RU" altLang="ru-RU" sz="1400" dirty="0" smtClean="0">
                <a:solidFill>
                  <a:schemeClr val="tx1"/>
                </a:solidFill>
              </a:rPr>
              <a:t/>
            </a:r>
            <a:br>
              <a:rPr lang="ru-RU" altLang="ru-RU" sz="1400" dirty="0" smtClean="0">
                <a:solidFill>
                  <a:schemeClr val="tx1"/>
                </a:solidFill>
              </a:rPr>
            </a:br>
            <a:r>
              <a:rPr lang="ru-RU" altLang="ru-RU" sz="1400" dirty="0" smtClean="0">
                <a:solidFill>
                  <a:schemeClr val="tx1"/>
                </a:solidFill>
              </a:rPr>
              <a:t> </a:t>
            </a:r>
            <a:br>
              <a:rPr lang="ru-RU" altLang="ru-RU" sz="1400" dirty="0" smtClean="0">
                <a:solidFill>
                  <a:schemeClr val="tx1"/>
                </a:solidFill>
              </a:rPr>
            </a:br>
            <a:r>
              <a:rPr lang="ru-RU" altLang="ru-RU" sz="1400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</a:t>
            </a:r>
            <a:r>
              <a:rPr lang="ru-RU" altLang="ru-RU" sz="1400" b="1" dirty="0" smtClean="0">
                <a:solidFill>
                  <a:schemeClr val="tx1"/>
                </a:solidFill>
              </a:rPr>
              <a:t>Научный руководитель:</a:t>
            </a:r>
            <a:r>
              <a:rPr lang="ru-RU" altLang="ru-RU" sz="1400" dirty="0" smtClean="0">
                <a:solidFill>
                  <a:schemeClr val="tx1"/>
                </a:solidFill>
              </a:rPr>
              <a:t/>
            </a:r>
            <a:br>
              <a:rPr lang="ru-RU" altLang="ru-RU" sz="1400" dirty="0" smtClean="0">
                <a:solidFill>
                  <a:schemeClr val="tx1"/>
                </a:solidFill>
              </a:rPr>
            </a:br>
            <a:r>
              <a:rPr lang="ru-RU" altLang="ru-RU" sz="1400" b="1" i="1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</a:t>
            </a:r>
            <a:r>
              <a:rPr lang="ru-RU" altLang="ru-RU" sz="1400" b="1" i="1" dirty="0" err="1" smtClean="0">
                <a:solidFill>
                  <a:schemeClr val="tx1"/>
                </a:solidFill>
              </a:rPr>
              <a:t>Любомирская</a:t>
            </a:r>
            <a:r>
              <a:rPr lang="ru-RU" altLang="ru-RU" sz="1400" b="1" i="1" dirty="0" smtClean="0">
                <a:solidFill>
                  <a:schemeClr val="tx1"/>
                </a:solidFill>
              </a:rPr>
              <a:t> Н.В., </a:t>
            </a:r>
            <a:r>
              <a:rPr lang="ru-RU" altLang="ru-RU" sz="1400" i="1" dirty="0" smtClean="0">
                <a:solidFill>
                  <a:schemeClr val="tx1"/>
                </a:solidFill>
              </a:rPr>
              <a:t>д.б.н., ординарный</a:t>
            </a:r>
            <a:br>
              <a:rPr lang="ru-RU" altLang="ru-RU" sz="1400" i="1" dirty="0" smtClean="0">
                <a:solidFill>
                  <a:schemeClr val="tx1"/>
                </a:solidFill>
              </a:rPr>
            </a:br>
            <a:r>
              <a:rPr lang="ru-RU" altLang="ru-RU" sz="1400" i="1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          профессор НИУ ВШЭ</a:t>
            </a:r>
            <a:r>
              <a:rPr lang="ru-RU" altLang="ru-RU" sz="1400" dirty="0" smtClean="0">
                <a:solidFill>
                  <a:schemeClr val="tx1"/>
                </a:solidFill>
              </a:rPr>
              <a:t/>
            </a:r>
            <a:br>
              <a:rPr lang="ru-RU" altLang="ru-RU" sz="1400" dirty="0" smtClean="0">
                <a:solidFill>
                  <a:schemeClr val="tx1"/>
                </a:solidFill>
              </a:rPr>
            </a:br>
            <a:r>
              <a:rPr lang="ru-RU" altLang="ru-RU" sz="1800" b="1" dirty="0" smtClean="0">
                <a:solidFill>
                  <a:schemeClr val="tx1"/>
                </a:solidFill>
              </a:rPr>
              <a:t>г. Пенза</a:t>
            </a:r>
            <a:br>
              <a:rPr lang="ru-RU" altLang="ru-RU" sz="1800" b="1" dirty="0" smtClean="0">
                <a:solidFill>
                  <a:schemeClr val="tx1"/>
                </a:solidFill>
              </a:rPr>
            </a:br>
            <a:r>
              <a:rPr lang="ru-RU" altLang="ru-RU" sz="1800" b="1" dirty="0" smtClean="0">
                <a:solidFill>
                  <a:schemeClr val="tx1"/>
                </a:solidFill>
              </a:rPr>
              <a:t>2018</a:t>
            </a:r>
            <a:br>
              <a:rPr lang="ru-RU" altLang="ru-RU" sz="1800" b="1" dirty="0" smtClean="0">
                <a:solidFill>
                  <a:schemeClr val="tx1"/>
                </a:solidFill>
              </a:rPr>
            </a:br>
            <a:r>
              <a:rPr lang="ru-RU" altLang="ru-RU" sz="1800" b="1" dirty="0" smtClean="0">
                <a:solidFill>
                  <a:schemeClr val="tx1"/>
                </a:solidFill>
              </a:rPr>
              <a:t/>
            </a:r>
            <a:br>
              <a:rPr lang="ru-RU" altLang="ru-RU" sz="1800" b="1" dirty="0" smtClean="0">
                <a:solidFill>
                  <a:schemeClr val="tx1"/>
                </a:solidFill>
              </a:rPr>
            </a:br>
            <a:r>
              <a:rPr lang="ru-RU" altLang="ru-RU" sz="1800" b="1" dirty="0" smtClean="0">
                <a:solidFill>
                  <a:schemeClr val="tx1"/>
                </a:solidFill>
              </a:rPr>
              <a:t/>
            </a:r>
            <a:br>
              <a:rPr lang="ru-RU" altLang="ru-RU" sz="1800" b="1" dirty="0" smtClean="0">
                <a:solidFill>
                  <a:schemeClr val="tx1"/>
                </a:solidFill>
              </a:rPr>
            </a:br>
            <a:endParaRPr lang="ru-RU" altLang="ru-RU" sz="1600" dirty="0" smtClean="0"/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1048"/>
            <a:ext cx="3200014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96361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04813"/>
            <a:ext cx="8715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916728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490600" y="908720"/>
            <a:ext cx="8136903" cy="3032125"/>
          </a:xfrm>
        </p:spPr>
        <p:txBody>
          <a:bodyPr>
            <a:normAutofit/>
          </a:bodyPr>
          <a:lstStyle/>
          <a:p>
            <a:pPr marL="45417" indent="0" algn="just">
              <a:buNone/>
            </a:pPr>
            <a:r>
              <a:rPr lang="ru-RU" sz="2224" b="1" dirty="0" smtClean="0">
                <a:solidFill>
                  <a:srgbClr val="000099"/>
                </a:solidFill>
                <a:ea typeface="+mj-ea"/>
                <a:cs typeface="+mj-cs"/>
              </a:rPr>
              <a:t>          </a:t>
            </a:r>
            <a:r>
              <a:rPr lang="ru-RU" sz="2600" b="1" dirty="0" smtClean="0">
                <a:solidFill>
                  <a:srgbClr val="000099"/>
                </a:solidFill>
                <a:ea typeface="+mj-ea"/>
                <a:cs typeface="+mj-cs"/>
              </a:rPr>
              <a:t>СМЕШАННОЕ </a:t>
            </a:r>
            <a:r>
              <a:rPr lang="ru-RU" sz="2600" b="1" dirty="0">
                <a:solidFill>
                  <a:srgbClr val="000099"/>
                </a:solidFill>
                <a:ea typeface="+mj-ea"/>
                <a:cs typeface="+mj-cs"/>
              </a:rPr>
              <a:t>ОБУЧЕНИЕ </a:t>
            </a:r>
            <a:r>
              <a:rPr lang="en-US" sz="2600" b="1" spc="-3" dirty="0"/>
              <a:t>(blended</a:t>
            </a:r>
            <a:r>
              <a:rPr lang="en-US" sz="2600" b="1" spc="-28" dirty="0"/>
              <a:t> </a:t>
            </a:r>
            <a:r>
              <a:rPr lang="en-US" sz="2600" b="1" spc="-7" dirty="0"/>
              <a:t>learning)</a:t>
            </a:r>
            <a:r>
              <a:rPr lang="ru-RU" sz="2600" b="1" dirty="0">
                <a:ea typeface="+mj-ea"/>
                <a:cs typeface="+mj-cs"/>
              </a:rPr>
              <a:t> – современная образовательная технология, в основе которой лежит концепция объединения технологий классно-урочной системы и технологий электронного обучения, базирующихся на новых дидактических возможностях, предоставляемых ИКТ и современными учебными </a:t>
            </a:r>
            <a:r>
              <a:rPr lang="ru-RU" sz="2600" b="1" dirty="0" smtClean="0">
                <a:ea typeface="+mj-ea"/>
                <a:cs typeface="+mj-cs"/>
              </a:rPr>
              <a:t>средствами.</a:t>
            </a:r>
            <a:endParaRPr lang="ru-RU" sz="2600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039" y="3940845"/>
            <a:ext cx="333604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54" y="304453"/>
            <a:ext cx="614362" cy="72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278830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419548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549275"/>
            <a:ext cx="8229600" cy="863600"/>
          </a:xfrm>
        </p:spPr>
        <p:txBody>
          <a:bodyPr/>
          <a:lstStyle/>
          <a:p>
            <a:r>
              <a:rPr lang="ru-RU" altLang="ru-RU" sz="5400" b="1" smtClean="0">
                <a:solidFill>
                  <a:srgbClr val="000099"/>
                </a:solidFill>
                <a:latin typeface="Monotype Corsiva" panose="03010101010201010101" pitchFamily="66" charset="0"/>
              </a:rPr>
              <a:t>Проблема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0" y="1393825"/>
            <a:ext cx="86979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539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ru-RU" altLang="ru-RU" sz="3200" b="1" smtClean="0">
                <a:solidFill>
                  <a:srgbClr val="000000"/>
                </a:solidFill>
              </a:rPr>
              <a:t>Уровень современной старшей школы в полной мере не отражает запросы новых мировых тенденций в образовании. Старшая школа не предусматривает рациональное распределение учебной нагрузки старшеклассников, мало способствует их самоопределению и социализации, не нацелена на  профориентацию. </a:t>
            </a:r>
            <a:endParaRPr lang="ru-RU" altLang="ru-RU" sz="3200" b="1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100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49275"/>
            <a:ext cx="8715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66725"/>
            <a:ext cx="8731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810048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3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260350"/>
            <a:ext cx="8229600" cy="693738"/>
          </a:xfrm>
        </p:spPr>
        <p:txBody>
          <a:bodyPr/>
          <a:lstStyle/>
          <a:p>
            <a:r>
              <a:rPr lang="ru-RU" altLang="ru-RU" b="1" smtClean="0">
                <a:solidFill>
                  <a:srgbClr val="000099"/>
                </a:solidFill>
                <a:latin typeface="Monotype Corsiva" panose="03010101010201010101" pitchFamily="66" charset="0"/>
              </a:rPr>
              <a:t>Анализ ресурсов</a:t>
            </a:r>
          </a:p>
        </p:txBody>
      </p:sp>
      <p:pic>
        <p:nvPicPr>
          <p:cNvPr id="9219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350838"/>
            <a:ext cx="722313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719138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21" name="Object 1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258888" y="1073150"/>
          <a:ext cx="5605462" cy="273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Диаграмма" r:id="rId6" imgW="6467523" imgH="3228930" progId="Excel.Chart.8">
                  <p:embed/>
                </p:oleObj>
              </mc:Choice>
              <mc:Fallback>
                <p:oleObj name="Диаграмма" r:id="rId6" imgW="6467523" imgH="322893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073150"/>
                        <a:ext cx="5605462" cy="273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709863" y="3927475"/>
          <a:ext cx="6015037" cy="274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Диаграмма" r:id="rId9" imgW="6438889" imgH="2933820" progId="Excel.Chart.8">
                  <p:embed/>
                </p:oleObj>
              </mc:Choice>
              <mc:Fallback>
                <p:oleObj name="Диаграмма" r:id="rId9" imgW="6438889" imgH="293382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63" y="3927475"/>
                        <a:ext cx="6015037" cy="274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218547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7"/>
          <p:cNvGraphicFramePr>
            <a:graphicFrameLocks noGrp="1" noChangeAspect="1"/>
          </p:cNvGraphicFramePr>
          <p:nvPr>
            <p:ph/>
          </p:nvPr>
        </p:nvGraphicFramePr>
        <p:xfrm>
          <a:off x="557213" y="1250950"/>
          <a:ext cx="8196262" cy="520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Диаграмма" r:id="rId4" imgW="11791843" imgH="8724780" progId="Excel.Chart.8">
                  <p:embed/>
                </p:oleObj>
              </mc:Choice>
              <mc:Fallback>
                <p:oleObj name="Диаграмма" r:id="rId4" imgW="11791843" imgH="872478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" y="1250950"/>
                        <a:ext cx="8196262" cy="5202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 Box 9"/>
          <p:cNvSpPr txBox="1">
            <a:spLocks noChangeArrowheads="1"/>
          </p:cNvSpPr>
          <p:nvPr/>
        </p:nvSpPr>
        <p:spPr bwMode="auto">
          <a:xfrm>
            <a:off x="755650" y="404813"/>
            <a:ext cx="74882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44" name="Text Box 12"/>
          <p:cNvSpPr txBox="1">
            <a:spLocks noChangeArrowheads="1"/>
          </p:cNvSpPr>
          <p:nvPr/>
        </p:nvSpPr>
        <p:spPr bwMode="auto">
          <a:xfrm>
            <a:off x="338138" y="293688"/>
            <a:ext cx="8245475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altLang="ru-RU" sz="2800" b="1" smtClean="0">
                <a:solidFill>
                  <a:srgbClr val="000099"/>
                </a:solidFill>
                <a:latin typeface="Monotype Corsiva" panose="03010101010201010101" pitchFamily="66" charset="0"/>
              </a:rPr>
              <a:t>Анализ сформированности                             образовательных компетенций</a:t>
            </a:r>
          </a:p>
        </p:txBody>
      </p:sp>
      <p:pic>
        <p:nvPicPr>
          <p:cNvPr id="10245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388938"/>
            <a:ext cx="8096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719138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635849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00050" y="1587500"/>
          <a:ext cx="8008938" cy="463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Диаграмма" r:id="rId4" imgW="11525222" imgH="6667380" progId="Excel.Chart.8">
                  <p:embed/>
                </p:oleObj>
              </mc:Choice>
              <mc:Fallback>
                <p:oleObj name="Диаграмма" r:id="rId4" imgW="11525222" imgH="666738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587500"/>
                        <a:ext cx="8008938" cy="463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12"/>
          <p:cNvSpPr txBox="1">
            <a:spLocks noChangeArrowheads="1"/>
          </p:cNvSpPr>
          <p:nvPr/>
        </p:nvSpPr>
        <p:spPr bwMode="auto">
          <a:xfrm>
            <a:off x="287338" y="333375"/>
            <a:ext cx="856932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altLang="ru-RU" sz="2800" b="1" smtClean="0">
                <a:solidFill>
                  <a:srgbClr val="000099"/>
                </a:solidFill>
                <a:latin typeface="Monotype Corsiva" panose="03010101010201010101" pitchFamily="66" charset="0"/>
              </a:rPr>
              <a:t>Анализ сформированности                                образовательных компетенций</a:t>
            </a:r>
          </a:p>
        </p:txBody>
      </p:sp>
      <p:pic>
        <p:nvPicPr>
          <p:cNvPr id="11268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349250"/>
            <a:ext cx="7429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719138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77850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539750" y="3641725"/>
            <a:ext cx="8135938" cy="3214688"/>
          </a:xfrm>
        </p:spPr>
        <p:txBody>
          <a:bodyPr/>
          <a:lstStyle/>
          <a:p>
            <a:r>
              <a:rPr lang="ru-RU" altLang="ru-RU" sz="2800" b="1" i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Любая идея может стать реальностью </a:t>
            </a:r>
            <a:br>
              <a:rPr lang="ru-RU" altLang="ru-RU" sz="2800" b="1" i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altLang="ru-RU" sz="2800" b="1" i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только в том случае, если она войдет в свой момент истины, то есть, если в сложившихся конкретных исторических условиях она окажется способной помочь людям разрешить стоящие </a:t>
            </a:r>
            <a:br>
              <a:rPr lang="ru-RU" altLang="ru-RU" sz="2800" b="1" i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altLang="ru-RU" sz="2800" b="1" i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перед ними жизненно важные задачи.</a:t>
            </a:r>
            <a:br>
              <a:rPr lang="ru-RU" altLang="ru-RU" sz="2800" b="1" i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altLang="ru-RU" sz="2800" b="1" i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                                                            </a:t>
            </a:r>
            <a:r>
              <a:rPr lang="ru-RU" alt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Ш.А. </a:t>
            </a:r>
            <a:r>
              <a:rPr lang="ru-RU" alt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Амонашвили</a:t>
            </a:r>
            <a:r>
              <a:rPr lang="ru-RU" alt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/>
            </a:r>
            <a:br>
              <a:rPr lang="ru-RU" alt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endParaRPr lang="ru-RU" altLang="ru-RU" sz="36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76672"/>
            <a:ext cx="4396401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325"/>
            <a:ext cx="96361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350838"/>
            <a:ext cx="8715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57915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7013" y="1136650"/>
            <a:ext cx="8593137" cy="15113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indent="0" algn="just">
              <a:buFontTx/>
              <a:buNone/>
            </a:pPr>
            <a:r>
              <a:rPr lang="ru-RU" altLang="ru-RU" sz="2800" smtClean="0"/>
              <a:t>    </a:t>
            </a:r>
            <a:r>
              <a:rPr lang="ru-RU" altLang="ru-RU" sz="1800" b="1" smtClean="0"/>
              <a:t>Создание на базе гимназии Ресурсно-Методического Центра НИУ ВШЭ как содержательного «МАЯКА» для предъявления успешных практик сотрудничества НИУ ВШЭ и партнерских школ в рамках сетевого взаимодействия.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865188"/>
          </a:xfrm>
        </p:spPr>
        <p:txBody>
          <a:bodyPr/>
          <a:lstStyle/>
          <a:p>
            <a:r>
              <a:rPr lang="ru-RU" altLang="ru-RU" sz="5400" b="1" smtClean="0">
                <a:solidFill>
                  <a:srgbClr val="000099"/>
                </a:solidFill>
                <a:latin typeface="Monotype Corsiva" panose="03010101010201010101" pitchFamily="66" charset="0"/>
              </a:rPr>
              <a:t>Цель проекта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01663" y="2689225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ru-RU" altLang="ru-RU" sz="5400" b="1" kern="0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Стратегия  проекта</a:t>
            </a:r>
          </a:p>
        </p:txBody>
      </p:sp>
      <p:sp>
        <p:nvSpPr>
          <p:cNvPr id="16389" name="Прямоугольник 1"/>
          <p:cNvSpPr>
            <a:spLocks noChangeArrowheads="1"/>
          </p:cNvSpPr>
          <p:nvPr/>
        </p:nvSpPr>
        <p:spPr bwMode="auto">
          <a:xfrm>
            <a:off x="215900" y="3716338"/>
            <a:ext cx="84709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00"/>
                </a:solidFill>
              </a:rPr>
              <a:t>           Решение образовательных задач через инновационную деятельность в соответствии с ФГОС среднего общего образования, направленную на повышение качества образования и подготовку компетентного выпускника посредством объединения образовательных ресурсов гимназии, НИУ ВШЭ и сети партнерских школ с дальнейшей трансляцией приобретенного опыта. 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6390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20688"/>
            <a:ext cx="8715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795338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61745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865188"/>
          </a:xfrm>
        </p:spPr>
        <p:txBody>
          <a:bodyPr/>
          <a:lstStyle/>
          <a:p>
            <a:r>
              <a:rPr lang="ru-RU" altLang="ru-RU" b="1" smtClean="0">
                <a:solidFill>
                  <a:srgbClr val="000099"/>
                </a:solidFill>
                <a:latin typeface="Monotype Corsiva" panose="03010101010201010101" pitchFamily="66" charset="0"/>
              </a:rPr>
              <a:t>Задачи проекта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5183187"/>
          </a:xfrm>
        </p:spPr>
        <p:txBody>
          <a:bodyPr/>
          <a:lstStyle/>
          <a:p>
            <a:pPr algn="just">
              <a:buFont typeface="Times New Roman" panose="02020603050405020304" pitchFamily="18" charset="0"/>
              <a:buAutoNum type="arabicPeriod"/>
            </a:pPr>
            <a:r>
              <a:rPr lang="ru-RU" altLang="ru-RU" sz="2000" b="1" smtClean="0"/>
              <a:t>Формирование в образовательной организации условий для инновационной деятельности и успешного решения образовательных задач в соответствии с ФГОС.</a:t>
            </a:r>
          </a:p>
          <a:p>
            <a:pPr algn="just">
              <a:buFont typeface="Times New Roman" panose="02020603050405020304" pitchFamily="18" charset="0"/>
              <a:buAutoNum type="arabicPeriod"/>
            </a:pPr>
            <a:r>
              <a:rPr lang="ru-RU" altLang="ru-RU" sz="2000" b="1" smtClean="0">
                <a:solidFill>
                  <a:srgbClr val="000000"/>
                </a:solidFill>
              </a:rPr>
              <a:t>Использование научно-методического сопровождения НИУ ВШЭ для эффективной организации деятельности РМЦ.</a:t>
            </a:r>
            <a:endParaRPr lang="ru-RU" altLang="ru-RU" sz="2000" b="1" smtClean="0"/>
          </a:p>
          <a:p>
            <a:pPr algn="just">
              <a:buFont typeface="Times New Roman" panose="02020603050405020304" pitchFamily="18" charset="0"/>
              <a:buAutoNum type="arabicPeriod"/>
            </a:pPr>
            <a:r>
              <a:rPr lang="ru-RU" altLang="ru-RU" sz="2000" b="1" smtClean="0"/>
              <a:t>Выявление уникальных педагогических и управленческих технологий /практик в сфере среднего общего образования.</a:t>
            </a:r>
            <a:endParaRPr lang="ru-RU" altLang="ru-RU" sz="2000" b="1" smtClean="0">
              <a:latin typeface="Calibri" panose="020F0502020204030204" pitchFamily="34" charset="0"/>
            </a:endParaRPr>
          </a:p>
          <a:p>
            <a:pPr algn="just">
              <a:buFont typeface="Times New Roman" panose="02020603050405020304" pitchFamily="18" charset="0"/>
              <a:buAutoNum type="arabicPeriod"/>
            </a:pPr>
            <a:r>
              <a:rPr lang="ru-RU" altLang="ru-RU" sz="2000" b="1" smtClean="0"/>
              <a:t>Аккумулирование и обобщение передового опыта по использованию инновационных подходов в образовательном процессе.</a:t>
            </a:r>
            <a:endParaRPr lang="ru-RU" altLang="ru-RU" sz="2000" b="1" smtClean="0">
              <a:latin typeface="Calibri" panose="020F0502020204030204" pitchFamily="34" charset="0"/>
            </a:endParaRPr>
          </a:p>
          <a:p>
            <a:pPr algn="just">
              <a:buFont typeface="Times New Roman" panose="02020603050405020304" pitchFamily="18" charset="0"/>
              <a:buAutoNum type="arabicPeriod"/>
            </a:pPr>
            <a:r>
              <a:rPr lang="ru-RU" altLang="ru-RU" sz="2000" b="1" smtClean="0"/>
              <a:t>Трансляция и тиражирование передового опыта среди партнёрских школ НИУ ВШЭ и школ Пензенского региона.</a:t>
            </a:r>
            <a:endParaRPr lang="ru-RU" altLang="ru-RU" sz="2000" b="1" smtClean="0">
              <a:latin typeface="Calibri" panose="020F0502020204030204" pitchFamily="34" charset="0"/>
            </a:endParaRPr>
          </a:p>
          <a:p>
            <a:pPr algn="just"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ru-RU" altLang="ru-RU" sz="2000" b="1" smtClean="0"/>
              <a:t>Создание сети школ, реализующих подобные педагогические и управленческие технологии/практики для формирования суммарного опыта при инициативной и деятельностной позиции каждого участника сетевого узла.</a:t>
            </a:r>
            <a:endParaRPr lang="ru-RU" altLang="ru-RU" sz="2000" b="1" smtClean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b="1" smtClean="0"/>
          </a:p>
          <a:p>
            <a:pPr>
              <a:spcBef>
                <a:spcPct val="0"/>
              </a:spcBef>
            </a:pPr>
            <a:endParaRPr lang="ru-RU" altLang="ru-RU" sz="1600" b="1" smtClean="0"/>
          </a:p>
          <a:p>
            <a:pPr>
              <a:spcBef>
                <a:spcPct val="0"/>
              </a:spcBef>
            </a:pPr>
            <a:endParaRPr lang="ru-RU" altLang="ru-RU" sz="1600" b="1" smtClean="0"/>
          </a:p>
          <a:p>
            <a:pPr>
              <a:spcBef>
                <a:spcPct val="0"/>
              </a:spcBef>
            </a:pPr>
            <a:endParaRPr lang="ru-RU" altLang="ru-RU" sz="1600" b="1" smtClean="0"/>
          </a:p>
          <a:p>
            <a:pPr>
              <a:spcBef>
                <a:spcPct val="0"/>
              </a:spcBef>
            </a:pPr>
            <a:endParaRPr lang="ru-RU" altLang="ru-RU" sz="1600" b="1" smtClean="0"/>
          </a:p>
          <a:p>
            <a:endParaRPr lang="ru-RU" altLang="ru-RU" sz="1600" smtClean="0"/>
          </a:p>
        </p:txBody>
      </p:sp>
      <p:pic>
        <p:nvPicPr>
          <p:cNvPr id="17412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88938"/>
            <a:ext cx="8715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8572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81717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333375"/>
            <a:ext cx="853122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333375"/>
            <a:ext cx="827088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50" y="333375"/>
            <a:ext cx="9652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772791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907705" y="4068960"/>
            <a:ext cx="5040560" cy="1808312"/>
          </a:xfrm>
          <a:prstGeom prst="round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07705" y="1841726"/>
            <a:ext cx="4968552" cy="1875306"/>
          </a:xfrm>
          <a:prstGeom prst="round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151642" y="426070"/>
            <a:ext cx="7546975" cy="686465"/>
          </a:xfrm>
          <a:prstGeom prst="rect">
            <a:avLst/>
          </a:prstGeom>
        </p:spPr>
        <p:txBody>
          <a:bodyPr vert="horz" wrap="square" lIns="0" tIns="9266" rIns="0" bIns="0" rtlCol="0" anchor="t" anchorCtr="0">
            <a:spAutoFit/>
          </a:bodyPr>
          <a:lstStyle/>
          <a:p>
            <a:pPr marL="0" indent="0" algn="ctr">
              <a:spcBef>
                <a:spcPts val="72"/>
              </a:spcBef>
              <a:buNone/>
            </a:pPr>
            <a:r>
              <a:rPr b="1" spc="-3" dirty="0">
                <a:solidFill>
                  <a:srgbClr val="000099"/>
                </a:solidFill>
                <a:effectLst/>
                <a:latin typeface="Monotype Corsiva" panose="03010101010201010101" pitchFamily="66" charset="0"/>
              </a:rPr>
              <a:t>Модели смешанного</a:t>
            </a:r>
            <a:r>
              <a:rPr b="1" spc="-38" dirty="0">
                <a:solidFill>
                  <a:srgbClr val="000099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b="1" spc="-3" dirty="0">
                <a:solidFill>
                  <a:srgbClr val="000099"/>
                </a:solidFill>
                <a:effectLst/>
                <a:latin typeface="Monotype Corsiva" panose="03010101010201010101" pitchFamily="66" charset="0"/>
              </a:rPr>
              <a:t>обучения</a:t>
            </a:r>
            <a:endParaRPr b="1" dirty="0">
              <a:solidFill>
                <a:srgbClr val="000099"/>
              </a:soli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87824" y="2049708"/>
            <a:ext cx="3769074" cy="1340769"/>
          </a:xfrm>
          <a:prstGeom prst="rect">
            <a:avLst/>
          </a:prstGeom>
        </p:spPr>
        <p:txBody>
          <a:bodyPr vert="horz" wrap="square" lIns="0" tIns="57802" rIns="0" bIns="0" rtlCol="0">
            <a:spAutoFit/>
          </a:bodyPr>
          <a:lstStyle/>
          <a:p>
            <a:pPr marL="8825" defTabSz="635389">
              <a:spcBef>
                <a:spcPts val="455"/>
              </a:spcBef>
            </a:pPr>
            <a:r>
              <a:rPr sz="2000" b="1" spc="-3" dirty="0">
                <a:solidFill>
                  <a:srgbClr val="000099"/>
                </a:solidFill>
                <a:latin typeface="Arial"/>
                <a:cs typeface="Arial"/>
              </a:rPr>
              <a:t>Группа моделей</a:t>
            </a:r>
            <a:r>
              <a:rPr sz="2000" b="1" spc="-7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b="1" spc="-3" dirty="0">
                <a:solidFill>
                  <a:srgbClr val="000099"/>
                </a:solidFill>
                <a:latin typeface="Arial"/>
                <a:cs typeface="Arial"/>
              </a:rPr>
              <a:t>«РОТАЦИЯ»</a:t>
            </a:r>
            <a:endParaRPr sz="20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185322" indent="-159730" defTabSz="635389">
              <a:spcBef>
                <a:spcPts val="386"/>
              </a:spcBef>
              <a:buFontTx/>
              <a:buChar char="•"/>
              <a:tabLst>
                <a:tab pos="185763" algn="l"/>
              </a:tabLst>
            </a:pPr>
            <a:r>
              <a:rPr sz="2000" spc="-3" dirty="0">
                <a:solidFill>
                  <a:srgbClr val="000099"/>
                </a:solidFill>
                <a:latin typeface="Arial"/>
                <a:cs typeface="Arial"/>
              </a:rPr>
              <a:t>Автономные</a:t>
            </a:r>
            <a:r>
              <a:rPr sz="2000" spc="-31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3" dirty="0">
                <a:solidFill>
                  <a:srgbClr val="000099"/>
                </a:solidFill>
                <a:latin typeface="Arial"/>
                <a:cs typeface="Arial"/>
              </a:rPr>
              <a:t>группы</a:t>
            </a:r>
            <a:endParaRPr sz="20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185322" indent="-159730" defTabSz="635389">
              <a:spcBef>
                <a:spcPts val="17"/>
              </a:spcBef>
              <a:buFontTx/>
              <a:buChar char="•"/>
              <a:tabLst>
                <a:tab pos="185763" algn="l"/>
              </a:tabLst>
            </a:pPr>
            <a:r>
              <a:rPr sz="2000" spc="-3" dirty="0">
                <a:solidFill>
                  <a:srgbClr val="000099"/>
                </a:solidFill>
                <a:latin typeface="Arial"/>
                <a:cs typeface="Arial"/>
              </a:rPr>
              <a:t>Перевёрнутый</a:t>
            </a:r>
            <a:r>
              <a:rPr sz="2000" spc="-44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99"/>
                </a:solidFill>
                <a:latin typeface="Arial"/>
                <a:cs typeface="Arial"/>
              </a:rPr>
              <a:t>класс</a:t>
            </a:r>
          </a:p>
          <a:p>
            <a:pPr marL="185322" indent="-159730" defTabSz="635389">
              <a:spcBef>
                <a:spcPts val="7"/>
              </a:spcBef>
              <a:buFontTx/>
              <a:buChar char="•"/>
              <a:tabLst>
                <a:tab pos="185763" algn="l"/>
              </a:tabLst>
            </a:pPr>
            <a:r>
              <a:rPr sz="2000" spc="-3" dirty="0">
                <a:solidFill>
                  <a:srgbClr val="000099"/>
                </a:solidFill>
                <a:latin typeface="Arial"/>
                <a:cs typeface="Arial"/>
              </a:rPr>
              <a:t>Смена рабочих</a:t>
            </a:r>
            <a:r>
              <a:rPr sz="2000" spc="-58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3" dirty="0">
                <a:solidFill>
                  <a:srgbClr val="000099"/>
                </a:solidFill>
                <a:latin typeface="Arial"/>
                <a:cs typeface="Arial"/>
              </a:rPr>
              <a:t>зон</a:t>
            </a:r>
            <a:endParaRPr sz="2000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87824" y="4085158"/>
            <a:ext cx="4248993" cy="1648098"/>
          </a:xfrm>
          <a:prstGeom prst="rect">
            <a:avLst/>
          </a:prstGeom>
        </p:spPr>
        <p:txBody>
          <a:bodyPr vert="horz" wrap="square" lIns="0" tIns="57359" rIns="0" bIns="0" rtlCol="0">
            <a:spAutoFit/>
          </a:bodyPr>
          <a:lstStyle/>
          <a:p>
            <a:pPr marL="9708" defTabSz="635389">
              <a:spcBef>
                <a:spcPts val="452"/>
              </a:spcBef>
            </a:pPr>
            <a:r>
              <a:rPr sz="2000" b="1" spc="-3" dirty="0">
                <a:solidFill>
                  <a:srgbClr val="000099"/>
                </a:solidFill>
                <a:latin typeface="Arial"/>
                <a:cs typeface="Arial"/>
              </a:rPr>
              <a:t>Группа моделей «ЛИЧНЫЙ</a:t>
            </a:r>
            <a:r>
              <a:rPr sz="2000" b="1" spc="-17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b="1" spc="-3" dirty="0">
                <a:solidFill>
                  <a:srgbClr val="000099"/>
                </a:solidFill>
                <a:latin typeface="Arial"/>
                <a:cs typeface="Arial"/>
              </a:rPr>
              <a:t>ВЫБОР»</a:t>
            </a:r>
            <a:endParaRPr sz="20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168554" indent="-159730" defTabSz="635389">
              <a:spcBef>
                <a:spcPts val="382"/>
              </a:spcBef>
              <a:buFontTx/>
              <a:buChar char="•"/>
              <a:tabLst>
                <a:tab pos="168996" algn="l"/>
              </a:tabLst>
            </a:pPr>
            <a:r>
              <a:rPr sz="2000" spc="-3" dirty="0">
                <a:solidFill>
                  <a:srgbClr val="000099"/>
                </a:solidFill>
                <a:latin typeface="Arial"/>
                <a:cs typeface="Arial"/>
              </a:rPr>
              <a:t>Новый</a:t>
            </a:r>
            <a:r>
              <a:rPr sz="2000" spc="-51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3" dirty="0">
                <a:solidFill>
                  <a:srgbClr val="000099"/>
                </a:solidFill>
                <a:latin typeface="Arial"/>
                <a:cs typeface="Arial"/>
              </a:rPr>
              <a:t>профиль</a:t>
            </a:r>
            <a:endParaRPr sz="20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168554" indent="-159730" defTabSz="635389">
              <a:spcBef>
                <a:spcPts val="17"/>
              </a:spcBef>
              <a:buFontTx/>
              <a:buChar char="•"/>
              <a:tabLst>
                <a:tab pos="168996" algn="l"/>
              </a:tabLst>
            </a:pPr>
            <a:r>
              <a:rPr sz="2000" spc="-3" dirty="0">
                <a:solidFill>
                  <a:srgbClr val="000099"/>
                </a:solidFill>
                <a:latin typeface="Arial"/>
                <a:cs typeface="Arial"/>
              </a:rPr>
              <a:t>Межшкольная</a:t>
            </a:r>
            <a:r>
              <a:rPr sz="2000" spc="-49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3" dirty="0">
                <a:solidFill>
                  <a:srgbClr val="000099"/>
                </a:solidFill>
                <a:latin typeface="Arial"/>
                <a:cs typeface="Arial"/>
              </a:rPr>
              <a:t>группа</a:t>
            </a:r>
            <a:endParaRPr sz="20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168554" indent="-159730" defTabSz="635389">
              <a:spcBef>
                <a:spcPts val="10"/>
              </a:spcBef>
              <a:buFontTx/>
              <a:buChar char="•"/>
              <a:tabLst>
                <a:tab pos="168996" algn="l"/>
              </a:tabLst>
            </a:pPr>
            <a:r>
              <a:rPr sz="2000" spc="-3" dirty="0">
                <a:solidFill>
                  <a:srgbClr val="000099"/>
                </a:solidFill>
                <a:latin typeface="Arial"/>
                <a:cs typeface="Arial"/>
              </a:rPr>
              <a:t>Индивидуальный </a:t>
            </a:r>
            <a:r>
              <a:rPr sz="2000" dirty="0">
                <a:solidFill>
                  <a:srgbClr val="000099"/>
                </a:solidFill>
                <a:latin typeface="Arial"/>
                <a:cs typeface="Arial"/>
              </a:rPr>
              <a:t>учебный</a:t>
            </a:r>
            <a:r>
              <a:rPr sz="2000" spc="-42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99"/>
                </a:solidFill>
                <a:latin typeface="Arial"/>
                <a:cs typeface="Arial"/>
              </a:rPr>
              <a:t>план</a:t>
            </a:r>
          </a:p>
        </p:txBody>
      </p:sp>
      <p:pic>
        <p:nvPicPr>
          <p:cNvPr id="6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325"/>
            <a:ext cx="96361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08793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6146" y="476672"/>
            <a:ext cx="8305504" cy="57396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35389"/>
            <a:endParaRPr sz="1321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2291856" y="552706"/>
            <a:ext cx="5633963" cy="562909"/>
          </a:xfrm>
          <a:prstGeom prst="rect">
            <a:avLst/>
          </a:prstGeom>
        </p:spPr>
        <p:txBody>
          <a:bodyPr vert="horz" wrap="square" lIns="0" tIns="8825" rIns="0" bIns="0" rtlCol="0">
            <a:spAutoFit/>
          </a:bodyPr>
          <a:lstStyle/>
          <a:p>
            <a:pPr marL="8825">
              <a:spcBef>
                <a:spcPts val="70"/>
              </a:spcBef>
            </a:pPr>
            <a:r>
              <a:rPr sz="36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«АВТОНОМНЫЕ</a:t>
            </a:r>
            <a:r>
              <a:rPr sz="3600" b="1" spc="-70" dirty="0">
                <a:solidFill>
                  <a:srgbClr val="000099"/>
                </a:solidFill>
                <a:latin typeface="Monotype Corsiva" panose="03010101010201010101" pitchFamily="66" charset="0"/>
              </a:rPr>
              <a:t> </a:t>
            </a:r>
            <a:r>
              <a:rPr sz="3600" b="1" spc="-3" dirty="0">
                <a:solidFill>
                  <a:srgbClr val="000099"/>
                </a:solidFill>
                <a:latin typeface="Monotype Corsiva" panose="03010101010201010101" pitchFamily="66" charset="0"/>
              </a:rPr>
              <a:t>ГРУППЫ»</a:t>
            </a:r>
            <a:endParaRPr sz="3600" b="1" dirty="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5781" y="1877624"/>
            <a:ext cx="1747158" cy="1129731"/>
          </a:xfrm>
          <a:prstGeom prst="rect">
            <a:avLst/>
          </a:prstGeom>
        </p:spPr>
        <p:txBody>
          <a:bodyPr vert="horz" wrap="square" lIns="0" tIns="8825" rIns="0" bIns="0" rtlCol="0">
            <a:spAutoFit/>
          </a:bodyPr>
          <a:lstStyle/>
          <a:p>
            <a:pPr marL="229006" defTabSz="635389">
              <a:spcBef>
                <a:spcPts val="70"/>
              </a:spcBef>
            </a:pPr>
            <a:r>
              <a:rPr sz="3545" dirty="0">
                <a:solidFill>
                  <a:prstClr val="black"/>
                </a:solidFill>
                <a:latin typeface="Arial"/>
                <a:cs typeface="Arial"/>
              </a:rPr>
              <a:t>КЛАСС</a:t>
            </a:r>
          </a:p>
          <a:p>
            <a:pPr marL="8825" defTabSz="635389">
              <a:spcBef>
                <a:spcPts val="1877"/>
              </a:spcBef>
            </a:pPr>
            <a:r>
              <a:rPr sz="2155" spc="-3" dirty="0">
                <a:solidFill>
                  <a:prstClr val="black"/>
                </a:solidFill>
                <a:latin typeface="Arial"/>
                <a:cs typeface="Arial"/>
              </a:rPr>
              <a:t>Группа</a:t>
            </a:r>
            <a:r>
              <a:rPr sz="2155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55" spc="-3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2155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84168" y="2595320"/>
            <a:ext cx="1095780" cy="329768"/>
          </a:xfrm>
          <a:prstGeom prst="rect">
            <a:avLst/>
          </a:prstGeom>
        </p:spPr>
        <p:txBody>
          <a:bodyPr vert="horz" wrap="square" lIns="0" tIns="8825" rIns="0" bIns="0" rtlCol="0">
            <a:spAutoFit/>
          </a:bodyPr>
          <a:lstStyle/>
          <a:p>
            <a:pPr marL="8825" defTabSz="635389">
              <a:spcBef>
                <a:spcPts val="70"/>
              </a:spcBef>
            </a:pPr>
            <a:r>
              <a:rPr sz="2085" spc="-3" dirty="0">
                <a:solidFill>
                  <a:prstClr val="black"/>
                </a:solidFill>
                <a:latin typeface="Arial"/>
                <a:cs typeface="Arial"/>
              </a:rPr>
              <a:t>Группа</a:t>
            </a:r>
            <a:r>
              <a:rPr sz="2085" spc="-5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8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30677" y="5271677"/>
            <a:ext cx="1922358" cy="393953"/>
          </a:xfrm>
          <a:prstGeom prst="rect">
            <a:avLst/>
          </a:prstGeom>
        </p:spPr>
        <p:txBody>
          <a:bodyPr vert="horz" wrap="square" lIns="0" tIns="8825" rIns="0" bIns="0" rtlCol="0">
            <a:spAutoFit/>
          </a:bodyPr>
          <a:lstStyle/>
          <a:p>
            <a:pPr marL="8825" defTabSz="635389">
              <a:spcBef>
                <a:spcPts val="70"/>
              </a:spcBef>
            </a:pPr>
            <a:r>
              <a:rPr sz="2502" b="1" spc="-3" dirty="0">
                <a:solidFill>
                  <a:prstClr val="black"/>
                </a:solidFill>
                <a:latin typeface="Arial"/>
                <a:cs typeface="Arial"/>
              </a:rPr>
              <a:t>Кабинет</a:t>
            </a:r>
            <a:r>
              <a:rPr sz="2502" b="1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02" b="1" dirty="0">
                <a:solidFill>
                  <a:prstClr val="black"/>
                </a:solidFill>
                <a:latin typeface="Arial"/>
                <a:cs typeface="Arial"/>
              </a:rPr>
              <a:t>№1</a:t>
            </a:r>
            <a:endParaRPr sz="2502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16078" y="4763610"/>
            <a:ext cx="2835308" cy="1016133"/>
          </a:xfrm>
          <a:prstGeom prst="rect">
            <a:avLst/>
          </a:prstGeom>
        </p:spPr>
        <p:txBody>
          <a:bodyPr vert="horz" wrap="square" lIns="0" tIns="5736" rIns="0" bIns="0" rtlCol="0">
            <a:spAutoFit/>
          </a:bodyPr>
          <a:lstStyle/>
          <a:p>
            <a:pPr marL="8825" marR="3531" algn="ctr" defTabSz="635389">
              <a:lnSpc>
                <a:spcPct val="101400"/>
              </a:lnSpc>
              <a:spcBef>
                <a:spcPts val="44"/>
              </a:spcBef>
            </a:pPr>
            <a:r>
              <a:rPr sz="1599" spc="-3" dirty="0">
                <a:solidFill>
                  <a:srgbClr val="800000"/>
                </a:solidFill>
                <a:latin typeface="Arial"/>
                <a:cs typeface="Arial"/>
              </a:rPr>
              <a:t>Электронный  образовательный</a:t>
            </a:r>
            <a:r>
              <a:rPr sz="1599" spc="-31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1599" spc="-7" dirty="0">
                <a:solidFill>
                  <a:srgbClr val="800000"/>
                </a:solidFill>
                <a:latin typeface="Arial"/>
                <a:cs typeface="Arial"/>
              </a:rPr>
              <a:t>ресурс</a:t>
            </a:r>
            <a:endParaRPr sz="1599" dirty="0">
              <a:solidFill>
                <a:prstClr val="black"/>
              </a:solidFill>
              <a:latin typeface="Arial"/>
              <a:cs typeface="Arial"/>
            </a:endParaRPr>
          </a:p>
          <a:p>
            <a:pPr marL="79865" algn="ctr" defTabSz="635389">
              <a:spcBef>
                <a:spcPts val="1035"/>
              </a:spcBef>
            </a:pPr>
            <a:r>
              <a:rPr sz="2502" b="1" spc="-3" dirty="0">
                <a:solidFill>
                  <a:prstClr val="black"/>
                </a:solidFill>
                <a:latin typeface="Arial"/>
                <a:cs typeface="Arial"/>
              </a:rPr>
              <a:t>Кабинет</a:t>
            </a:r>
            <a:r>
              <a:rPr sz="2502" b="1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02" b="1" dirty="0">
                <a:solidFill>
                  <a:prstClr val="black"/>
                </a:solidFill>
                <a:latin typeface="Arial"/>
                <a:cs typeface="Arial"/>
              </a:rPr>
              <a:t>№2</a:t>
            </a:r>
            <a:endParaRPr sz="2502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8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14326"/>
            <a:ext cx="575741" cy="67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14971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5150" y="349954"/>
            <a:ext cx="8504237" cy="5135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35389"/>
            <a:endParaRPr sz="1321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2778801" y="415106"/>
            <a:ext cx="5052650" cy="501354"/>
          </a:xfrm>
          <a:prstGeom prst="rect">
            <a:avLst/>
          </a:prstGeom>
        </p:spPr>
        <p:txBody>
          <a:bodyPr vert="horz" wrap="square" lIns="0" tIns="8825" rIns="0" bIns="0" rtlCol="0">
            <a:spAutoFit/>
          </a:bodyPr>
          <a:lstStyle/>
          <a:p>
            <a:pPr marL="8825">
              <a:spcBef>
                <a:spcPts val="70"/>
              </a:spcBef>
            </a:pPr>
            <a:r>
              <a:rPr sz="32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«ПЕРЕВЁРНУТЫЙ</a:t>
            </a:r>
            <a:r>
              <a:rPr sz="3200" b="1" spc="-70" dirty="0">
                <a:solidFill>
                  <a:srgbClr val="000099"/>
                </a:solidFill>
                <a:latin typeface="Monotype Corsiva" panose="03010101010201010101" pitchFamily="66" charset="0"/>
              </a:rPr>
              <a:t> </a:t>
            </a:r>
            <a:r>
              <a:rPr sz="32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КЛАСС»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161500"/>
              </p:ext>
            </p:extLst>
          </p:nvPr>
        </p:nvGraphicFramePr>
        <p:xfrm>
          <a:off x="323850" y="1844824"/>
          <a:ext cx="8766839" cy="10281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59465"/>
                <a:gridCol w="4107374"/>
              </a:tblGrid>
              <a:tr h="1028173">
                <a:tc>
                  <a:txBody>
                    <a:bodyPr/>
                    <a:lstStyle/>
                    <a:p>
                      <a:pPr marL="127000" algn="ctr">
                        <a:lnSpc>
                          <a:spcPts val="4020"/>
                        </a:lnSpc>
                        <a:spcBef>
                          <a:spcPts val="82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Работа в</a:t>
                      </a:r>
                      <a:r>
                        <a:rPr sz="2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классе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72817" marB="0"/>
                </a:tc>
                <a:tc>
                  <a:txBody>
                    <a:bodyPr/>
                    <a:lstStyle/>
                    <a:p>
                      <a:pPr marL="2773363" indent="-1333500">
                        <a:lnSpc>
                          <a:spcPts val="3754"/>
                        </a:lnSpc>
                      </a:pPr>
                      <a:r>
                        <a:rPr sz="2400" spc="-50" dirty="0">
                          <a:latin typeface="Arial"/>
                          <a:cs typeface="Arial"/>
                        </a:rPr>
                        <a:t>Работа</a:t>
                      </a:r>
                      <a:r>
                        <a:rPr sz="24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5" dirty="0">
                          <a:latin typeface="Arial"/>
                          <a:cs typeface="Arial"/>
                        </a:rPr>
                        <a:t>дома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691680" y="4743201"/>
            <a:ext cx="2400741" cy="500207"/>
          </a:xfrm>
          <a:prstGeom prst="rect">
            <a:avLst/>
          </a:prstGeom>
        </p:spPr>
        <p:txBody>
          <a:bodyPr vert="horz" wrap="square" lIns="0" tIns="7943" rIns="0" bIns="0" rtlCol="0">
            <a:spAutoFit/>
          </a:bodyPr>
          <a:lstStyle/>
          <a:p>
            <a:pPr marL="8825" marR="3531" indent="555967" defTabSz="635389">
              <a:lnSpc>
                <a:spcPct val="100400"/>
              </a:lnSpc>
              <a:spcBef>
                <a:spcPts val="63"/>
              </a:spcBef>
            </a:pPr>
            <a:r>
              <a:rPr sz="1599" spc="-3" dirty="0">
                <a:solidFill>
                  <a:srgbClr val="800000"/>
                </a:solidFill>
                <a:latin typeface="Arial"/>
                <a:cs typeface="Arial"/>
              </a:rPr>
              <a:t>Электронный  образовательный</a:t>
            </a:r>
            <a:r>
              <a:rPr sz="1599" spc="-42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1599" spc="-3" dirty="0">
                <a:solidFill>
                  <a:srgbClr val="800000"/>
                </a:solidFill>
                <a:latin typeface="Arial"/>
                <a:cs typeface="Arial"/>
              </a:rPr>
              <a:t>ресурс</a:t>
            </a:r>
            <a:endParaRPr sz="1599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20489" y="350838"/>
            <a:ext cx="875754" cy="7018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35389"/>
            <a:endParaRPr sz="1321">
              <a:solidFill>
                <a:prstClr val="black"/>
              </a:solidFill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517228"/>
              </p:ext>
            </p:extLst>
          </p:nvPr>
        </p:nvGraphicFramePr>
        <p:xfrm>
          <a:off x="323849" y="5308987"/>
          <a:ext cx="8432551" cy="990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67458"/>
                <a:gridCol w="3465093"/>
              </a:tblGrid>
              <a:tr h="9361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00" dirty="0">
                        <a:solidFill>
                          <a:srgbClr val="000099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27000" algn="ctr">
                        <a:lnSpc>
                          <a:spcPts val="2820"/>
                        </a:lnSpc>
                      </a:pPr>
                      <a:r>
                        <a:rPr sz="1700" b="1" dirty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sz="1700" b="1" spc="-5" dirty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этап: предъявление </a:t>
                      </a:r>
                      <a:endParaRPr lang="ru-RU" sz="1700" b="1" spc="-5" dirty="0" smtClean="0">
                        <a:solidFill>
                          <a:srgbClr val="000099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27000" algn="ctr">
                        <a:lnSpc>
                          <a:spcPts val="2820"/>
                        </a:lnSpc>
                      </a:pPr>
                      <a:r>
                        <a:rPr sz="1700" b="1" dirty="0" smtClean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учебного</a:t>
                      </a:r>
                      <a:r>
                        <a:rPr sz="1700" b="1" spc="-40" dirty="0" smtClean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b="1" spc="-5" dirty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материала</a:t>
                      </a:r>
                      <a:endParaRPr sz="1700" dirty="0">
                        <a:solidFill>
                          <a:srgbClr val="000099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207" marB="0"/>
                </a:tc>
                <a:tc>
                  <a:txBody>
                    <a:bodyPr/>
                    <a:lstStyle/>
                    <a:p>
                      <a:pPr marL="361950" indent="0">
                        <a:lnSpc>
                          <a:spcPts val="2560"/>
                        </a:lnSpc>
                      </a:pPr>
                      <a:endParaRPr lang="ru-RU" sz="1700" b="1" dirty="0" smtClean="0">
                        <a:solidFill>
                          <a:srgbClr val="000099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361950" indent="0" algn="ctr">
                        <a:lnSpc>
                          <a:spcPts val="2560"/>
                        </a:lnSpc>
                      </a:pPr>
                      <a:r>
                        <a:rPr sz="1700" b="1" dirty="0" smtClean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sz="1700" b="1" spc="-5" dirty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этап: </a:t>
                      </a:r>
                      <a:r>
                        <a:rPr sz="1700" b="1" dirty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отработка</a:t>
                      </a:r>
                      <a:r>
                        <a:rPr sz="1700" b="1" spc="-80" dirty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endParaRPr lang="ru-RU" sz="1700" b="1" spc="-80" dirty="0" smtClean="0">
                        <a:solidFill>
                          <a:srgbClr val="000099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361950" indent="0" algn="ctr">
                        <a:lnSpc>
                          <a:spcPts val="2560"/>
                        </a:lnSpc>
                      </a:pPr>
                      <a:r>
                        <a:rPr lang="ru-RU" sz="1700" b="1" dirty="0" smtClean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700" b="1" dirty="0" smtClean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чебного</a:t>
                      </a:r>
                      <a:r>
                        <a:rPr lang="ru-RU" sz="1700" b="0" baseline="0" dirty="0" smtClean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b="1" spc="-5" dirty="0" smtClean="0">
                          <a:solidFill>
                            <a:srgbClr val="000099"/>
                          </a:solidFill>
                          <a:latin typeface="Times New Roman"/>
                          <a:cs typeface="Times New Roman"/>
                        </a:rPr>
                        <a:t>материала</a:t>
                      </a:r>
                      <a:endParaRPr sz="1700" dirty="0">
                        <a:solidFill>
                          <a:srgbClr val="000099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8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14325"/>
            <a:ext cx="647750" cy="76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088655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973" y="281125"/>
            <a:ext cx="9003310" cy="6515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35389"/>
            <a:endParaRPr sz="1321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523933" y="435885"/>
            <a:ext cx="6504451" cy="562909"/>
          </a:xfrm>
          <a:prstGeom prst="rect">
            <a:avLst/>
          </a:prstGeom>
        </p:spPr>
        <p:txBody>
          <a:bodyPr vert="horz" wrap="square" lIns="0" tIns="8825" rIns="0" bIns="0" rtlCol="0">
            <a:spAutoFit/>
          </a:bodyPr>
          <a:lstStyle/>
          <a:p>
            <a:pPr marL="8825">
              <a:spcBef>
                <a:spcPts val="70"/>
              </a:spcBef>
              <a:tabLst>
                <a:tab pos="1647160" algn="l"/>
              </a:tabLst>
            </a:pPr>
            <a:r>
              <a:rPr sz="3600" b="1" spc="-3" dirty="0">
                <a:solidFill>
                  <a:srgbClr val="000099"/>
                </a:solidFill>
                <a:latin typeface="Monotype Corsiva" panose="03010101010201010101" pitchFamily="66" charset="0"/>
              </a:rPr>
              <a:t>«</a:t>
            </a:r>
            <a:r>
              <a:rPr sz="3600" b="1" spc="-3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СМЕН</a:t>
            </a:r>
            <a:r>
              <a:rPr lang="ru-RU" sz="3600" b="1" spc="-3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А </a:t>
            </a:r>
            <a:r>
              <a:rPr sz="3600" b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РАБОЧИХ</a:t>
            </a:r>
            <a:r>
              <a:rPr sz="3600" b="1" spc="-70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 </a:t>
            </a:r>
            <a:r>
              <a:rPr sz="36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ЗОН»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4456" y="1621308"/>
            <a:ext cx="2221127" cy="872939"/>
          </a:xfrm>
          <a:prstGeom prst="rect">
            <a:avLst/>
          </a:prstGeom>
        </p:spPr>
        <p:txBody>
          <a:bodyPr vert="horz" wrap="square" lIns="0" tIns="101925" rIns="0" bIns="0" rtlCol="0">
            <a:spAutoFit/>
          </a:bodyPr>
          <a:lstStyle/>
          <a:p>
            <a:pPr marL="379028" defTabSz="635389">
              <a:spcBef>
                <a:spcPts val="803"/>
              </a:spcBef>
            </a:pPr>
            <a:r>
              <a:rPr sz="2780" spc="-3" dirty="0">
                <a:solidFill>
                  <a:prstClr val="black"/>
                </a:solidFill>
                <a:latin typeface="Arial"/>
                <a:cs typeface="Arial"/>
              </a:rPr>
              <a:t>КЛАСС</a:t>
            </a:r>
            <a:endParaRPr sz="2780" dirty="0">
              <a:solidFill>
                <a:prstClr val="black"/>
              </a:solidFill>
              <a:latin typeface="Arial"/>
              <a:cs typeface="Arial"/>
            </a:endParaRPr>
          </a:p>
          <a:p>
            <a:pPr marL="8825" defTabSz="635389">
              <a:spcBef>
                <a:spcPts val="480"/>
              </a:spcBef>
            </a:pPr>
            <a:r>
              <a:rPr sz="1807" spc="-3" dirty="0">
                <a:solidFill>
                  <a:prstClr val="black"/>
                </a:solidFill>
                <a:latin typeface="Arial"/>
                <a:cs typeface="Arial"/>
              </a:rPr>
              <a:t>Зона работы</a:t>
            </a:r>
            <a:r>
              <a:rPr sz="1807" spc="-5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7" spc="-3" dirty="0">
                <a:solidFill>
                  <a:prstClr val="black"/>
                </a:solidFill>
                <a:latin typeface="Arial"/>
                <a:cs typeface="Arial"/>
              </a:rPr>
              <a:t>онлайн</a:t>
            </a:r>
            <a:endParaRPr sz="1807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44208" y="2132856"/>
            <a:ext cx="2592271" cy="565534"/>
          </a:xfrm>
          <a:prstGeom prst="rect">
            <a:avLst/>
          </a:prstGeom>
        </p:spPr>
        <p:txBody>
          <a:bodyPr vert="horz" wrap="square" lIns="0" tIns="9266" rIns="0" bIns="0" rtlCol="0">
            <a:spAutoFit/>
          </a:bodyPr>
          <a:lstStyle/>
          <a:p>
            <a:pPr marL="8825" defTabSz="635389">
              <a:spcBef>
                <a:spcPts val="72"/>
              </a:spcBef>
            </a:pPr>
            <a:r>
              <a:rPr sz="1807" spc="-3" dirty="0">
                <a:solidFill>
                  <a:prstClr val="black"/>
                </a:solidFill>
                <a:latin typeface="Arial"/>
                <a:cs typeface="Arial"/>
              </a:rPr>
              <a:t>Зона работы </a:t>
            </a:r>
            <a:r>
              <a:rPr sz="1807" dirty="0">
                <a:solidFill>
                  <a:prstClr val="black"/>
                </a:solidFill>
                <a:latin typeface="Arial"/>
                <a:cs typeface="Arial"/>
              </a:rPr>
              <a:t>с</a:t>
            </a:r>
            <a:r>
              <a:rPr sz="1807" spc="-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7" spc="-3" dirty="0">
                <a:solidFill>
                  <a:prstClr val="black"/>
                </a:solidFill>
                <a:latin typeface="Arial"/>
                <a:cs typeface="Arial"/>
              </a:rPr>
              <a:t>учителем</a:t>
            </a:r>
            <a:endParaRPr sz="1807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7725" y="3706884"/>
            <a:ext cx="5150560" cy="1004309"/>
          </a:xfrm>
          <a:prstGeom prst="rect">
            <a:avLst/>
          </a:prstGeom>
        </p:spPr>
        <p:txBody>
          <a:bodyPr vert="horz" wrap="square" lIns="0" tIns="9266" rIns="0" bIns="0" rtlCol="0">
            <a:spAutoFit/>
          </a:bodyPr>
          <a:lstStyle/>
          <a:p>
            <a:pPr marL="8825" marR="2752917" indent="555967" defTabSz="635389">
              <a:spcBef>
                <a:spcPts val="72"/>
              </a:spcBef>
            </a:pPr>
            <a:r>
              <a:rPr sz="1599" spc="-3" dirty="0">
                <a:solidFill>
                  <a:srgbClr val="800000"/>
                </a:solidFill>
                <a:latin typeface="Arial"/>
                <a:cs typeface="Arial"/>
              </a:rPr>
              <a:t>Электронный  образовательный</a:t>
            </a:r>
            <a:r>
              <a:rPr sz="1599" spc="-42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1599" spc="-3" dirty="0">
                <a:solidFill>
                  <a:srgbClr val="800000"/>
                </a:solidFill>
                <a:latin typeface="Arial"/>
                <a:cs typeface="Arial"/>
              </a:rPr>
              <a:t>ресурс</a:t>
            </a:r>
            <a:endParaRPr sz="1599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35389">
              <a:spcBef>
                <a:spcPts val="24"/>
              </a:spcBef>
            </a:pPr>
            <a:endParaRPr sz="146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704381" defTabSz="635389">
              <a:spcBef>
                <a:spcPts val="3"/>
              </a:spcBef>
            </a:pPr>
            <a:r>
              <a:rPr sz="1807" spc="-3" dirty="0">
                <a:solidFill>
                  <a:prstClr val="black"/>
                </a:solidFill>
                <a:latin typeface="Arial"/>
                <a:cs typeface="Arial"/>
              </a:rPr>
              <a:t>Зона работы </a:t>
            </a:r>
            <a:r>
              <a:rPr sz="1807" dirty="0">
                <a:solidFill>
                  <a:prstClr val="black"/>
                </a:solidFill>
                <a:latin typeface="Arial"/>
                <a:cs typeface="Arial"/>
              </a:rPr>
              <a:t>в</a:t>
            </a:r>
            <a:r>
              <a:rPr sz="1807" spc="-5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07" dirty="0">
                <a:solidFill>
                  <a:prstClr val="black"/>
                </a:solidFill>
                <a:latin typeface="Arial"/>
                <a:cs typeface="Arial"/>
              </a:rPr>
              <a:t>группах</a:t>
            </a:r>
          </a:p>
        </p:txBody>
      </p:sp>
      <p:pic>
        <p:nvPicPr>
          <p:cNvPr id="7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14326"/>
            <a:ext cx="647749" cy="76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68698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83568" y="1916832"/>
            <a:ext cx="7819509" cy="2808312"/>
          </a:xfrm>
          <a:prstGeom prst="round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237399" y="479374"/>
            <a:ext cx="6678246" cy="501354"/>
          </a:xfrm>
          <a:prstGeom prst="rect">
            <a:avLst/>
          </a:prstGeom>
        </p:spPr>
        <p:txBody>
          <a:bodyPr vert="horz" wrap="square" lIns="0" tIns="8825" rIns="0" bIns="0" rtlCol="0">
            <a:spAutoFit/>
          </a:bodyPr>
          <a:lstStyle/>
          <a:p>
            <a:pPr marL="8825">
              <a:spcBef>
                <a:spcPts val="70"/>
              </a:spcBef>
              <a:tabLst>
                <a:tab pos="4457439" algn="l"/>
              </a:tabLst>
            </a:pPr>
            <a:r>
              <a:rPr sz="3200" b="1" i="1" dirty="0">
                <a:solidFill>
                  <a:srgbClr val="000099"/>
                </a:solidFill>
                <a:latin typeface="Monotype Corsiva" panose="03010101010201010101" pitchFamily="66" charset="0"/>
              </a:rPr>
              <a:t>МОДЕЛИ</a:t>
            </a:r>
            <a:r>
              <a:rPr sz="3200" b="1" i="1" spc="3" dirty="0">
                <a:solidFill>
                  <a:srgbClr val="000099"/>
                </a:solidFill>
                <a:latin typeface="Monotype Corsiva" panose="03010101010201010101" pitchFamily="66" charset="0"/>
              </a:rPr>
              <a:t> </a:t>
            </a:r>
            <a:r>
              <a:rPr sz="3200" b="1" i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С</a:t>
            </a:r>
            <a:r>
              <a:rPr sz="3200" b="1" i="1" spc="-10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М</a:t>
            </a:r>
            <a:r>
              <a:rPr sz="3200" b="1" i="1" spc="-3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ЕШАННОГ</a:t>
            </a:r>
            <a:r>
              <a:rPr lang="ru-RU" sz="3200" b="1" i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О </a:t>
            </a:r>
            <a:r>
              <a:rPr sz="3200" b="1" i="1" spc="-3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ОБУЧЕНИЯ</a:t>
            </a:r>
            <a:endParaRPr sz="3200" b="1" i="1" dirty="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37399" y="2132856"/>
            <a:ext cx="7265678" cy="1814595"/>
          </a:xfrm>
          <a:prstGeom prst="rect">
            <a:avLst/>
          </a:prstGeom>
        </p:spPr>
        <p:txBody>
          <a:bodyPr vert="horz" wrap="square" lIns="0" tIns="52066" rIns="0" bIns="0" rtlCol="0">
            <a:spAutoFit/>
          </a:bodyPr>
          <a:lstStyle/>
          <a:p>
            <a:pPr marL="8825" defTabSz="635389">
              <a:spcBef>
                <a:spcPts val="410"/>
              </a:spcBef>
            </a:pPr>
            <a:r>
              <a:rPr sz="2800" b="1" spc="-3" dirty="0">
                <a:solidFill>
                  <a:srgbClr val="000099"/>
                </a:solidFill>
                <a:latin typeface="Arial"/>
                <a:cs typeface="Arial"/>
              </a:rPr>
              <a:t>Группа моделей «ЛИЧНЫЙ</a:t>
            </a:r>
            <a:r>
              <a:rPr sz="2800" b="1" spc="-1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800" b="1" spc="-3" dirty="0">
                <a:solidFill>
                  <a:srgbClr val="000099"/>
                </a:solidFill>
                <a:latin typeface="Arial"/>
                <a:cs typeface="Arial"/>
              </a:rPr>
              <a:t>ВЫБОР»</a:t>
            </a:r>
            <a:endParaRPr sz="28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167672" indent="-155759" defTabSz="635389">
              <a:spcBef>
                <a:spcPts val="340"/>
              </a:spcBef>
              <a:buFontTx/>
              <a:buChar char="•"/>
              <a:tabLst>
                <a:tab pos="167672" algn="l"/>
              </a:tabLst>
            </a:pPr>
            <a:r>
              <a:rPr sz="2800" spc="-7" dirty="0">
                <a:solidFill>
                  <a:srgbClr val="000099"/>
                </a:solidFill>
                <a:latin typeface="Arial"/>
                <a:cs typeface="Arial"/>
              </a:rPr>
              <a:t>Новый</a:t>
            </a:r>
            <a:r>
              <a:rPr sz="2800" spc="-38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800" spc="-3" dirty="0">
                <a:solidFill>
                  <a:srgbClr val="000099"/>
                </a:solidFill>
                <a:latin typeface="Arial"/>
                <a:cs typeface="Arial"/>
              </a:rPr>
              <a:t>профиль</a:t>
            </a:r>
            <a:endParaRPr sz="28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167672" indent="-155759" defTabSz="635389">
              <a:spcBef>
                <a:spcPts val="17"/>
              </a:spcBef>
              <a:buFontTx/>
              <a:buChar char="•"/>
              <a:tabLst>
                <a:tab pos="167672" algn="l"/>
              </a:tabLst>
            </a:pPr>
            <a:r>
              <a:rPr sz="2800" spc="-3" dirty="0">
                <a:solidFill>
                  <a:srgbClr val="000099"/>
                </a:solidFill>
                <a:latin typeface="Arial"/>
                <a:cs typeface="Arial"/>
              </a:rPr>
              <a:t>Межшкольная</a:t>
            </a:r>
            <a:r>
              <a:rPr sz="2800" spc="-49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800" spc="-3" dirty="0">
                <a:solidFill>
                  <a:srgbClr val="000099"/>
                </a:solidFill>
                <a:latin typeface="Arial"/>
                <a:cs typeface="Arial"/>
              </a:rPr>
              <a:t>группа</a:t>
            </a:r>
            <a:endParaRPr sz="28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167672" indent="-155759" defTabSz="635389">
              <a:spcBef>
                <a:spcPts val="7"/>
              </a:spcBef>
              <a:buFontTx/>
              <a:buChar char="•"/>
              <a:tabLst>
                <a:tab pos="167672" algn="l"/>
              </a:tabLst>
            </a:pPr>
            <a:r>
              <a:rPr sz="2800" spc="-3" dirty="0">
                <a:solidFill>
                  <a:srgbClr val="000099"/>
                </a:solidFill>
                <a:latin typeface="Arial"/>
                <a:cs typeface="Arial"/>
              </a:rPr>
              <a:t>Индивидуальный </a:t>
            </a:r>
            <a:r>
              <a:rPr sz="2800" spc="-7" dirty="0">
                <a:solidFill>
                  <a:srgbClr val="000099"/>
                </a:solidFill>
                <a:latin typeface="Arial"/>
                <a:cs typeface="Arial"/>
              </a:rPr>
              <a:t>учебный </a:t>
            </a:r>
            <a:r>
              <a:rPr sz="2800" spc="-3" dirty="0">
                <a:solidFill>
                  <a:srgbClr val="000099"/>
                </a:solidFill>
                <a:latin typeface="Arial"/>
                <a:cs typeface="Arial"/>
              </a:rPr>
              <a:t>план</a:t>
            </a:r>
            <a:endParaRPr sz="2800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pic>
        <p:nvPicPr>
          <p:cNvPr id="5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14325"/>
            <a:ext cx="647750" cy="76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703734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1" y="251549"/>
            <a:ext cx="8424614" cy="62247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35389"/>
            <a:endParaRPr sz="1321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2775262" y="413836"/>
            <a:ext cx="4478139" cy="562909"/>
          </a:xfrm>
          <a:prstGeom prst="rect">
            <a:avLst/>
          </a:prstGeom>
        </p:spPr>
        <p:txBody>
          <a:bodyPr vert="horz" wrap="square" lIns="0" tIns="8825" rIns="0" bIns="0" rtlCol="0">
            <a:spAutoFit/>
          </a:bodyPr>
          <a:lstStyle/>
          <a:p>
            <a:pPr marL="8825">
              <a:spcBef>
                <a:spcPts val="70"/>
              </a:spcBef>
            </a:pPr>
            <a:r>
              <a:rPr sz="36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«НОВЫЙ</a:t>
            </a:r>
            <a:r>
              <a:rPr sz="3600" b="1" spc="-49" dirty="0">
                <a:solidFill>
                  <a:srgbClr val="000099"/>
                </a:solidFill>
                <a:latin typeface="Monotype Corsiva" panose="03010101010201010101" pitchFamily="66" charset="0"/>
              </a:rPr>
              <a:t> </a:t>
            </a:r>
            <a:r>
              <a:rPr sz="3600" b="1" spc="-3" dirty="0">
                <a:solidFill>
                  <a:srgbClr val="000099"/>
                </a:solidFill>
                <a:latin typeface="Monotype Corsiva" panose="03010101010201010101" pitchFamily="66" charset="0"/>
              </a:rPr>
              <a:t>ПРОФИЛЬ»</a:t>
            </a:r>
            <a:endParaRPr sz="3600" b="1" dirty="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846192"/>
              </p:ext>
            </p:extLst>
          </p:nvPr>
        </p:nvGraphicFramePr>
        <p:xfrm>
          <a:off x="323851" y="2564904"/>
          <a:ext cx="8424613" cy="19611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1005"/>
                <a:gridCol w="2695150"/>
                <a:gridCol w="2848458"/>
              </a:tblGrid>
              <a:tr h="3561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2913" indent="0" algn="ctr">
                        <a:lnSpc>
                          <a:spcPts val="2545"/>
                        </a:lnSpc>
                      </a:pPr>
                      <a:r>
                        <a:rPr sz="1600" spc="-20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Электронный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704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1950" indent="0" algn="ctr">
                        <a:lnSpc>
                          <a:spcPts val="2640"/>
                        </a:lnSpc>
                      </a:pPr>
                      <a:r>
                        <a:rPr sz="1600" spc="-20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образовательный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921088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705"/>
                        </a:spcBef>
                      </a:pPr>
                      <a:r>
                        <a:rPr sz="2200" spc="-5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10 класс</a:t>
                      </a:r>
                      <a:r>
                        <a:rPr sz="2200" spc="-80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200" spc="-10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«А»</a:t>
                      </a:r>
                      <a:endParaRPr sz="2200" dirty="0">
                        <a:latin typeface="Arial"/>
                        <a:cs typeface="Arial"/>
                      </a:endParaRPr>
                    </a:p>
                  </a:txBody>
                  <a:tcPr marL="0" marR="0" marT="150488" marB="0"/>
                </a:tc>
                <a:tc>
                  <a:txBody>
                    <a:bodyPr/>
                    <a:lstStyle/>
                    <a:p>
                      <a:pPr marL="9525" indent="352425" algn="ctr">
                        <a:lnSpc>
                          <a:spcPts val="2640"/>
                        </a:lnSpc>
                      </a:pPr>
                      <a:r>
                        <a:rPr sz="1600" spc="-5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ресурс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23340">
                        <a:lnSpc>
                          <a:spcPct val="100000"/>
                        </a:lnSpc>
                        <a:spcBef>
                          <a:spcPts val="1705"/>
                        </a:spcBef>
                      </a:pPr>
                      <a:r>
                        <a:rPr sz="2200" spc="-35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10 </a:t>
                      </a:r>
                      <a:r>
                        <a:rPr sz="2200" spc="-30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класс</a:t>
                      </a:r>
                      <a:r>
                        <a:rPr sz="2200" spc="-20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200" spc="-30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«Б»</a:t>
                      </a:r>
                      <a:endParaRPr sz="2200" dirty="0">
                        <a:latin typeface="Arial"/>
                        <a:cs typeface="Arial"/>
                      </a:endParaRPr>
                    </a:p>
                  </a:txBody>
                  <a:tcPr marL="0" marR="0" marT="150488" marB="0"/>
                </a:tc>
              </a:tr>
              <a:tr h="3134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8880">
                        <a:lnSpc>
                          <a:spcPts val="2225"/>
                        </a:lnSpc>
                      </a:pPr>
                      <a:r>
                        <a:rPr sz="1400" b="1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ПРОФИЛЬ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5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14325"/>
            <a:ext cx="647750" cy="76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966561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0" y="240516"/>
            <a:ext cx="8576567" cy="6178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35389"/>
            <a:endParaRPr sz="1321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2483768" y="415106"/>
            <a:ext cx="5149850" cy="501354"/>
          </a:xfrm>
          <a:prstGeom prst="rect">
            <a:avLst/>
          </a:prstGeom>
        </p:spPr>
        <p:txBody>
          <a:bodyPr vert="horz" wrap="square" lIns="0" tIns="8825" rIns="0" bIns="0" rtlCol="0">
            <a:spAutoFit/>
          </a:bodyPr>
          <a:lstStyle/>
          <a:p>
            <a:pPr marL="8825">
              <a:spcBef>
                <a:spcPts val="70"/>
              </a:spcBef>
            </a:pPr>
            <a:r>
              <a:rPr sz="32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«МЕЖШКОЛЬНАЯ</a:t>
            </a:r>
            <a:r>
              <a:rPr sz="3200" b="1" spc="-70" dirty="0">
                <a:solidFill>
                  <a:srgbClr val="000099"/>
                </a:solidFill>
                <a:latin typeface="Monotype Corsiva" panose="03010101010201010101" pitchFamily="66" charset="0"/>
              </a:rPr>
              <a:t> </a:t>
            </a:r>
            <a:r>
              <a:rPr sz="3200" b="1" spc="-3" dirty="0">
                <a:solidFill>
                  <a:srgbClr val="000099"/>
                </a:solidFill>
                <a:latin typeface="Monotype Corsiva" panose="03010101010201010101" pitchFamily="66" charset="0"/>
              </a:rPr>
              <a:t>ГРУППА»</a:t>
            </a:r>
            <a:endParaRPr sz="3200" b="1" dirty="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7857" y="1525298"/>
            <a:ext cx="763471" cy="191266"/>
          </a:xfrm>
          <a:prstGeom prst="rect">
            <a:avLst/>
          </a:prstGeom>
        </p:spPr>
        <p:txBody>
          <a:bodyPr vert="horz" wrap="square" lIns="0" tIns="9266" rIns="0" bIns="0" rtlCol="0">
            <a:spAutoFit/>
          </a:bodyPr>
          <a:lstStyle/>
          <a:p>
            <a:pPr marL="8825" defTabSz="635389">
              <a:spcBef>
                <a:spcPts val="72"/>
              </a:spcBef>
            </a:pPr>
            <a:r>
              <a:rPr sz="1182" dirty="0">
                <a:solidFill>
                  <a:prstClr val="black"/>
                </a:solidFill>
                <a:latin typeface="Arial"/>
                <a:cs typeface="Arial"/>
              </a:rPr>
              <a:t>Школа</a:t>
            </a:r>
            <a:r>
              <a:rPr sz="1182" spc="-6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82" dirty="0">
                <a:solidFill>
                  <a:prstClr val="black"/>
                </a:solidFill>
                <a:latin typeface="Arial"/>
                <a:cs typeface="Arial"/>
              </a:rPr>
              <a:t>№1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649265" y="1498573"/>
            <a:ext cx="717575" cy="179604"/>
          </a:xfrm>
          <a:prstGeom prst="rect">
            <a:avLst/>
          </a:prstGeom>
        </p:spPr>
        <p:txBody>
          <a:bodyPr vert="horz" wrap="square" lIns="0" tIns="8385" rIns="0" bIns="0" rtlCol="0">
            <a:spAutoFit/>
          </a:bodyPr>
          <a:lstStyle/>
          <a:p>
            <a:pPr marL="8825" defTabSz="635389">
              <a:spcBef>
                <a:spcPts val="65"/>
              </a:spcBef>
            </a:pPr>
            <a:r>
              <a:rPr sz="1112" spc="-3" dirty="0">
                <a:solidFill>
                  <a:prstClr val="black"/>
                </a:solidFill>
                <a:latin typeface="Arial"/>
                <a:cs typeface="Arial"/>
              </a:rPr>
              <a:t>Школа</a:t>
            </a:r>
            <a:r>
              <a:rPr sz="1112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12" spc="-3" dirty="0">
                <a:solidFill>
                  <a:prstClr val="black"/>
                </a:solidFill>
                <a:latin typeface="Arial"/>
                <a:cs typeface="Arial"/>
              </a:rPr>
              <a:t>№2</a:t>
            </a:r>
            <a:endParaRPr sz="1112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18663" y="2760234"/>
            <a:ext cx="3984171" cy="1239376"/>
          </a:xfrm>
          <a:prstGeom prst="rect">
            <a:avLst/>
          </a:prstGeom>
        </p:spPr>
        <p:txBody>
          <a:bodyPr vert="horz" wrap="square" lIns="0" tIns="8825" rIns="0" bIns="0" rtlCol="0">
            <a:spAutoFit/>
          </a:bodyPr>
          <a:lstStyle/>
          <a:p>
            <a:pPr marL="989709" marR="1304315" indent="882" algn="ctr" defTabSz="635389">
              <a:spcBef>
                <a:spcPts val="70"/>
              </a:spcBef>
            </a:pPr>
            <a:r>
              <a:rPr sz="1599" spc="-3" dirty="0">
                <a:solidFill>
                  <a:srgbClr val="800000"/>
                </a:solidFill>
                <a:latin typeface="Arial"/>
                <a:cs typeface="Arial"/>
              </a:rPr>
              <a:t>Электронный  образов</a:t>
            </a:r>
            <a:r>
              <a:rPr sz="1599" spc="-7" dirty="0">
                <a:solidFill>
                  <a:srgbClr val="800000"/>
                </a:solidFill>
                <a:latin typeface="Arial"/>
                <a:cs typeface="Arial"/>
              </a:rPr>
              <a:t>а</a:t>
            </a:r>
            <a:r>
              <a:rPr sz="1599" spc="-10" dirty="0">
                <a:solidFill>
                  <a:srgbClr val="800000"/>
                </a:solidFill>
                <a:latin typeface="Arial"/>
                <a:cs typeface="Arial"/>
              </a:rPr>
              <a:t>т</a:t>
            </a:r>
            <a:r>
              <a:rPr sz="1599" spc="-3" dirty="0">
                <a:solidFill>
                  <a:srgbClr val="800000"/>
                </a:solidFill>
                <a:latin typeface="Arial"/>
                <a:cs typeface="Arial"/>
              </a:rPr>
              <a:t>ельный  ресурс</a:t>
            </a:r>
            <a:endParaRPr sz="1599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35389">
              <a:spcBef>
                <a:spcPts val="38"/>
              </a:spcBef>
            </a:pPr>
            <a:endParaRPr sz="1599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825" defTabSz="635389"/>
            <a:r>
              <a:rPr sz="1599" b="1" spc="-3" dirty="0">
                <a:solidFill>
                  <a:srgbClr val="800000"/>
                </a:solidFill>
                <a:latin typeface="Arial"/>
                <a:cs typeface="Arial"/>
              </a:rPr>
              <a:t>Межшкольные группы</a:t>
            </a:r>
            <a:r>
              <a:rPr sz="1599" b="1" spc="-28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1599" b="1" spc="-3" dirty="0">
                <a:solidFill>
                  <a:srgbClr val="800000"/>
                </a:solidFill>
                <a:latin typeface="Arial"/>
                <a:cs typeface="Arial"/>
              </a:rPr>
              <a:t>сотрудничества</a:t>
            </a:r>
            <a:endParaRPr sz="1599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7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14326"/>
            <a:ext cx="575742" cy="67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035864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549275"/>
            <a:ext cx="8229600" cy="863600"/>
          </a:xfrm>
        </p:spPr>
        <p:txBody>
          <a:bodyPr/>
          <a:lstStyle/>
          <a:p>
            <a:r>
              <a:rPr lang="ru-RU" altLang="ru-RU" sz="8000" b="1" smtClean="0">
                <a:solidFill>
                  <a:srgbClr val="000099"/>
                </a:solidFill>
                <a:latin typeface="Monotype Corsiva" panose="03010101010201010101" pitchFamily="66" charset="0"/>
              </a:rPr>
              <a:t>Ролик</a:t>
            </a:r>
          </a:p>
        </p:txBody>
      </p:sp>
      <p:pic>
        <p:nvPicPr>
          <p:cNvPr id="3075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49275"/>
            <a:ext cx="8715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66725"/>
            <a:ext cx="8731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Кен Робинсон - Новый взгляд на систему образования new 4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7449"/>
            <a:ext cx="9236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153842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380" y="262582"/>
            <a:ext cx="9003310" cy="6109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35389"/>
            <a:endParaRPr sz="1321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865134" y="243412"/>
            <a:ext cx="6329362" cy="993352"/>
          </a:xfrm>
          <a:prstGeom prst="rect">
            <a:avLst/>
          </a:prstGeom>
        </p:spPr>
        <p:txBody>
          <a:bodyPr vert="horz" wrap="square" lIns="0" tIns="8385" rIns="0" bIns="0" rtlCol="0">
            <a:spAutoFit/>
          </a:bodyPr>
          <a:lstStyle/>
          <a:p>
            <a:pPr marL="8825">
              <a:spcBef>
                <a:spcPts val="65"/>
              </a:spcBef>
            </a:pPr>
            <a:r>
              <a:rPr sz="3200" b="1" spc="-3" dirty="0">
                <a:solidFill>
                  <a:srgbClr val="000099"/>
                </a:solidFill>
                <a:latin typeface="Monotype Corsiva" panose="03010101010201010101" pitchFamily="66" charset="0"/>
              </a:rPr>
              <a:t>«ИНДИВИДУАЛЬНЫЙ </a:t>
            </a:r>
            <a:r>
              <a:rPr lang="ru-RU" sz="3200" b="1" spc="-3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/>
            </a:r>
            <a:br>
              <a:rPr lang="ru-RU" sz="3200" b="1" spc="-3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sz="3200" b="1" spc="-7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УЧЕБНЫЙ</a:t>
            </a:r>
            <a:r>
              <a:rPr sz="3200" b="1" spc="7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 </a:t>
            </a:r>
            <a:r>
              <a:rPr sz="3200" b="1" spc="-7" dirty="0">
                <a:solidFill>
                  <a:srgbClr val="000099"/>
                </a:solidFill>
                <a:latin typeface="Monotype Corsiva" panose="03010101010201010101" pitchFamily="66" charset="0"/>
              </a:rPr>
              <a:t>ПЛАН»</a:t>
            </a:r>
            <a:endParaRPr sz="3200" b="1" dirty="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91645" y="1374603"/>
            <a:ext cx="1847336" cy="265585"/>
          </a:xfrm>
          <a:prstGeom prst="rect">
            <a:avLst/>
          </a:prstGeom>
        </p:spPr>
        <p:txBody>
          <a:bodyPr vert="horz" wrap="square" lIns="0" tIns="8825" rIns="0" bIns="0" rtlCol="0">
            <a:spAutoFit/>
          </a:bodyPr>
          <a:lstStyle/>
          <a:p>
            <a:pPr marL="8825" defTabSz="635389">
              <a:spcBef>
                <a:spcPts val="70"/>
              </a:spcBef>
            </a:pPr>
            <a:r>
              <a:rPr sz="1668" dirty="0">
                <a:solidFill>
                  <a:srgbClr val="800000"/>
                </a:solidFill>
                <a:latin typeface="Arial"/>
                <a:cs typeface="Arial"/>
              </a:rPr>
              <a:t>Параллель</a:t>
            </a:r>
            <a:r>
              <a:rPr sz="1668" spc="-56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1668" spc="-3" dirty="0">
                <a:solidFill>
                  <a:srgbClr val="800000"/>
                </a:solidFill>
                <a:latin typeface="Arial"/>
                <a:cs typeface="Arial"/>
              </a:rPr>
              <a:t>класса</a:t>
            </a:r>
            <a:endParaRPr sz="166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2277" y="4293096"/>
            <a:ext cx="1372041" cy="438726"/>
          </a:xfrm>
          <a:prstGeom prst="rect">
            <a:avLst/>
          </a:prstGeom>
        </p:spPr>
        <p:txBody>
          <a:bodyPr vert="horz" wrap="square" lIns="0" tIns="6620" rIns="0" bIns="0" rtlCol="0">
            <a:spAutoFit/>
          </a:bodyPr>
          <a:lstStyle/>
          <a:p>
            <a:pPr marL="8825" marR="3531" defTabSz="635389">
              <a:lnSpc>
                <a:spcPct val="101000"/>
              </a:lnSpc>
              <a:spcBef>
                <a:spcPts val="51"/>
              </a:spcBef>
            </a:pPr>
            <a:r>
              <a:rPr sz="1390" spc="-3" dirty="0">
                <a:solidFill>
                  <a:srgbClr val="800000"/>
                </a:solidFill>
                <a:latin typeface="Arial"/>
                <a:cs typeface="Arial"/>
              </a:rPr>
              <a:t>Предметные  учебные</a:t>
            </a:r>
            <a:r>
              <a:rPr sz="1390" spc="-56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1390" dirty="0">
                <a:solidFill>
                  <a:srgbClr val="800000"/>
                </a:solidFill>
                <a:latin typeface="Arial"/>
                <a:cs typeface="Arial"/>
              </a:rPr>
              <a:t>группы</a:t>
            </a:r>
            <a:endParaRPr sz="139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00742" y="4919228"/>
            <a:ext cx="4733167" cy="318680"/>
          </a:xfrm>
          <a:prstGeom prst="rect">
            <a:avLst/>
          </a:prstGeom>
        </p:spPr>
        <p:txBody>
          <a:bodyPr vert="horz" wrap="square" lIns="0" tIns="8385" rIns="0" bIns="0" rtlCol="0">
            <a:spAutoFit/>
          </a:bodyPr>
          <a:lstStyle/>
          <a:p>
            <a:pPr marL="8825" defTabSz="635389">
              <a:spcBef>
                <a:spcPts val="65"/>
              </a:spcBef>
            </a:pPr>
            <a:r>
              <a:rPr sz="2016" spc="-3" dirty="0">
                <a:solidFill>
                  <a:srgbClr val="800000"/>
                </a:solidFill>
                <a:latin typeface="Arial"/>
                <a:cs typeface="Arial"/>
              </a:rPr>
              <a:t>Электронный </a:t>
            </a:r>
            <a:r>
              <a:rPr sz="2016" spc="-7" dirty="0">
                <a:solidFill>
                  <a:srgbClr val="800000"/>
                </a:solidFill>
                <a:latin typeface="Arial"/>
                <a:cs typeface="Arial"/>
              </a:rPr>
              <a:t>образовательный</a:t>
            </a:r>
            <a:r>
              <a:rPr sz="2016" spc="17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016" spc="-3" dirty="0">
                <a:solidFill>
                  <a:srgbClr val="800000"/>
                </a:solidFill>
                <a:latin typeface="Arial"/>
                <a:cs typeface="Arial"/>
              </a:rPr>
              <a:t>ресурс</a:t>
            </a:r>
            <a:endParaRPr sz="201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7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325"/>
            <a:ext cx="96361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155225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95288" y="1700213"/>
            <a:ext cx="8389937" cy="3241675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altLang="ru-RU" sz="2800" b="1" dirty="0" smtClean="0">
                <a:solidFill>
                  <a:srgbClr val="000099"/>
                </a:solidFill>
              </a:rPr>
              <a:t>ДОРОЖНАЯ КАРТА</a:t>
            </a:r>
            <a:r>
              <a:rPr lang="ru-RU" altLang="ru-RU" sz="2800" dirty="0" smtClean="0">
                <a:solidFill>
                  <a:srgbClr val="000099"/>
                </a:solidFill>
              </a:rPr>
              <a:t> </a:t>
            </a:r>
          </a:p>
          <a:p>
            <a:pPr marL="0" indent="0" algn="ctr">
              <a:buFontTx/>
              <a:buNone/>
            </a:pPr>
            <a:r>
              <a:rPr lang="ru-RU" altLang="ru-RU" sz="2800" b="1" dirty="0" smtClean="0">
                <a:solidFill>
                  <a:srgbClr val="000099"/>
                </a:solidFill>
              </a:rPr>
              <a:t>РЕАЛИЗАЦИИ ПРОЕКТА</a:t>
            </a:r>
            <a:endParaRPr lang="ru-RU" altLang="ru-RU" sz="2800" dirty="0" smtClean="0">
              <a:solidFill>
                <a:srgbClr val="000099"/>
              </a:solidFill>
            </a:endParaRPr>
          </a:p>
          <a:p>
            <a:pPr marL="0" indent="0" algn="ctr">
              <a:buFontTx/>
              <a:buNone/>
            </a:pPr>
            <a:r>
              <a:rPr lang="ru-RU" altLang="ru-RU" sz="2800" b="1" dirty="0" smtClean="0">
                <a:solidFill>
                  <a:srgbClr val="000099"/>
                </a:solidFill>
              </a:rPr>
              <a:t>«ГИМНАЗИЯ – РЕСУРСНО-МЕТОДИЧЕСКИЙ ЦЕНТР ПО СМЕШАННОМУ ОБУЧЕНИЮ </a:t>
            </a:r>
          </a:p>
          <a:p>
            <a:pPr marL="0" indent="0" algn="ctr">
              <a:buFontTx/>
              <a:buNone/>
            </a:pPr>
            <a:r>
              <a:rPr lang="ru-RU" altLang="ru-RU" sz="2800" b="1" dirty="0" smtClean="0">
                <a:solidFill>
                  <a:srgbClr val="000099"/>
                </a:solidFill>
              </a:rPr>
              <a:t>НИУ ВШЭ»</a:t>
            </a:r>
            <a:r>
              <a:rPr lang="ru-RU" altLang="ru-RU" sz="2800" dirty="0" smtClean="0">
                <a:solidFill>
                  <a:srgbClr val="000099"/>
                </a:solidFill>
              </a:rPr>
              <a:t> </a:t>
            </a:r>
          </a:p>
          <a:p>
            <a:pPr marL="0" indent="0" algn="ctr">
              <a:buFontTx/>
              <a:buNone/>
            </a:pPr>
            <a:r>
              <a:rPr lang="ru-RU" altLang="ru-RU" sz="2800" b="1" dirty="0" smtClean="0">
                <a:solidFill>
                  <a:srgbClr val="000099"/>
                </a:solidFill>
              </a:rPr>
              <a:t>на период: октябрь 2017 – декабрь 2018года</a:t>
            </a:r>
            <a:endParaRPr lang="ru-RU" altLang="ru-RU" sz="2800" dirty="0" smtClean="0">
              <a:solidFill>
                <a:srgbClr val="000099"/>
              </a:solidFill>
            </a:endParaRPr>
          </a:p>
        </p:txBody>
      </p:sp>
      <p:pic>
        <p:nvPicPr>
          <p:cNvPr id="24579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7207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33375"/>
            <a:ext cx="7572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973405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7207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33375"/>
            <a:ext cx="7572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341438" y="1066800"/>
          <a:ext cx="6300787" cy="854075"/>
        </p:xfrm>
        <a:graphic>
          <a:graphicData uri="http://schemas.openxmlformats.org/drawingml/2006/table">
            <a:tbl>
              <a:tblPr/>
              <a:tblGrid>
                <a:gridCol w="6300787"/>
              </a:tblGrid>
              <a:tr h="854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Шаг №1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Позволяет определить состав и руководителей рабочей группы по реализации проекта; провести текущую теоретическую подготовку членов рабочей группы.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95375" y="2133600"/>
          <a:ext cx="6750050" cy="3938589"/>
        </p:xfrm>
        <a:graphic>
          <a:graphicData uri="http://schemas.openxmlformats.org/drawingml/2006/table">
            <a:tbl>
              <a:tblPr/>
              <a:tblGrid>
                <a:gridCol w="1843088"/>
                <a:gridCol w="1531937"/>
                <a:gridCol w="1531938"/>
                <a:gridCol w="1843087"/>
              </a:tblGrid>
              <a:tr h="449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аудитория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Установочный семинар НИУ ВШЭ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гимназии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 рекомендации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Заседание научно-методического совета гимназии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Администрация, руководители кафедр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плана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Заседание предметных кафедр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Члены кафедр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рабочей группы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и систематизация имеющегося опыта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Администрация, рабочая группа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Методическая разработка обучающего семинара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5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онлайн-ресурсов (ЦОР)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Рабочая группа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Список рекомендованных цифровых образовательных ресурсов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9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взаимодействия школ – участников проекта в сетевом сообществе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Современная модель взаимодействия ОО в сетевом формате.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52" name="Rectangle 1"/>
          <p:cNvSpPr>
            <a:spLocks noChangeArrowheads="1"/>
          </p:cNvSpPr>
          <p:nvPr/>
        </p:nvSpPr>
        <p:spPr bwMode="auto">
          <a:xfrm>
            <a:off x="1258888" y="327025"/>
            <a:ext cx="65532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99"/>
                </a:solidFill>
              </a:rPr>
              <a:t>Реализация шага №1 дорожной карты   проекта</a:t>
            </a:r>
            <a:endParaRPr lang="ru-RU" altLang="ru-RU" smtClean="0">
              <a:solidFill>
                <a:srgbClr val="000099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99"/>
                </a:solidFill>
              </a:rPr>
              <a:t> «Гимназия – РМЦ НИУ ВШЭ по смешанному обучению»:</a:t>
            </a:r>
            <a:endParaRPr lang="ru-RU" altLang="ru-RU" smtClean="0">
              <a:solidFill>
                <a:srgbClr val="000099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22660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7207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33375"/>
            <a:ext cx="7572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0813" y="1181100"/>
          <a:ext cx="6302375" cy="1463675"/>
        </p:xfrm>
        <a:graphic>
          <a:graphicData uri="http://schemas.openxmlformats.org/drawingml/2006/table">
            <a:tbl>
              <a:tblPr/>
              <a:tblGrid>
                <a:gridCol w="6302375"/>
              </a:tblGrid>
              <a:tr h="146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Шаг №2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Результатом шага № 2 должна стать корректировка КТП, где будут дополнены типы уроков новыми образовательными моделями, внесены изменения в образовательные технологии технологических карт и конспектов уроков, что позволит изменить образовательную систему гимназии и повысит качество образования.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00113" y="2997200"/>
          <a:ext cx="7416800" cy="2525714"/>
        </p:xfrm>
        <a:graphic>
          <a:graphicData uri="http://schemas.openxmlformats.org/drawingml/2006/table">
            <a:tbl>
              <a:tblPr/>
              <a:tblGrid>
                <a:gridCol w="2027237"/>
                <a:gridCol w="1681163"/>
                <a:gridCol w="1682750"/>
                <a:gridCol w="2025650"/>
              </a:tblGrid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Положения о рабочей группе РМЦ НИУ ВШЭ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рабочей группе РМЦ НИУ ВШЭ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о мониторинге освоения новых моделей смешанного обучения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Дополнение нормативной базы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Внесение изменений на сайт гимназии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Системный администратор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Баннер на сайте гимназии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Внесение изменений в план ВШК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ВШК скорректированный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61" name="Rectangle 1"/>
          <p:cNvSpPr>
            <a:spLocks noChangeArrowheads="1"/>
          </p:cNvSpPr>
          <p:nvPr/>
        </p:nvSpPr>
        <p:spPr bwMode="auto">
          <a:xfrm>
            <a:off x="1204913" y="355600"/>
            <a:ext cx="67341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99"/>
                </a:solidFill>
              </a:rPr>
              <a:t>Реализация шага №2 дорожной карты   проекта</a:t>
            </a:r>
            <a:endParaRPr lang="ru-RU" altLang="ru-RU" smtClean="0">
              <a:solidFill>
                <a:srgbClr val="000099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99"/>
                </a:solidFill>
              </a:rPr>
              <a:t> «Гимназия – РМЦ НИУ ВШЭ по смешанному обучению»:</a:t>
            </a:r>
            <a:endParaRPr lang="ru-RU" altLang="ru-RU" smtClean="0">
              <a:solidFill>
                <a:srgbClr val="000099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24618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7207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33375"/>
            <a:ext cx="7572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1"/>
          <p:cNvSpPr>
            <a:spLocks noChangeArrowheads="1"/>
          </p:cNvSpPr>
          <p:nvPr/>
        </p:nvSpPr>
        <p:spPr bwMode="auto">
          <a:xfrm>
            <a:off x="1204913" y="355600"/>
            <a:ext cx="67341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99"/>
                </a:solidFill>
              </a:rPr>
              <a:t>Реализация шага №3 дорожной карты   проекта</a:t>
            </a:r>
            <a:endParaRPr lang="ru-RU" altLang="ru-RU" smtClean="0">
              <a:solidFill>
                <a:srgbClr val="000099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99"/>
                </a:solidFill>
              </a:rPr>
              <a:t> «Гимназия – РМЦ НИУ ВШЭ по смешанному обучению»:</a:t>
            </a:r>
            <a:endParaRPr lang="ru-RU" altLang="ru-RU" smtClean="0">
              <a:solidFill>
                <a:srgbClr val="000099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20813" y="1181100"/>
          <a:ext cx="6302375" cy="1066800"/>
        </p:xfrm>
        <a:graphic>
          <a:graphicData uri="http://schemas.openxmlformats.org/drawingml/2006/table">
            <a:tbl>
              <a:tblPr/>
              <a:tblGrid>
                <a:gridCol w="6302375"/>
              </a:tblGrid>
              <a:tr h="1038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Шаг №3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Сделанный шаг поможет активному осознанному внедрению новых моделей смешанного обучения на уровне классно-урочной системы и уровне персонализации обучения. Будет обобщен и осознан опыт внедрения выбранных моделей смешанного обучения.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935038" y="2484438"/>
          <a:ext cx="7273925" cy="3082926"/>
        </p:xfrm>
        <a:graphic>
          <a:graphicData uri="http://schemas.openxmlformats.org/drawingml/2006/table">
            <a:tbl>
              <a:tblPr/>
              <a:tblGrid>
                <a:gridCol w="2686050"/>
                <a:gridCol w="1509712"/>
                <a:gridCol w="1677988"/>
                <a:gridCol w="1400175"/>
              </a:tblGrid>
              <a:tr h="576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Обучающее методическое мероприятие для педагогического состава по смешанному обучению</a:t>
                      </a:r>
                    </a:p>
                  </a:txBody>
                  <a:tcPr marL="58525" marR="58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</a:txBody>
                  <a:tcPr marL="58525" marR="58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коллектив гимназии</a:t>
                      </a:r>
                    </a:p>
                  </a:txBody>
                  <a:tcPr marL="58525" marR="58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Анкетирование/опрос (на понимание и включенность)</a:t>
                      </a:r>
                    </a:p>
                  </a:txBody>
                  <a:tcPr marL="58525" marR="58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64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практической части модели смешанного обучения (апробация и внедрение уроков по модели «Ротация»: «смена        рабочих зон», «перевернутый класс»</a:t>
                      </a:r>
                    </a:p>
                  </a:txBody>
                  <a:tcPr marL="58525" marR="58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– май</a:t>
                      </a:r>
                    </a:p>
                  </a:txBody>
                  <a:tcPr marL="58525" marR="58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 гимназии</a:t>
                      </a:r>
                    </a:p>
                  </a:txBody>
                  <a:tcPr marL="58525" marR="58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 материалы урочных занятий</a:t>
                      </a:r>
                    </a:p>
                  </a:txBody>
                  <a:tcPr marL="58525" marR="58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Обобщение и систематизация модели смешанного обучения уровня персонализации образования - ИУП</a:t>
                      </a:r>
                    </a:p>
                  </a:txBody>
                  <a:tcPr marL="58525" marR="58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</a:p>
                  </a:txBody>
                  <a:tcPr marL="58525" marR="58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</a:t>
                      </a:r>
                    </a:p>
                  </a:txBody>
                  <a:tcPr marL="58525" marR="58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 ВШК</a:t>
                      </a:r>
                    </a:p>
                  </a:txBody>
                  <a:tcPr marL="58525" marR="58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3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Промежуточная диагностика работы по внедрению проекта в формате методических декад</a:t>
                      </a:r>
                    </a:p>
                  </a:txBody>
                  <a:tcPr marL="58525" marR="58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Декабрь, февраль</a:t>
                      </a:r>
                    </a:p>
                  </a:txBody>
                  <a:tcPr marL="58525" marR="58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 гимназии</a:t>
                      </a:r>
                    </a:p>
                  </a:txBody>
                  <a:tcPr marL="58525" marR="58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 материалы урочных занятий</a:t>
                      </a:r>
                    </a:p>
                  </a:txBody>
                  <a:tcPr marL="58525" marR="58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Серия обучающих методических мероприятий для ПС по формам/моделям СО</a:t>
                      </a:r>
                    </a:p>
                  </a:txBody>
                  <a:tcPr marL="58525" marR="58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Февраль, март, апрель</a:t>
                      </a:r>
                    </a:p>
                  </a:txBody>
                  <a:tcPr marL="58525" marR="58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рабочая группа</a:t>
                      </a:r>
                    </a:p>
                  </a:txBody>
                  <a:tcPr marL="58525" marR="58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 рекомендации</a:t>
                      </a:r>
                    </a:p>
                  </a:txBody>
                  <a:tcPr marL="58525" marR="58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691" name="Rectangle 1"/>
          <p:cNvSpPr>
            <a:spLocks noChangeArrowheads="1"/>
          </p:cNvSpPr>
          <p:nvPr/>
        </p:nvSpPr>
        <p:spPr bwMode="auto">
          <a:xfrm>
            <a:off x="1882775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7303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7207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33375"/>
            <a:ext cx="7572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1"/>
          <p:cNvSpPr>
            <a:spLocks noChangeArrowheads="1"/>
          </p:cNvSpPr>
          <p:nvPr/>
        </p:nvSpPr>
        <p:spPr bwMode="auto">
          <a:xfrm>
            <a:off x="1204913" y="355600"/>
            <a:ext cx="67341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99"/>
                </a:solidFill>
              </a:rPr>
              <a:t>Реализация шага №4 дорожной карты   проекта</a:t>
            </a:r>
            <a:endParaRPr lang="ru-RU" altLang="ru-RU" smtClean="0">
              <a:solidFill>
                <a:srgbClr val="000099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99"/>
                </a:solidFill>
              </a:rPr>
              <a:t> «Гимназия – РМЦ НИУ ВШЭ по смешанному обучению»:</a:t>
            </a:r>
            <a:endParaRPr lang="ru-RU" altLang="ru-RU" smtClean="0">
              <a:solidFill>
                <a:srgbClr val="000099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7" name="Rectangle 1"/>
          <p:cNvSpPr>
            <a:spLocks noChangeArrowheads="1"/>
          </p:cNvSpPr>
          <p:nvPr/>
        </p:nvSpPr>
        <p:spPr bwMode="auto">
          <a:xfrm>
            <a:off x="1882775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0813" y="1171575"/>
          <a:ext cx="6302375" cy="1719263"/>
        </p:xfrm>
        <a:graphic>
          <a:graphicData uri="http://schemas.openxmlformats.org/drawingml/2006/table">
            <a:tbl>
              <a:tblPr/>
              <a:tblGrid>
                <a:gridCol w="6302375"/>
              </a:tblGrid>
              <a:tr h="1719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Шаг № 4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Результатом  шага № 4 является создание методической  копилки по итогам реализации моделей смешанного обучения уровня классно-урочной системы и уровня персонализации обучения; материалы ВШК, социологические и психологические диагностики – диагностика возможных затруднение педагога, формирование психологической готовности коллектива, итоги промежуточной рефлексии эффективности использования новых моделей в образовательном процессе. Новые материалы на сайте гимназии.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00113" y="3195638"/>
          <a:ext cx="7416800" cy="2497136"/>
        </p:xfrm>
        <a:graphic>
          <a:graphicData uri="http://schemas.openxmlformats.org/drawingml/2006/table">
            <a:tbl>
              <a:tblPr/>
              <a:tblGrid>
                <a:gridCol w="2025650"/>
                <a:gridCol w="1681162"/>
                <a:gridCol w="1682750"/>
                <a:gridCol w="2027238"/>
              </a:tblGrid>
              <a:tr h="9826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 работы по внедрению в образовательный процесс моделей смешанного обучения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Администрация, педагоги, обучающиеся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о ходе реализации проекта в гимназии в НИУ ВШЭ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35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Обобщение опыта по внедрению моделей смешанного обучения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Рабочая группа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 по обобщению опыта (статьи, видеоматериалы)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Сетевое обсуждение нормативных документов по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Пакет нормативных документов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06" name="Rectangle 1"/>
          <p:cNvSpPr>
            <a:spLocks noChangeArrowheads="1"/>
          </p:cNvSpPr>
          <p:nvPr/>
        </p:nvSpPr>
        <p:spPr bwMode="auto">
          <a:xfrm>
            <a:off x="1420813" y="42592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50075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7207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33375"/>
            <a:ext cx="7572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1"/>
          <p:cNvSpPr>
            <a:spLocks noChangeArrowheads="1"/>
          </p:cNvSpPr>
          <p:nvPr/>
        </p:nvSpPr>
        <p:spPr bwMode="auto">
          <a:xfrm>
            <a:off x="1204913" y="355600"/>
            <a:ext cx="67341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99"/>
                </a:solidFill>
              </a:rPr>
              <a:t>Реализация шага №5 дорожной карты   проекта</a:t>
            </a:r>
            <a:endParaRPr lang="ru-RU" altLang="ru-RU" smtClean="0">
              <a:solidFill>
                <a:srgbClr val="000099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99"/>
                </a:solidFill>
              </a:rPr>
              <a:t> «Гимназия – РМЦ НИУ ВШЭ по смешанному обучению»:</a:t>
            </a:r>
            <a:endParaRPr lang="ru-RU" altLang="ru-RU" smtClean="0">
              <a:solidFill>
                <a:srgbClr val="000099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1882775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9702" name="Rectangle 1"/>
          <p:cNvSpPr>
            <a:spLocks noChangeArrowheads="1"/>
          </p:cNvSpPr>
          <p:nvPr/>
        </p:nvSpPr>
        <p:spPr bwMode="auto">
          <a:xfrm>
            <a:off x="1420813" y="42592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63600" y="1220788"/>
          <a:ext cx="7416800" cy="2428875"/>
        </p:xfrm>
        <a:graphic>
          <a:graphicData uri="http://schemas.openxmlformats.org/drawingml/2006/table">
            <a:tbl>
              <a:tblPr/>
              <a:tblGrid>
                <a:gridCol w="7416800"/>
              </a:tblGrid>
              <a:tr h="2428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Шаг № 5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шага № 5  - определение гимназией ведущей идеи обновления форматов образовательного процесса, суть которой заключается в принципиальной ориентации образовательной системы гимназии на будущее.  В системе опережающего образования исключительно важную роль играет   развитие у обучающихся  навыков самообразования.            Построение системы опережающего образования обеспечивает опережающее развитие и педагогической системы гимназии, что означает не просто адаптацию образовательной организации к инновационным изменениям, а целесообразное сопряжение её функционирования с новыми социально-экономическими условиями, использование их положительных моментов, стимулирующих активизацию всех сторон деятельности учебного заведения.                                                                                  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865188" y="3997325"/>
          <a:ext cx="7416800" cy="1439863"/>
        </p:xfrm>
        <a:graphic>
          <a:graphicData uri="http://schemas.openxmlformats.org/drawingml/2006/table">
            <a:tbl>
              <a:tblPr/>
              <a:tblGrid>
                <a:gridCol w="2025650"/>
                <a:gridCol w="1681162"/>
                <a:gridCol w="1682750"/>
                <a:gridCol w="2027238"/>
              </a:tblGrid>
              <a:tr h="838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гимназией статуса РМЦ НИУ ВШЭ по смешанному обучению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Дирекция общего образования НИУ ВШЭ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НИУ ВШЭ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1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гимназии в международной конференции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конференции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 (представление опыта гимназии)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26" name="Rectangle 1"/>
          <p:cNvSpPr>
            <a:spLocks noChangeArrowheads="1"/>
          </p:cNvSpPr>
          <p:nvPr/>
        </p:nvSpPr>
        <p:spPr bwMode="auto">
          <a:xfrm>
            <a:off x="1420813" y="3222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33428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77032" y="333375"/>
            <a:ext cx="8389937" cy="576659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altLang="ru-RU" sz="4400" b="1" i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Основные мероприятия:</a:t>
            </a:r>
            <a:endParaRPr lang="ru-RU" altLang="ru-RU" sz="4400" i="1" dirty="0" smtClean="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4579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7207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33375"/>
            <a:ext cx="7572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 bwMode="auto">
          <a:xfrm>
            <a:off x="323528" y="1181100"/>
            <a:ext cx="8268725" cy="541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indent="554038" algn="just">
              <a:buFontTx/>
              <a:buChar char="-"/>
            </a:pPr>
            <a:r>
              <a:rPr lang="ru-RU" altLang="ru-RU" sz="2200" kern="0" dirty="0" smtClean="0"/>
              <a:t>Августовский педагогический совет «Мы всё время  в начале пути»;</a:t>
            </a:r>
          </a:p>
          <a:p>
            <a:pPr indent="554038" algn="just">
              <a:buFontTx/>
              <a:buChar char="-"/>
            </a:pPr>
            <a:r>
              <a:rPr lang="ru-RU" altLang="ru-RU" sz="2200" kern="0" dirty="0" smtClean="0"/>
              <a:t>Определение состава рабочей группы по разработке проекта «Грызть бит науки»;</a:t>
            </a:r>
          </a:p>
          <a:p>
            <a:pPr indent="554038" algn="just">
              <a:buFontTx/>
              <a:buChar char="-"/>
            </a:pPr>
            <a:r>
              <a:rPr lang="ru-RU" altLang="ru-RU" sz="2200" kern="0" dirty="0" smtClean="0"/>
              <a:t>Анализ ресурсов образовательного учреждения;</a:t>
            </a:r>
          </a:p>
          <a:p>
            <a:pPr indent="554038" algn="just">
              <a:buFontTx/>
              <a:buChar char="-"/>
            </a:pPr>
            <a:r>
              <a:rPr lang="ru-RU" altLang="ru-RU" sz="2200" kern="0" dirty="0" smtClean="0"/>
              <a:t>Планирование работы  в рамках проекта;</a:t>
            </a:r>
          </a:p>
          <a:p>
            <a:pPr indent="554038" algn="just">
              <a:buFontTx/>
              <a:buChar char="-"/>
            </a:pPr>
            <a:r>
              <a:rPr lang="ru-RU" altLang="ru-RU" sz="2200" kern="0" dirty="0" smtClean="0"/>
              <a:t>Проведение тематических семинаров для педагогов «Модели смешанного обучения»;</a:t>
            </a:r>
          </a:p>
          <a:p>
            <a:pPr indent="554038" algn="just">
              <a:buFontTx/>
              <a:buChar char="-"/>
            </a:pPr>
            <a:r>
              <a:rPr lang="ru-RU" altLang="ru-RU" sz="2200" kern="0" dirty="0" smtClean="0"/>
              <a:t>Проведение методических декад с применением технологии смешанного обучения;</a:t>
            </a:r>
          </a:p>
          <a:p>
            <a:pPr indent="554038" algn="just">
              <a:buFontTx/>
              <a:buChar char="-"/>
            </a:pPr>
            <a:r>
              <a:rPr lang="ru-RU" altLang="ru-RU" sz="2200" kern="0" dirty="0" smtClean="0"/>
              <a:t>Переход учащихся 10-11-х классов на обучение по ИУП;</a:t>
            </a:r>
          </a:p>
          <a:p>
            <a:pPr indent="554038" algn="just">
              <a:buFontTx/>
              <a:buChar char="-"/>
            </a:pPr>
            <a:r>
              <a:rPr lang="ru-RU" altLang="ru-RU" sz="2200" kern="0" dirty="0" smtClean="0"/>
              <a:t>Открытие и проведение занятий в рамках муниципальных и региональных </a:t>
            </a:r>
            <a:r>
              <a:rPr lang="ru-RU" altLang="ru-RU" sz="2200" kern="0" dirty="0" err="1" smtClean="0"/>
              <a:t>стажировочных</a:t>
            </a:r>
            <a:r>
              <a:rPr lang="ru-RU" altLang="ru-RU" sz="2200" kern="0" dirty="0" smtClean="0"/>
              <a:t> площадок по технологии смешанного обучения;</a:t>
            </a:r>
          </a:p>
        </p:txBody>
      </p:sp>
    </p:spTree>
    <p:extLst>
      <p:ext uri="{BB962C8B-B14F-4D97-AF65-F5344CB8AC3E}">
        <p14:creationId xmlns:p14="http://schemas.microsoft.com/office/powerpoint/2010/main" val="214796681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23528" y="411757"/>
            <a:ext cx="8389937" cy="576659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altLang="ru-RU" sz="4400" b="1" i="1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Основные мероприятия:</a:t>
            </a:r>
            <a:endParaRPr lang="ru-RU" altLang="ru-RU" sz="4400" i="1" dirty="0" smtClean="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4579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7207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33375"/>
            <a:ext cx="7572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 bwMode="auto">
          <a:xfrm>
            <a:off x="251520" y="1211512"/>
            <a:ext cx="8389937" cy="50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indent="373063" algn="just">
              <a:buFontTx/>
              <a:buChar char="-"/>
            </a:pPr>
            <a:r>
              <a:rPr lang="ru-RU" altLang="ru-RU" sz="2200" kern="0" dirty="0" smtClean="0"/>
              <a:t>Промежуточное обобщение опыта работы и презентация проекта «Грызть бит науки» на НПК педагогов г. Пензы и тематических семинаров НИУ ВШЭ;</a:t>
            </a:r>
          </a:p>
          <a:p>
            <a:pPr indent="373063" algn="just">
              <a:buFontTx/>
              <a:buChar char="-"/>
            </a:pPr>
            <a:r>
              <a:rPr lang="ru-RU" altLang="ru-RU" sz="2200" kern="0" dirty="0" smtClean="0"/>
              <a:t>Участие в тематических </a:t>
            </a:r>
            <a:r>
              <a:rPr lang="ru-RU" altLang="ru-RU" sz="2200" kern="0" dirty="0"/>
              <a:t>о</a:t>
            </a:r>
            <a:r>
              <a:rPr lang="ru-RU" altLang="ru-RU" sz="2200" kern="0" dirty="0" smtClean="0"/>
              <a:t>нлайн –</a:t>
            </a:r>
            <a:r>
              <a:rPr lang="ru-RU" altLang="ru-RU" sz="2200" kern="0" dirty="0" err="1" smtClean="0"/>
              <a:t>вебинарах</a:t>
            </a:r>
            <a:r>
              <a:rPr lang="ru-RU" altLang="ru-RU" sz="2200" kern="0" dirty="0" smtClean="0"/>
              <a:t> НИУ ВШЭ;</a:t>
            </a:r>
          </a:p>
          <a:p>
            <a:pPr indent="373063" algn="just">
              <a:buFontTx/>
              <a:buChar char="-"/>
            </a:pPr>
            <a:r>
              <a:rPr lang="ru-RU" altLang="ru-RU" sz="2200" kern="0" dirty="0" smtClean="0"/>
              <a:t>Участие в проекте «Академия старшеклассников»;</a:t>
            </a:r>
            <a:endParaRPr lang="ru-RU" altLang="ru-RU" sz="2200" kern="0" dirty="0"/>
          </a:p>
          <a:p>
            <a:pPr indent="373063" algn="just">
              <a:buFontTx/>
              <a:buChar char="-"/>
            </a:pPr>
            <a:r>
              <a:rPr lang="ru-RU" altLang="ru-RU" sz="2200" kern="0" dirty="0" smtClean="0"/>
              <a:t>Договор с ООО «Мобильное электронное образование» о присвоении гимназии статуса «Базовая школа»;</a:t>
            </a:r>
          </a:p>
          <a:p>
            <a:pPr indent="373063" algn="just">
              <a:buFontTx/>
              <a:buChar char="-"/>
            </a:pPr>
            <a:r>
              <a:rPr lang="ru-RU" altLang="ru-RU" sz="2200" kern="0" dirty="0" smtClean="0"/>
              <a:t>Тематические </a:t>
            </a:r>
            <a:r>
              <a:rPr lang="ru-RU" altLang="ru-RU" sz="2200" kern="0" dirty="0" err="1" smtClean="0"/>
              <a:t>вебинары</a:t>
            </a:r>
            <a:r>
              <a:rPr lang="ru-RU" altLang="ru-RU" sz="2200" kern="0" dirty="0" smtClean="0"/>
              <a:t> на платформе ООО «Мобильное электронное образование»;</a:t>
            </a:r>
          </a:p>
          <a:p>
            <a:pPr indent="373063" algn="just">
              <a:buFontTx/>
              <a:buChar char="-"/>
            </a:pPr>
            <a:r>
              <a:rPr lang="ru-RU" altLang="ru-RU" sz="2200" kern="0" dirty="0" smtClean="0"/>
              <a:t>Присвоение Министерством просвещения РФ статуса «ФИП» по теме </a:t>
            </a:r>
            <a:r>
              <a:rPr lang="ru-RU" altLang="ru-RU" sz="2200" kern="0" dirty="0"/>
              <a:t>«Гимназия – ресурсно-методический </a:t>
            </a:r>
            <a:r>
              <a:rPr lang="ru-RU" altLang="ru-RU" sz="2200" kern="0" dirty="0" smtClean="0"/>
              <a:t>центр </a:t>
            </a:r>
            <a:r>
              <a:rPr lang="ru-RU" altLang="ru-RU" sz="2200" kern="0" dirty="0"/>
              <a:t>НИУ ВШЭ: партнерство для решения образовательных задач через инновационную деятельность </a:t>
            </a:r>
            <a:r>
              <a:rPr lang="ru-RU" altLang="ru-RU" sz="2200" kern="0" dirty="0" smtClean="0"/>
              <a:t>в соответствии </a:t>
            </a:r>
            <a:r>
              <a:rPr lang="ru-RU" altLang="ru-RU" sz="2200" kern="0" dirty="0"/>
              <a:t>с ФГОС</a:t>
            </a:r>
            <a:r>
              <a:rPr lang="ru-RU" altLang="ru-RU" sz="2200" kern="0" dirty="0" smtClean="0"/>
              <a:t>».</a:t>
            </a:r>
            <a:r>
              <a:rPr lang="ru-RU" altLang="ru-RU" sz="2200" kern="0" dirty="0"/>
              <a:t/>
            </a:r>
            <a:br>
              <a:rPr lang="ru-RU" altLang="ru-RU" sz="2200" kern="0" dirty="0"/>
            </a:br>
            <a:endParaRPr lang="ru-RU" altLang="ru-RU" sz="2200" kern="0" dirty="0" smtClean="0"/>
          </a:p>
          <a:p>
            <a:pPr>
              <a:buFontTx/>
              <a:buChar char="-"/>
            </a:pPr>
            <a:endParaRPr lang="ru-RU" altLang="ru-RU" sz="1600" kern="0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07124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AutoShape 4"/>
          <p:cNvSpPr>
            <a:spLocks noChangeArrowheads="1"/>
          </p:cNvSpPr>
          <p:nvPr/>
        </p:nvSpPr>
        <p:spPr bwMode="auto">
          <a:xfrm>
            <a:off x="827088" y="333375"/>
            <a:ext cx="3097212" cy="1871663"/>
          </a:xfrm>
          <a:prstGeom prst="downArrowCallout">
            <a:avLst>
              <a:gd name="adj1" fmla="val 46764"/>
              <a:gd name="adj2" fmla="val 46764"/>
              <a:gd name="adj3" fmla="val 16667"/>
              <a:gd name="adj4" fmla="val 66667"/>
            </a:avLst>
          </a:prstGeom>
          <a:solidFill>
            <a:srgbClr val="D2F7FE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Результат- продукт</a:t>
            </a:r>
          </a:p>
        </p:txBody>
      </p:sp>
      <p:sp>
        <p:nvSpPr>
          <p:cNvPr id="60421" name="AutoShape 5"/>
          <p:cNvSpPr>
            <a:spLocks noChangeArrowheads="1"/>
          </p:cNvSpPr>
          <p:nvPr/>
        </p:nvSpPr>
        <p:spPr bwMode="auto">
          <a:xfrm>
            <a:off x="4716463" y="333375"/>
            <a:ext cx="3527425" cy="1871663"/>
          </a:xfrm>
          <a:prstGeom prst="downArrowCallout">
            <a:avLst>
              <a:gd name="adj1" fmla="val 55661"/>
              <a:gd name="adj2" fmla="val 55661"/>
              <a:gd name="adj3" fmla="val 16667"/>
              <a:gd name="adj4" fmla="val 66667"/>
            </a:avLst>
          </a:prstGeom>
          <a:solidFill>
            <a:srgbClr val="D2F7FE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Результат-эффект</a:t>
            </a:r>
          </a:p>
        </p:txBody>
      </p:sp>
      <p:sp>
        <p:nvSpPr>
          <p:cNvPr id="32772" name="AutoShape 8"/>
          <p:cNvSpPr>
            <a:spLocks noChangeArrowheads="1"/>
          </p:cNvSpPr>
          <p:nvPr/>
        </p:nvSpPr>
        <p:spPr bwMode="auto">
          <a:xfrm>
            <a:off x="252413" y="2235200"/>
            <a:ext cx="4176712" cy="4132263"/>
          </a:xfrm>
          <a:prstGeom prst="flowChartAlternateProcess">
            <a:avLst/>
          </a:prstGeom>
          <a:solidFill>
            <a:srgbClr val="D2F7FE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2773" name="AutoShape 10"/>
          <p:cNvSpPr>
            <a:spLocks noChangeArrowheads="1"/>
          </p:cNvSpPr>
          <p:nvPr/>
        </p:nvSpPr>
        <p:spPr bwMode="auto">
          <a:xfrm>
            <a:off x="4621213" y="2205038"/>
            <a:ext cx="3960812" cy="4162425"/>
          </a:xfrm>
          <a:prstGeom prst="flowChartAlternateProcess">
            <a:avLst/>
          </a:prstGeom>
          <a:solidFill>
            <a:srgbClr val="D2F7FE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2774" name="Text Box 12"/>
          <p:cNvSpPr txBox="1">
            <a:spLocks noChangeArrowheads="1"/>
          </p:cNvSpPr>
          <p:nvPr/>
        </p:nvSpPr>
        <p:spPr bwMode="auto">
          <a:xfrm>
            <a:off x="395288" y="2205038"/>
            <a:ext cx="4033837" cy="466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00"/>
                </a:solidFill>
              </a:rPr>
              <a:t>Электронный банк данных инновационных образовательных технологий/практика;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00"/>
                </a:solidFill>
              </a:rPr>
              <a:t>Подключение к ресурсу «Цифровая школа»;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00"/>
                </a:solidFill>
              </a:rPr>
              <a:t>Учебный план, рабочие программы для 10-11 классов;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00"/>
                </a:solidFill>
              </a:rPr>
              <a:t>Курсы повышения квалификации на базе НИУ ВШЭ;</a:t>
            </a:r>
            <a:endParaRPr lang="en-US" altLang="ru-RU" b="1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00"/>
                </a:solidFill>
              </a:rPr>
              <a:t>Академия старшеклассников на базе НИУ ВШЭ;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00"/>
                </a:solidFill>
              </a:rPr>
              <a:t>Льготное участие для педагогов и учащихся в программах НИУ ВШЭ.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altLang="ru-RU" b="1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ru-RU" altLang="ru-RU" b="1" smtClean="0">
              <a:solidFill>
                <a:srgbClr val="000000"/>
              </a:solidFill>
            </a:endParaRPr>
          </a:p>
        </p:txBody>
      </p:sp>
      <p:sp>
        <p:nvSpPr>
          <p:cNvPr id="32775" name="Text Box 13"/>
          <p:cNvSpPr txBox="1">
            <a:spLocks noChangeArrowheads="1"/>
          </p:cNvSpPr>
          <p:nvPr/>
        </p:nvSpPr>
        <p:spPr bwMode="auto">
          <a:xfrm>
            <a:off x="4787900" y="2379663"/>
            <a:ext cx="3794125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00"/>
                </a:solidFill>
              </a:rPr>
              <a:t>Вовлеченность в проект 100% педагогов, обучающихся 10-11 классов, родителей, изменение образовательной модели ОО на старшей ступени, повышение качества образования, повышение уровня конкурентоспособности,  повышение количества дополнительных образовательных услуг, получение преференций при поступлении в НИУ ВШЭ, участие и представление опыта на всероссийских и международных конференциях.</a:t>
            </a:r>
          </a:p>
        </p:txBody>
      </p:sp>
      <p:pic>
        <p:nvPicPr>
          <p:cNvPr id="8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7" y="116632"/>
            <a:ext cx="575742" cy="67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88640"/>
            <a:ext cx="488949" cy="47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900260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325"/>
            <a:ext cx="96361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350838"/>
            <a:ext cx="8715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14325"/>
            <a:ext cx="8640961" cy="621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38475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81013" y="357188"/>
            <a:ext cx="2016125" cy="936625"/>
          </a:xfrm>
          <a:prstGeom prst="roundRect">
            <a:avLst/>
          </a:prstGeom>
          <a:solidFill>
            <a:srgbClr val="D2F7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Управление образования города Пензы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25838" y="357188"/>
            <a:ext cx="2016125" cy="936625"/>
          </a:xfrm>
          <a:prstGeom prst="roundRect">
            <a:avLst/>
          </a:prstGeom>
          <a:solidFill>
            <a:srgbClr val="D2F7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Гимназия – образовательная организация УОО НИУ ВШЭ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88125" y="404813"/>
            <a:ext cx="2016125" cy="936625"/>
          </a:xfrm>
          <a:prstGeom prst="roundRect">
            <a:avLst/>
          </a:prstGeom>
          <a:solidFill>
            <a:srgbClr val="D2F7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НИУ ВШЭ</a:t>
            </a:r>
          </a:p>
        </p:txBody>
      </p:sp>
      <p:sp>
        <p:nvSpPr>
          <p:cNvPr id="3" name="Двойная стрелка влево/вправо 2"/>
          <p:cNvSpPr/>
          <p:nvPr/>
        </p:nvSpPr>
        <p:spPr>
          <a:xfrm>
            <a:off x="2609850" y="735013"/>
            <a:ext cx="792163" cy="180975"/>
          </a:xfrm>
          <a:prstGeom prst="leftRightArrow">
            <a:avLst/>
          </a:prstGeom>
          <a:solidFill>
            <a:srgbClr val="D2F7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Двойная стрелка влево/вправо 11"/>
          <p:cNvSpPr/>
          <p:nvPr/>
        </p:nvSpPr>
        <p:spPr>
          <a:xfrm>
            <a:off x="5626100" y="735013"/>
            <a:ext cx="792163" cy="180975"/>
          </a:xfrm>
          <a:prstGeom prst="leftRightArrow">
            <a:avLst/>
          </a:prstGeom>
          <a:solidFill>
            <a:srgbClr val="D2F7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040063" y="3021013"/>
            <a:ext cx="3076575" cy="1552575"/>
          </a:xfrm>
          <a:prstGeom prst="ellipse">
            <a:avLst/>
          </a:prstGeom>
          <a:solidFill>
            <a:srgbClr val="D2F7FE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i="1" dirty="0">
                <a:solidFill>
                  <a:srgbClr val="FF0000"/>
                </a:solidFill>
              </a:rPr>
              <a:t>Образовательная модель старшей школы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i="1" dirty="0">
                <a:solidFill>
                  <a:srgbClr val="FF0000"/>
                </a:solidFill>
              </a:rPr>
              <a:t>(10-11 </a:t>
            </a:r>
            <a:r>
              <a:rPr lang="ru-RU" b="1" i="1" dirty="0" err="1">
                <a:solidFill>
                  <a:srgbClr val="FF0000"/>
                </a:solidFill>
              </a:rPr>
              <a:t>кл</a:t>
            </a:r>
            <a:r>
              <a:rPr lang="ru-RU" b="1" i="1" dirty="0">
                <a:solidFill>
                  <a:srgbClr val="FF0000"/>
                </a:solidFill>
              </a:rPr>
              <a:t>.)</a:t>
            </a:r>
          </a:p>
        </p:txBody>
      </p:sp>
      <p:sp>
        <p:nvSpPr>
          <p:cNvPr id="5" name="Овал 4"/>
          <p:cNvSpPr/>
          <p:nvPr/>
        </p:nvSpPr>
        <p:spPr>
          <a:xfrm>
            <a:off x="2228850" y="1527175"/>
            <a:ext cx="2047875" cy="892175"/>
          </a:xfrm>
          <a:prstGeom prst="ellipse">
            <a:avLst/>
          </a:prstGeom>
          <a:solidFill>
            <a:srgbClr val="D2F7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err="1">
                <a:solidFill>
                  <a:srgbClr val="000099"/>
                </a:solidFill>
                <a:latin typeface="Monotype Corsiva" panose="03010101010201010101" pitchFamily="66" charset="0"/>
              </a:rPr>
              <a:t>Стажировочные</a:t>
            </a:r>
            <a:r>
              <a:rPr lang="ru-RU" sz="16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 площадки</a:t>
            </a:r>
          </a:p>
        </p:txBody>
      </p:sp>
      <p:sp>
        <p:nvSpPr>
          <p:cNvPr id="16" name="Овал 15"/>
          <p:cNvSpPr/>
          <p:nvPr/>
        </p:nvSpPr>
        <p:spPr>
          <a:xfrm>
            <a:off x="4513263" y="1473200"/>
            <a:ext cx="2192337" cy="936625"/>
          </a:xfrm>
          <a:prstGeom prst="ellipse">
            <a:avLst/>
          </a:prstGeom>
          <a:solidFill>
            <a:srgbClr val="D2F7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Сетевое партнерство</a:t>
            </a:r>
          </a:p>
        </p:txBody>
      </p:sp>
      <p:sp>
        <p:nvSpPr>
          <p:cNvPr id="17" name="Овал 16"/>
          <p:cNvSpPr/>
          <p:nvPr/>
        </p:nvSpPr>
        <p:spPr>
          <a:xfrm>
            <a:off x="992188" y="4402138"/>
            <a:ext cx="1781175" cy="936625"/>
          </a:xfrm>
          <a:prstGeom prst="ellipse">
            <a:avLst/>
          </a:prstGeom>
          <a:solidFill>
            <a:srgbClr val="D2F7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ИУП, ИУР, ИУГ, ИУК</a:t>
            </a:r>
          </a:p>
        </p:txBody>
      </p:sp>
      <p:sp>
        <p:nvSpPr>
          <p:cNvPr id="18" name="Овал 17"/>
          <p:cNvSpPr/>
          <p:nvPr/>
        </p:nvSpPr>
        <p:spPr>
          <a:xfrm>
            <a:off x="6889750" y="3408363"/>
            <a:ext cx="1782763" cy="935037"/>
          </a:xfrm>
          <a:prstGeom prst="ellipse">
            <a:avLst/>
          </a:prstGeom>
          <a:solidFill>
            <a:srgbClr val="D2F7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Система оценивания</a:t>
            </a:r>
          </a:p>
        </p:txBody>
      </p:sp>
      <p:sp>
        <p:nvSpPr>
          <p:cNvPr id="19" name="Овал 18"/>
          <p:cNvSpPr/>
          <p:nvPr/>
        </p:nvSpPr>
        <p:spPr>
          <a:xfrm>
            <a:off x="5940425" y="4486275"/>
            <a:ext cx="2371725" cy="893763"/>
          </a:xfrm>
          <a:prstGeom prst="ellipse">
            <a:avLst/>
          </a:prstGeom>
          <a:solidFill>
            <a:srgbClr val="D2F7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Онлайн,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офлайн обучение</a:t>
            </a:r>
          </a:p>
        </p:txBody>
      </p:sp>
      <p:sp>
        <p:nvSpPr>
          <p:cNvPr id="20" name="Овал 19"/>
          <p:cNvSpPr/>
          <p:nvPr/>
        </p:nvSpPr>
        <p:spPr>
          <a:xfrm>
            <a:off x="4808538" y="5402263"/>
            <a:ext cx="2428875" cy="1223962"/>
          </a:xfrm>
          <a:prstGeom prst="ellipse">
            <a:avLst/>
          </a:prstGeom>
          <a:solidFill>
            <a:srgbClr val="D2F7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Предметные и </a:t>
            </a:r>
            <a:r>
              <a:rPr lang="ru-RU" sz="1600" b="1" dirty="0" err="1">
                <a:solidFill>
                  <a:srgbClr val="000099"/>
                </a:solidFill>
                <a:latin typeface="Monotype Corsiva" panose="03010101010201010101" pitchFamily="66" charset="0"/>
              </a:rPr>
              <a:t>метапредметные</a:t>
            </a:r>
            <a:r>
              <a:rPr lang="ru-RU" sz="16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 сессии в «Академии старшеклассников»</a:t>
            </a:r>
          </a:p>
        </p:txBody>
      </p:sp>
      <p:sp>
        <p:nvSpPr>
          <p:cNvPr id="21" name="Овал 20"/>
          <p:cNvSpPr/>
          <p:nvPr/>
        </p:nvSpPr>
        <p:spPr>
          <a:xfrm>
            <a:off x="1604963" y="5380038"/>
            <a:ext cx="3044825" cy="1268412"/>
          </a:xfrm>
          <a:prstGeom prst="ellipse">
            <a:avLst/>
          </a:prstGeom>
          <a:solidFill>
            <a:srgbClr val="D2F7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err="1">
                <a:solidFill>
                  <a:srgbClr val="000099"/>
                </a:solidFill>
                <a:latin typeface="Monotype Corsiva" panose="03010101010201010101" pitchFamily="66" charset="0"/>
              </a:rPr>
              <a:t>Вебинары</a:t>
            </a:r>
            <a:r>
              <a:rPr lang="ru-RU" sz="16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, выездные сессии, курсы повышения квалификации, летние школы для учителей</a:t>
            </a:r>
          </a:p>
        </p:txBody>
      </p:sp>
      <p:sp>
        <p:nvSpPr>
          <p:cNvPr id="22" name="Овал 21"/>
          <p:cNvSpPr/>
          <p:nvPr/>
        </p:nvSpPr>
        <p:spPr>
          <a:xfrm>
            <a:off x="6067425" y="2200275"/>
            <a:ext cx="2247900" cy="1133475"/>
          </a:xfrm>
          <a:prstGeom prst="ellipse">
            <a:avLst/>
          </a:prstGeom>
          <a:solidFill>
            <a:srgbClr val="D2F7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Методические декады, педсовет, группа на </a:t>
            </a:r>
            <a:r>
              <a:rPr lang="ru-RU" sz="1600" b="1" dirty="0" err="1">
                <a:solidFill>
                  <a:srgbClr val="000099"/>
                </a:solidFill>
                <a:latin typeface="Monotype Corsiva" panose="03010101010201010101" pitchFamily="66" charset="0"/>
              </a:rPr>
              <a:t>фейсбуке</a:t>
            </a:r>
            <a:endParaRPr lang="ru-RU" sz="1600" b="1" dirty="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98425" y="3386138"/>
            <a:ext cx="1781175" cy="936625"/>
          </a:xfrm>
          <a:prstGeom prst="ellipse">
            <a:avLst/>
          </a:prstGeom>
          <a:solidFill>
            <a:srgbClr val="D2F7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«Цифровая школа» РЭШ, МЭШ </a:t>
            </a:r>
          </a:p>
        </p:txBody>
      </p:sp>
      <p:sp>
        <p:nvSpPr>
          <p:cNvPr id="24" name="Овал 23"/>
          <p:cNvSpPr/>
          <p:nvPr/>
        </p:nvSpPr>
        <p:spPr>
          <a:xfrm>
            <a:off x="596900" y="2265363"/>
            <a:ext cx="2309813" cy="1065212"/>
          </a:xfrm>
          <a:prstGeom prst="ellipse">
            <a:avLst/>
          </a:prstGeom>
          <a:solidFill>
            <a:srgbClr val="D2F7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Онлайн, офлайн родительские собрания, Дни вышки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635375" y="2419350"/>
            <a:ext cx="360363" cy="601663"/>
          </a:xfrm>
          <a:prstGeom prst="straightConnector1">
            <a:avLst/>
          </a:prstGeom>
          <a:ln w="57150">
            <a:solidFill>
              <a:srgbClr val="0000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906713" y="2922588"/>
            <a:ext cx="415925" cy="407987"/>
          </a:xfrm>
          <a:prstGeom prst="straightConnector1">
            <a:avLst/>
          </a:prstGeom>
          <a:ln w="57150">
            <a:solidFill>
              <a:srgbClr val="0000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23" idx="6"/>
            <a:endCxn id="4" idx="2"/>
          </p:cNvCxnSpPr>
          <p:nvPr/>
        </p:nvCxnSpPr>
        <p:spPr>
          <a:xfrm flipV="1">
            <a:off x="1879600" y="3797300"/>
            <a:ext cx="1160463" cy="57150"/>
          </a:xfrm>
          <a:prstGeom prst="straightConnector1">
            <a:avLst/>
          </a:prstGeom>
          <a:ln w="57150">
            <a:solidFill>
              <a:srgbClr val="0000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2652713" y="4265613"/>
            <a:ext cx="669925" cy="366712"/>
          </a:xfrm>
          <a:prstGeom prst="straightConnector1">
            <a:avLst/>
          </a:prstGeom>
          <a:ln w="57150">
            <a:solidFill>
              <a:srgbClr val="0000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4940300" y="2408238"/>
            <a:ext cx="173038" cy="612775"/>
          </a:xfrm>
          <a:prstGeom prst="straightConnector1">
            <a:avLst/>
          </a:prstGeom>
          <a:ln w="57150">
            <a:solidFill>
              <a:srgbClr val="0000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5776913" y="2962275"/>
            <a:ext cx="339725" cy="327025"/>
          </a:xfrm>
          <a:prstGeom prst="straightConnector1">
            <a:avLst/>
          </a:prstGeom>
          <a:ln w="57150">
            <a:solidFill>
              <a:srgbClr val="0000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18" idx="2"/>
          </p:cNvCxnSpPr>
          <p:nvPr/>
        </p:nvCxnSpPr>
        <p:spPr>
          <a:xfrm flipV="1">
            <a:off x="6116638" y="3875088"/>
            <a:ext cx="773112" cy="19050"/>
          </a:xfrm>
          <a:prstGeom prst="straightConnector1">
            <a:avLst/>
          </a:prstGeom>
          <a:ln w="57150">
            <a:solidFill>
              <a:srgbClr val="0000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5041900" y="4583113"/>
            <a:ext cx="349250" cy="933450"/>
          </a:xfrm>
          <a:prstGeom prst="straightConnector1">
            <a:avLst/>
          </a:prstGeom>
          <a:ln w="57150">
            <a:solidFill>
              <a:srgbClr val="0000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3430588" y="4518025"/>
            <a:ext cx="450850" cy="884238"/>
          </a:xfrm>
          <a:prstGeom prst="straightConnector1">
            <a:avLst/>
          </a:prstGeom>
          <a:ln w="57150">
            <a:solidFill>
              <a:srgbClr val="0000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stCxn id="4" idx="5"/>
          </p:cNvCxnSpPr>
          <p:nvPr/>
        </p:nvCxnSpPr>
        <p:spPr>
          <a:xfrm>
            <a:off x="5665788" y="4346575"/>
            <a:ext cx="357187" cy="366713"/>
          </a:xfrm>
          <a:prstGeom prst="straightConnector1">
            <a:avLst/>
          </a:prstGeom>
          <a:ln w="57150">
            <a:solidFill>
              <a:srgbClr val="0000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7" y="53804"/>
            <a:ext cx="431726" cy="50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40749"/>
            <a:ext cx="501401" cy="48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119184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34975" y="125413"/>
            <a:ext cx="8229600" cy="561975"/>
          </a:xfrm>
        </p:spPr>
        <p:txBody>
          <a:bodyPr/>
          <a:lstStyle/>
          <a:p>
            <a:r>
              <a:rPr lang="ru-RU" altLang="ru-RU" sz="4000" b="1" smtClean="0">
                <a:solidFill>
                  <a:srgbClr val="000099"/>
                </a:solidFill>
                <a:latin typeface="Monotype Corsiva" panose="03010101010201010101" pitchFamily="66" charset="0"/>
              </a:rPr>
              <a:t>Анализ рисков проекта</a:t>
            </a:r>
          </a:p>
        </p:txBody>
      </p:sp>
      <p:sp>
        <p:nvSpPr>
          <p:cNvPr id="34819" name="AutoShape 4"/>
          <p:cNvSpPr>
            <a:spLocks noChangeArrowheads="1"/>
          </p:cNvSpPr>
          <p:nvPr/>
        </p:nvSpPr>
        <p:spPr bwMode="auto">
          <a:xfrm>
            <a:off x="838200" y="701675"/>
            <a:ext cx="2663825" cy="720725"/>
          </a:xfrm>
          <a:prstGeom prst="downArrowCallout">
            <a:avLst>
              <a:gd name="adj1" fmla="val 74982"/>
              <a:gd name="adj2" fmla="val 74982"/>
              <a:gd name="adj3" fmla="val 16667"/>
              <a:gd name="adj4" fmla="val 66667"/>
            </a:avLst>
          </a:prstGeom>
          <a:solidFill>
            <a:srgbClr val="D2F7FE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800000"/>
              </a:solidFill>
            </a:endParaRPr>
          </a:p>
        </p:txBody>
      </p:sp>
      <p:sp>
        <p:nvSpPr>
          <p:cNvPr id="34820" name="AutoShape 5"/>
          <p:cNvSpPr>
            <a:spLocks noChangeArrowheads="1"/>
          </p:cNvSpPr>
          <p:nvPr/>
        </p:nvSpPr>
        <p:spPr bwMode="auto">
          <a:xfrm>
            <a:off x="5111750" y="720725"/>
            <a:ext cx="2892425" cy="682625"/>
          </a:xfrm>
          <a:prstGeom prst="downArrowCallout">
            <a:avLst>
              <a:gd name="adj1" fmla="val 82116"/>
              <a:gd name="adj2" fmla="val 82096"/>
              <a:gd name="adj3" fmla="val 16667"/>
              <a:gd name="adj4" fmla="val 66667"/>
            </a:avLst>
          </a:prstGeom>
          <a:solidFill>
            <a:srgbClr val="D2F7FE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003300" y="763588"/>
            <a:ext cx="25193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Организационные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5583238" y="766763"/>
            <a:ext cx="2420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Управленческие</a:t>
            </a:r>
          </a:p>
        </p:txBody>
      </p:sp>
      <p:sp>
        <p:nvSpPr>
          <p:cNvPr id="34823" name="AutoShape 20"/>
          <p:cNvSpPr>
            <a:spLocks noChangeArrowheads="1"/>
          </p:cNvSpPr>
          <p:nvPr/>
        </p:nvSpPr>
        <p:spPr bwMode="auto">
          <a:xfrm>
            <a:off x="361950" y="1436688"/>
            <a:ext cx="3514725" cy="2357437"/>
          </a:xfrm>
          <a:prstGeom prst="roundRect">
            <a:avLst>
              <a:gd name="adj" fmla="val 16667"/>
            </a:avLst>
          </a:prstGeom>
          <a:solidFill>
            <a:srgbClr val="D2F7FE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b="1" smtClean="0">
                <a:solidFill>
                  <a:srgbClr val="000000"/>
                </a:solidFill>
              </a:rPr>
              <a:t>Перегруженность директора,</a:t>
            </a:r>
            <a:endParaRPr lang="en-US" altLang="ru-RU" sz="1500" b="1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smtClean="0">
                <a:solidFill>
                  <a:srgbClr val="000000"/>
                </a:solidFill>
              </a:rPr>
              <a:t> педагогов, сотрудников школы, </a:t>
            </a:r>
            <a:endParaRPr lang="en-US" altLang="ru-RU" sz="1500" b="1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smtClean="0">
                <a:solidFill>
                  <a:srgbClr val="000000"/>
                </a:solidFill>
              </a:rPr>
              <a:t>задействованных в реализации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smtClean="0">
                <a:solidFill>
                  <a:srgbClr val="000000"/>
                </a:solidFill>
              </a:rPr>
              <a:t>проекта.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b="1" smtClean="0">
                <a:solidFill>
                  <a:srgbClr val="000000"/>
                </a:solidFill>
              </a:rPr>
              <a:t>Увольнение сотрудников </a:t>
            </a:r>
            <a:endParaRPr lang="en-US" altLang="ru-RU" sz="1500" b="1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smtClean="0">
                <a:solidFill>
                  <a:srgbClr val="000000"/>
                </a:solidFill>
              </a:rPr>
              <a:t>(задействованных в проекте).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b="1" smtClean="0">
                <a:solidFill>
                  <a:srgbClr val="000000"/>
                </a:solidFill>
              </a:rPr>
              <a:t>Дезорганизационные</a:t>
            </a:r>
            <a:endParaRPr lang="en-US" altLang="ru-RU" sz="1500" b="1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smtClean="0">
                <a:solidFill>
                  <a:srgbClr val="000000"/>
                </a:solidFill>
              </a:rPr>
              <a:t>  межличностные конфликты  в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smtClean="0">
                <a:solidFill>
                  <a:srgbClr val="000000"/>
                </a:solidFill>
              </a:rPr>
              <a:t>рабочей группе.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4824" name="AutoShape 23"/>
          <p:cNvSpPr>
            <a:spLocks noChangeArrowheads="1"/>
          </p:cNvSpPr>
          <p:nvPr/>
        </p:nvSpPr>
        <p:spPr bwMode="auto">
          <a:xfrm>
            <a:off x="4714875" y="1403350"/>
            <a:ext cx="3686175" cy="2593975"/>
          </a:xfrm>
          <a:prstGeom prst="roundRect">
            <a:avLst>
              <a:gd name="adj" fmla="val 16667"/>
            </a:avLst>
          </a:prstGeom>
          <a:solidFill>
            <a:srgbClr val="D2F7FE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4825" name="Text Box 24"/>
          <p:cNvSpPr txBox="1">
            <a:spLocks noChangeArrowheads="1"/>
          </p:cNvSpPr>
          <p:nvPr/>
        </p:nvSpPr>
        <p:spPr bwMode="auto">
          <a:xfrm>
            <a:off x="4868863" y="1363663"/>
            <a:ext cx="3367087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b="1" smtClean="0">
                <a:solidFill>
                  <a:srgbClr val="000000"/>
                </a:solidFill>
              </a:rPr>
              <a:t>Сопротивление изменениям персонала в ходе реализации проекта.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b="1" smtClean="0">
                <a:solidFill>
                  <a:srgbClr val="000000"/>
                </a:solidFill>
              </a:rPr>
              <a:t>Недостаточно высокий уровень активности педагогов в системном использовании инновационных образовательных технологий.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b="1" smtClean="0">
                <a:solidFill>
                  <a:srgbClr val="000000"/>
                </a:solidFill>
              </a:rPr>
              <a:t>Низкая заинтересованность со стороны родителей.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b="1" smtClean="0">
                <a:solidFill>
                  <a:srgbClr val="000000"/>
                </a:solidFill>
              </a:rPr>
              <a:t> Низкий уровень/отсутствие стимулирующих выплат.</a:t>
            </a:r>
          </a:p>
        </p:txBody>
      </p:sp>
      <p:pic>
        <p:nvPicPr>
          <p:cNvPr id="34826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263525"/>
            <a:ext cx="576262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314325"/>
            <a:ext cx="4889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AutoShape 4"/>
          <p:cNvSpPr>
            <a:spLocks noChangeArrowheads="1"/>
          </p:cNvSpPr>
          <p:nvPr/>
        </p:nvSpPr>
        <p:spPr bwMode="auto">
          <a:xfrm>
            <a:off x="827088" y="3997325"/>
            <a:ext cx="2674937" cy="655638"/>
          </a:xfrm>
          <a:prstGeom prst="downArrowCallout">
            <a:avLst>
              <a:gd name="adj1" fmla="val 82051"/>
              <a:gd name="adj2" fmla="val 82051"/>
              <a:gd name="adj3" fmla="val 16667"/>
              <a:gd name="adj4" fmla="val 66667"/>
            </a:avLst>
          </a:prstGeom>
          <a:solidFill>
            <a:srgbClr val="D2F7FE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908050" y="4008438"/>
            <a:ext cx="25193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Технические</a:t>
            </a:r>
          </a:p>
        </p:txBody>
      </p:sp>
      <p:sp>
        <p:nvSpPr>
          <p:cNvPr id="34830" name="AutoShape 13"/>
          <p:cNvSpPr>
            <a:spLocks noChangeArrowheads="1"/>
          </p:cNvSpPr>
          <p:nvPr/>
        </p:nvSpPr>
        <p:spPr bwMode="auto">
          <a:xfrm>
            <a:off x="338138" y="4652963"/>
            <a:ext cx="3538537" cy="1800225"/>
          </a:xfrm>
          <a:prstGeom prst="roundRect">
            <a:avLst>
              <a:gd name="adj" fmla="val 16667"/>
            </a:avLst>
          </a:prstGeom>
          <a:solidFill>
            <a:srgbClr val="D2F7FE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4831" name="Text Box 10"/>
          <p:cNvSpPr txBox="1">
            <a:spLocks noChangeArrowheads="1"/>
          </p:cNvSpPr>
          <p:nvPr/>
        </p:nvSpPr>
        <p:spPr bwMode="auto">
          <a:xfrm>
            <a:off x="393700" y="4713288"/>
            <a:ext cx="3455988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b="1" smtClean="0">
                <a:solidFill>
                  <a:srgbClr val="000000"/>
                </a:solidFill>
              </a:rPr>
              <a:t>Сбой функций программно-аппаратного комплекса по обеспечению функционирования центра.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b="1" smtClean="0">
                <a:solidFill>
                  <a:srgbClr val="000000"/>
                </a:solidFill>
              </a:rPr>
              <a:t>Сбои в работе интернет-ресурсов.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b="1" smtClean="0">
                <a:solidFill>
                  <a:srgbClr val="000000"/>
                </a:solidFill>
              </a:rPr>
              <a:t>Низкая скорость Интернет.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b="1" smtClean="0">
                <a:solidFill>
                  <a:srgbClr val="000000"/>
                </a:solidFill>
              </a:rPr>
              <a:t>Рост тарифов на услуги связи.</a:t>
            </a:r>
          </a:p>
        </p:txBody>
      </p:sp>
      <p:sp>
        <p:nvSpPr>
          <p:cNvPr id="34832" name="AutoShape 3"/>
          <p:cNvSpPr>
            <a:spLocks noChangeArrowheads="1"/>
          </p:cNvSpPr>
          <p:nvPr/>
        </p:nvSpPr>
        <p:spPr bwMode="auto">
          <a:xfrm>
            <a:off x="5106988" y="4195763"/>
            <a:ext cx="2890837" cy="611187"/>
          </a:xfrm>
          <a:prstGeom prst="downArrowCallout">
            <a:avLst>
              <a:gd name="adj1" fmla="val 75021"/>
              <a:gd name="adj2" fmla="val 75021"/>
              <a:gd name="adj3" fmla="val 16667"/>
              <a:gd name="adj4" fmla="val 66667"/>
            </a:avLst>
          </a:prstGeom>
          <a:solidFill>
            <a:srgbClr val="D2F7FE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800000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270500" y="4203700"/>
            <a:ext cx="25923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Внешние</a:t>
            </a:r>
          </a:p>
        </p:txBody>
      </p:sp>
      <p:sp>
        <p:nvSpPr>
          <p:cNvPr id="34834" name="AutoShape 12"/>
          <p:cNvSpPr>
            <a:spLocks noChangeArrowheads="1"/>
          </p:cNvSpPr>
          <p:nvPr/>
        </p:nvSpPr>
        <p:spPr bwMode="auto">
          <a:xfrm>
            <a:off x="4718050" y="4841875"/>
            <a:ext cx="3644900" cy="1450975"/>
          </a:xfrm>
          <a:prstGeom prst="roundRect">
            <a:avLst>
              <a:gd name="adj" fmla="val 16667"/>
            </a:avLst>
          </a:prstGeom>
          <a:solidFill>
            <a:srgbClr val="D2F7FE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4835" name="Text Box 9"/>
          <p:cNvSpPr txBox="1">
            <a:spLocks noChangeArrowheads="1"/>
          </p:cNvSpPr>
          <p:nvPr/>
        </p:nvSpPr>
        <p:spPr bwMode="auto">
          <a:xfrm>
            <a:off x="4708525" y="5154613"/>
            <a:ext cx="367347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smtClean="0">
                <a:solidFill>
                  <a:srgbClr val="000000"/>
                </a:solidFill>
              </a:rPr>
              <a:t>Критическое отношение  стейкхолдеров   к внедрению 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1306996237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8"/>
          <p:cNvGrpSpPr>
            <a:grpSpLocks/>
          </p:cNvGrpSpPr>
          <p:nvPr/>
        </p:nvGrpSpPr>
        <p:grpSpPr bwMode="auto">
          <a:xfrm>
            <a:off x="250825" y="981075"/>
            <a:ext cx="1943100" cy="1079500"/>
            <a:chOff x="930" y="210"/>
            <a:chExt cx="1224" cy="680"/>
          </a:xfrm>
        </p:grpSpPr>
        <p:sp>
          <p:nvSpPr>
            <p:cNvPr id="35868" name="Oval 23"/>
            <p:cNvSpPr>
              <a:spLocks noChangeArrowheads="1"/>
            </p:cNvSpPr>
            <p:nvPr/>
          </p:nvSpPr>
          <p:spPr bwMode="auto">
            <a:xfrm>
              <a:off x="930" y="210"/>
              <a:ext cx="1224" cy="680"/>
            </a:xfrm>
            <a:prstGeom prst="ellipse">
              <a:avLst/>
            </a:prstGeom>
            <a:gradFill rotWithShape="1">
              <a:gsLst>
                <a:gs pos="0">
                  <a:srgbClr val="EEF9FF"/>
                </a:gs>
                <a:gs pos="100000">
                  <a:srgbClr val="CCECFF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rgbClr val="3333FF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" name="Rectangle 11"/>
            <p:cNvSpPr>
              <a:spLocks noChangeArrowheads="1"/>
            </p:cNvSpPr>
            <p:nvPr/>
          </p:nvSpPr>
          <p:spPr bwMode="auto">
            <a:xfrm>
              <a:off x="975" y="384"/>
              <a:ext cx="1173" cy="44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marL="342900" indent="-342900" algn="ctr">
                <a:defRPr/>
              </a:pPr>
              <a:r>
                <a:rPr lang="ru-RU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Мероприятия </a:t>
              </a:r>
            </a:p>
            <a:p>
              <a:pPr marL="342900" indent="-342900" algn="ctr">
                <a:defRPr/>
              </a:pP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HR</a:t>
              </a:r>
              <a:endPara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5843" name="Group 33"/>
          <p:cNvGrpSpPr>
            <a:grpSpLocks/>
          </p:cNvGrpSpPr>
          <p:nvPr/>
        </p:nvGrpSpPr>
        <p:grpSpPr bwMode="auto">
          <a:xfrm>
            <a:off x="139700" y="5153025"/>
            <a:ext cx="2054225" cy="1223963"/>
            <a:chOff x="1235" y="3385"/>
            <a:chExt cx="1294" cy="771"/>
          </a:xfrm>
        </p:grpSpPr>
        <p:sp>
          <p:nvSpPr>
            <p:cNvPr id="35866" name="Oval 24"/>
            <p:cNvSpPr>
              <a:spLocks noChangeArrowheads="1"/>
            </p:cNvSpPr>
            <p:nvPr/>
          </p:nvSpPr>
          <p:spPr bwMode="auto">
            <a:xfrm>
              <a:off x="1247" y="3385"/>
              <a:ext cx="1224" cy="771"/>
            </a:xfrm>
            <a:prstGeom prst="ellipse">
              <a:avLst/>
            </a:prstGeom>
            <a:gradFill rotWithShape="1">
              <a:gsLst>
                <a:gs pos="0">
                  <a:srgbClr val="EEF9FF"/>
                </a:gs>
                <a:gs pos="100000">
                  <a:srgbClr val="CCECFF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rgbClr val="3333FF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" name="Text Box 15"/>
            <p:cNvSpPr txBox="1">
              <a:spLocks noChangeArrowheads="1"/>
            </p:cNvSpPr>
            <p:nvPr/>
          </p:nvSpPr>
          <p:spPr bwMode="auto">
            <a:xfrm>
              <a:off x="1235" y="3547"/>
              <a:ext cx="1294" cy="53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Мероприятия 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</a:t>
              </a:r>
              <a:endPara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5844" name="Group 27"/>
          <p:cNvGrpSpPr>
            <a:grpSpLocks/>
          </p:cNvGrpSpPr>
          <p:nvPr/>
        </p:nvGrpSpPr>
        <p:grpSpPr bwMode="auto">
          <a:xfrm>
            <a:off x="179388" y="2420938"/>
            <a:ext cx="2063750" cy="1152525"/>
            <a:chOff x="975" y="1162"/>
            <a:chExt cx="1300" cy="726"/>
          </a:xfrm>
        </p:grpSpPr>
        <p:sp>
          <p:nvSpPr>
            <p:cNvPr id="35864" name="Oval 4"/>
            <p:cNvSpPr>
              <a:spLocks noChangeArrowheads="1"/>
            </p:cNvSpPr>
            <p:nvPr/>
          </p:nvSpPr>
          <p:spPr bwMode="auto">
            <a:xfrm>
              <a:off x="975" y="1162"/>
              <a:ext cx="1224" cy="726"/>
            </a:xfrm>
            <a:prstGeom prst="ellipse">
              <a:avLst/>
            </a:prstGeom>
            <a:gradFill rotWithShape="1">
              <a:gsLst>
                <a:gs pos="0">
                  <a:srgbClr val="EEF9FF"/>
                </a:gs>
                <a:gs pos="100000">
                  <a:srgbClr val="CCECFF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rgbClr val="3333FF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5" name="Text Box 19"/>
            <p:cNvSpPr txBox="1">
              <a:spLocks noChangeArrowheads="1"/>
            </p:cNvSpPr>
            <p:nvPr/>
          </p:nvSpPr>
          <p:spPr bwMode="auto">
            <a:xfrm>
              <a:off x="981" y="1326"/>
              <a:ext cx="1294" cy="44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Мероприятия 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</a:t>
              </a:r>
              <a:endPara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5845" name="Group 26"/>
          <p:cNvGrpSpPr>
            <a:grpSpLocks/>
          </p:cNvGrpSpPr>
          <p:nvPr/>
        </p:nvGrpSpPr>
        <p:grpSpPr bwMode="auto">
          <a:xfrm>
            <a:off x="0" y="3789363"/>
            <a:ext cx="2232025" cy="1223962"/>
            <a:chOff x="1074" y="2114"/>
            <a:chExt cx="1406" cy="771"/>
          </a:xfrm>
        </p:grpSpPr>
        <p:sp>
          <p:nvSpPr>
            <p:cNvPr id="35862" name="Oval 25"/>
            <p:cNvSpPr>
              <a:spLocks noChangeArrowheads="1"/>
            </p:cNvSpPr>
            <p:nvPr/>
          </p:nvSpPr>
          <p:spPr bwMode="auto">
            <a:xfrm>
              <a:off x="1156" y="2114"/>
              <a:ext cx="1224" cy="771"/>
            </a:xfrm>
            <a:prstGeom prst="ellipse">
              <a:avLst/>
            </a:prstGeom>
            <a:gradFill rotWithShape="1">
              <a:gsLst>
                <a:gs pos="0">
                  <a:srgbClr val="EEF9FF"/>
                </a:gs>
                <a:gs pos="100000">
                  <a:srgbClr val="CCECFF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rgbClr val="3333FF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6" name="Text Box 20"/>
            <p:cNvSpPr txBox="1">
              <a:spLocks noChangeArrowheads="1"/>
            </p:cNvSpPr>
            <p:nvPr/>
          </p:nvSpPr>
          <p:spPr bwMode="auto">
            <a:xfrm>
              <a:off x="1074" y="2279"/>
              <a:ext cx="1406" cy="46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ru-RU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Мероприятия 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</a:t>
              </a:r>
              <a:endPara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2036763" y="169863"/>
            <a:ext cx="5046662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itchFamily="34" charset="0"/>
              </a:rPr>
              <a:t>КОММУНИКАЦИИ</a:t>
            </a:r>
          </a:p>
        </p:txBody>
      </p:sp>
      <p:sp>
        <p:nvSpPr>
          <p:cNvPr id="35847" name="AutoShape 34"/>
          <p:cNvSpPr>
            <a:spLocks noChangeArrowheads="1"/>
          </p:cNvSpPr>
          <p:nvPr/>
        </p:nvSpPr>
        <p:spPr bwMode="auto">
          <a:xfrm>
            <a:off x="2627313" y="836613"/>
            <a:ext cx="5975350" cy="1439862"/>
          </a:xfrm>
          <a:prstGeom prst="roundRect">
            <a:avLst>
              <a:gd name="adj" fmla="val 16667"/>
            </a:avLst>
          </a:prstGeom>
          <a:solidFill>
            <a:srgbClr val="D2F7FE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5848" name="Прямоугольник 2"/>
          <p:cNvSpPr>
            <a:spLocks noChangeArrowheads="1"/>
          </p:cNvSpPr>
          <p:nvPr/>
        </p:nvSpPr>
        <p:spPr bwMode="auto">
          <a:xfrm>
            <a:off x="2784475" y="981075"/>
            <a:ext cx="5765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Общешкольная конференция «Презентация проекта по созданию РМЦ».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Педагогический Совет «Грызть бит науки».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и офлайн родительские собрания с привлечением НИУ ВШЭ.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1400" b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9" name="AutoShape 35"/>
          <p:cNvSpPr>
            <a:spLocks noChangeArrowheads="1"/>
          </p:cNvSpPr>
          <p:nvPr/>
        </p:nvSpPr>
        <p:spPr bwMode="auto">
          <a:xfrm>
            <a:off x="2605088" y="2508250"/>
            <a:ext cx="6048375" cy="1241425"/>
          </a:xfrm>
          <a:prstGeom prst="roundRect">
            <a:avLst>
              <a:gd name="adj" fmla="val 16667"/>
            </a:avLst>
          </a:prstGeom>
          <a:solidFill>
            <a:srgbClr val="D2F7FE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5850" name="Прямоугольник 3"/>
          <p:cNvSpPr>
            <a:spLocks noChangeArrowheads="1"/>
          </p:cNvSpPr>
          <p:nvPr/>
        </p:nvSpPr>
        <p:spPr bwMode="auto">
          <a:xfrm>
            <a:off x="2771775" y="2636838"/>
            <a:ext cx="5832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Презентация учредителю результатов работы ОО</a:t>
            </a:r>
            <a:r>
              <a:rPr lang="en-US" altLang="ru-RU" sz="14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ru-RU" sz="14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августовском педсовете и муниципальном совещании.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Представление проекта «Гимназия – РМЦ НИУ ВШЭ» Управляющему совету гимназии.</a:t>
            </a:r>
            <a:endParaRPr lang="ru-RU" altLang="ru-RU" sz="1400" b="1" smtClean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851" name="AutoShape 36"/>
          <p:cNvSpPr>
            <a:spLocks noChangeArrowheads="1"/>
          </p:cNvSpPr>
          <p:nvPr/>
        </p:nvSpPr>
        <p:spPr bwMode="auto">
          <a:xfrm>
            <a:off x="2614613" y="4008438"/>
            <a:ext cx="5975350" cy="936625"/>
          </a:xfrm>
          <a:prstGeom prst="roundRect">
            <a:avLst>
              <a:gd name="adj" fmla="val 16667"/>
            </a:avLst>
          </a:prstGeom>
          <a:solidFill>
            <a:srgbClr val="D2F7FE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5852" name="Прямоугольник 4"/>
          <p:cNvSpPr>
            <a:spLocks noChangeArrowheads="1"/>
          </p:cNvSpPr>
          <p:nvPr/>
        </p:nvSpPr>
        <p:spPr bwMode="auto">
          <a:xfrm>
            <a:off x="2700338" y="4130675"/>
            <a:ext cx="59055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Дискуссионная площадка с руководителями ОО заинтересованных в деятельности Ресурсно-Методического Центра.</a:t>
            </a:r>
          </a:p>
        </p:txBody>
      </p:sp>
      <p:sp>
        <p:nvSpPr>
          <p:cNvPr id="35853" name="AutoShape 37"/>
          <p:cNvSpPr>
            <a:spLocks noChangeArrowheads="1"/>
          </p:cNvSpPr>
          <p:nvPr/>
        </p:nvSpPr>
        <p:spPr bwMode="auto">
          <a:xfrm>
            <a:off x="2627313" y="5240338"/>
            <a:ext cx="5975350" cy="1223962"/>
          </a:xfrm>
          <a:prstGeom prst="roundRect">
            <a:avLst>
              <a:gd name="adj" fmla="val 16667"/>
            </a:avLst>
          </a:prstGeom>
          <a:solidFill>
            <a:srgbClr val="D2F7FE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5854" name="Прямоугольник 1"/>
          <p:cNvSpPr>
            <a:spLocks noChangeArrowheads="1"/>
          </p:cNvSpPr>
          <p:nvPr/>
        </p:nvSpPr>
        <p:spPr bwMode="auto">
          <a:xfrm>
            <a:off x="2771775" y="5373688"/>
            <a:ext cx="5778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Реклама портала РМЦ в сети Интернет, публикации и видеоматериалы  в СМИ ( не менее 3-х), рассылка электронных писем, </a:t>
            </a:r>
            <a:r>
              <a:rPr lang="en-US" altLang="ru-RU" sz="14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up </a:t>
            </a:r>
            <a:r>
              <a:rPr lang="ru-RU" altLang="ru-RU" sz="14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страницы на фейсбуке, пресс- релизы, размещение баннера, информационных стендов.</a:t>
            </a:r>
          </a:p>
        </p:txBody>
      </p:sp>
      <p:sp>
        <p:nvSpPr>
          <p:cNvPr id="35855" name="Line 38"/>
          <p:cNvSpPr>
            <a:spLocks noChangeShapeType="1"/>
          </p:cNvSpPr>
          <p:nvPr/>
        </p:nvSpPr>
        <p:spPr bwMode="auto">
          <a:xfrm>
            <a:off x="2195513" y="148431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35856" name="Line 39"/>
          <p:cNvSpPr>
            <a:spLocks noChangeShapeType="1"/>
          </p:cNvSpPr>
          <p:nvPr/>
        </p:nvSpPr>
        <p:spPr bwMode="auto">
          <a:xfrm>
            <a:off x="2124075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35857" name="Line 40"/>
          <p:cNvSpPr>
            <a:spLocks noChangeShapeType="1"/>
          </p:cNvSpPr>
          <p:nvPr/>
        </p:nvSpPr>
        <p:spPr bwMode="auto">
          <a:xfrm>
            <a:off x="2124075" y="3068638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35858" name="Line 41"/>
          <p:cNvSpPr>
            <a:spLocks noChangeShapeType="1"/>
          </p:cNvSpPr>
          <p:nvPr/>
        </p:nvSpPr>
        <p:spPr bwMode="auto">
          <a:xfrm flipV="1">
            <a:off x="2051050" y="4483100"/>
            <a:ext cx="576263" cy="2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35859" name="Line 42"/>
          <p:cNvSpPr>
            <a:spLocks noChangeShapeType="1"/>
          </p:cNvSpPr>
          <p:nvPr/>
        </p:nvSpPr>
        <p:spPr bwMode="auto">
          <a:xfrm>
            <a:off x="2124075" y="5805488"/>
            <a:ext cx="5048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</a:endParaRPr>
          </a:p>
        </p:txBody>
      </p:sp>
      <p:pic>
        <p:nvPicPr>
          <p:cNvPr id="35860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00" y="311150"/>
            <a:ext cx="544513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1150"/>
            <a:ext cx="5032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761090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7"/>
          <p:cNvSpPr>
            <a:spLocks noChangeArrowheads="1"/>
          </p:cNvSpPr>
          <p:nvPr/>
        </p:nvSpPr>
        <p:spPr bwMode="auto">
          <a:xfrm>
            <a:off x="1676400" y="188913"/>
            <a:ext cx="5172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smtClean="0">
                <a:solidFill>
                  <a:srgbClr val="000099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Эффективность  проекта</a:t>
            </a:r>
          </a:p>
        </p:txBody>
      </p:sp>
      <p:sp>
        <p:nvSpPr>
          <p:cNvPr id="36867" name="AutoShape 3"/>
          <p:cNvSpPr>
            <a:spLocks noChangeArrowheads="1"/>
          </p:cNvSpPr>
          <p:nvPr/>
        </p:nvSpPr>
        <p:spPr bwMode="auto">
          <a:xfrm>
            <a:off x="395288" y="1220788"/>
            <a:ext cx="2232025" cy="576262"/>
          </a:xfrm>
          <a:prstGeom prst="roundRect">
            <a:avLst>
              <a:gd name="adj" fmla="val 16667"/>
            </a:avLst>
          </a:prstGeom>
          <a:solidFill>
            <a:srgbClr val="D2F7FE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FF0000"/>
                </a:solidFill>
              </a:rPr>
              <a:t>Кадровая</a:t>
            </a:r>
          </a:p>
        </p:txBody>
      </p:sp>
      <p:sp>
        <p:nvSpPr>
          <p:cNvPr id="36868" name="AutoShape 4"/>
          <p:cNvSpPr>
            <a:spLocks noChangeArrowheads="1"/>
          </p:cNvSpPr>
          <p:nvPr/>
        </p:nvSpPr>
        <p:spPr bwMode="auto">
          <a:xfrm>
            <a:off x="3167063" y="836613"/>
            <a:ext cx="5616575" cy="1584325"/>
          </a:xfrm>
          <a:prstGeom prst="flowChartAlternateProcess">
            <a:avLst/>
          </a:prstGeom>
          <a:solidFill>
            <a:srgbClr val="D2F7FE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6869" name="AutoShape 5"/>
          <p:cNvSpPr>
            <a:spLocks noChangeArrowheads="1"/>
          </p:cNvSpPr>
          <p:nvPr/>
        </p:nvSpPr>
        <p:spPr bwMode="auto">
          <a:xfrm>
            <a:off x="395288" y="2852738"/>
            <a:ext cx="2232025" cy="576262"/>
          </a:xfrm>
          <a:prstGeom prst="roundRect">
            <a:avLst>
              <a:gd name="adj" fmla="val 16667"/>
            </a:avLst>
          </a:prstGeom>
          <a:solidFill>
            <a:srgbClr val="D2F7FE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FF0000"/>
                </a:solidFill>
              </a:rPr>
              <a:t>Экономическая</a:t>
            </a:r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>
            <a:off x="3094038" y="2565400"/>
            <a:ext cx="5689600" cy="1295400"/>
          </a:xfrm>
          <a:prstGeom prst="flowChartAlternateProcess">
            <a:avLst/>
          </a:prstGeom>
          <a:solidFill>
            <a:srgbClr val="D2F7FE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smtClean="0">
              <a:solidFill>
                <a:srgbClr val="000000"/>
              </a:solidFill>
            </a:endParaRPr>
          </a:p>
        </p:txBody>
      </p:sp>
      <p:sp>
        <p:nvSpPr>
          <p:cNvPr id="36871" name="AutoShape 7"/>
          <p:cNvSpPr>
            <a:spLocks noChangeArrowheads="1"/>
          </p:cNvSpPr>
          <p:nvPr/>
        </p:nvSpPr>
        <p:spPr bwMode="auto">
          <a:xfrm>
            <a:off x="3121025" y="4154488"/>
            <a:ext cx="5651500" cy="2446337"/>
          </a:xfrm>
          <a:prstGeom prst="flowChartAlternateProcess">
            <a:avLst/>
          </a:prstGeom>
          <a:solidFill>
            <a:srgbClr val="D2F7FE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smtClean="0">
              <a:solidFill>
                <a:srgbClr val="000000"/>
              </a:solidFill>
            </a:endParaRPr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>
            <a:off x="2627313" y="1508125"/>
            <a:ext cx="5778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>
            <a:off x="2627313" y="3141663"/>
            <a:ext cx="431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>
            <a:off x="2557463" y="5135563"/>
            <a:ext cx="5048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36875" name="AutoShape 11"/>
          <p:cNvSpPr>
            <a:spLocks noChangeArrowheads="1"/>
          </p:cNvSpPr>
          <p:nvPr/>
        </p:nvSpPr>
        <p:spPr bwMode="auto">
          <a:xfrm>
            <a:off x="323850" y="4800600"/>
            <a:ext cx="2232025" cy="576263"/>
          </a:xfrm>
          <a:prstGeom prst="roundRect">
            <a:avLst>
              <a:gd name="adj" fmla="val 16667"/>
            </a:avLst>
          </a:prstGeom>
          <a:solidFill>
            <a:srgbClr val="D2F7FE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FF0000"/>
                </a:solidFill>
              </a:rPr>
              <a:t>Социальная</a:t>
            </a:r>
            <a:r>
              <a:rPr lang="ru-RU" altLang="ru-RU" b="1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6876" name="Text Box 14"/>
          <p:cNvSpPr txBox="1">
            <a:spLocks noChangeArrowheads="1"/>
          </p:cNvSpPr>
          <p:nvPr/>
        </p:nvSpPr>
        <p:spPr bwMode="auto">
          <a:xfrm>
            <a:off x="3311525" y="969963"/>
            <a:ext cx="53641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00"/>
                </a:solidFill>
              </a:rPr>
              <a:t>Увеличение доли мотивированных педагогов, увеличение доли педагогов прошедших курсовую переподготовку на базе НИУ ВШЭ, рост корпоративной культуры педагогов.</a:t>
            </a:r>
            <a:r>
              <a:rPr lang="ru-RU" altLang="ru-RU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6877" name="Text Box 15"/>
          <p:cNvSpPr txBox="1">
            <a:spLocks noChangeArrowheads="1"/>
          </p:cNvSpPr>
          <p:nvPr/>
        </p:nvSpPr>
        <p:spPr bwMode="auto">
          <a:xfrm>
            <a:off x="3203575" y="2565400"/>
            <a:ext cx="55800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00"/>
                </a:solidFill>
              </a:rPr>
              <a:t>Увеличение доли стимулирующих выплат, увеличение заработной платы педагогов за счёт повышения квалификации, разумные инвестиции родителей в развитие собственного ребенка.</a:t>
            </a:r>
          </a:p>
        </p:txBody>
      </p:sp>
      <p:sp>
        <p:nvSpPr>
          <p:cNvPr id="36878" name="Text Box 16"/>
          <p:cNvSpPr txBox="1">
            <a:spLocks noChangeArrowheads="1"/>
          </p:cNvSpPr>
          <p:nvPr/>
        </p:nvSpPr>
        <p:spPr bwMode="auto">
          <a:xfrm>
            <a:off x="3251200" y="4222750"/>
            <a:ext cx="5580063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00"/>
                </a:solidFill>
              </a:rPr>
              <a:t>Повышение уровня профессиональных компетенций, повышение уровня конкурентоспособности, укрепление социального партнёрства со стейкхолдерами, повышение уровня обученности, повышение степени удовлетворённости социальных заказчиков, формирование имиджа ОО как социально-ответственной организации</a:t>
            </a:r>
          </a:p>
        </p:txBody>
      </p:sp>
      <p:pic>
        <p:nvPicPr>
          <p:cNvPr id="36879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330200"/>
            <a:ext cx="4905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25438"/>
            <a:ext cx="576262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47159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9413"/>
            <a:ext cx="8229600" cy="1008062"/>
          </a:xfrm>
        </p:spPr>
        <p:txBody>
          <a:bodyPr/>
          <a:lstStyle/>
          <a:p>
            <a:r>
              <a:rPr lang="ru-RU" altLang="ru-RU" sz="3600" b="1" smtClean="0">
                <a:solidFill>
                  <a:srgbClr val="000099"/>
                </a:solidFill>
                <a:latin typeface="Monotype Corsiva" panose="03010101010201010101" pitchFamily="66" charset="0"/>
              </a:rPr>
              <a:t>Ожидаемые результаты деятельности Гимназии – РМЦ НИУ ВШЭ (как единицы) :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263" y="1490663"/>
            <a:ext cx="8391525" cy="4525962"/>
          </a:xfrm>
        </p:spPr>
        <p:txBody>
          <a:bodyPr/>
          <a:lstStyle/>
          <a:p>
            <a:pPr algn="just">
              <a:buFontTx/>
              <a:buChar char="-"/>
              <a:defRPr/>
            </a:pPr>
            <a:r>
              <a:rPr lang="ru-RU" altLang="ru-RU" sz="2200" b="1" dirty="0"/>
              <a:t>в</a:t>
            </a:r>
            <a:r>
              <a:rPr lang="ru-RU" altLang="ru-RU" sz="2200" b="1" dirty="0" smtClean="0"/>
              <a:t>овлеченность коллектива гимназии в инновационную деятельность, с целью эффективного решения задач по реализации ФГОС;</a:t>
            </a:r>
          </a:p>
          <a:p>
            <a:pPr algn="just">
              <a:buFontTx/>
              <a:buChar char="-"/>
              <a:defRPr/>
            </a:pPr>
            <a:r>
              <a:rPr lang="ru-RU" altLang="ru-RU" sz="2200" b="1" dirty="0"/>
              <a:t>н</a:t>
            </a:r>
            <a:r>
              <a:rPr lang="ru-RU" altLang="ru-RU" sz="2200" b="1" dirty="0" smtClean="0"/>
              <a:t>ормативно-правовое обеспечение деятельности по внедрению и реализации ФГОС на старшей ступени образования;</a:t>
            </a:r>
          </a:p>
          <a:p>
            <a:pPr algn="just">
              <a:buFontTx/>
              <a:buChar char="-"/>
              <a:defRPr/>
            </a:pPr>
            <a:r>
              <a:rPr lang="ru-RU" altLang="ru-RU" sz="2200" b="1" dirty="0"/>
              <a:t>п</a:t>
            </a:r>
            <a:r>
              <a:rPr lang="ru-RU" altLang="ru-RU" sz="2200" b="1" dirty="0" smtClean="0"/>
              <a:t>роведение и участие в сетевых мероприятиях со школами УОО и НИУ ВШЭ;</a:t>
            </a:r>
          </a:p>
          <a:p>
            <a:pPr algn="just">
              <a:buFontTx/>
              <a:buChar char="-"/>
              <a:defRPr/>
            </a:pPr>
            <a:r>
              <a:rPr lang="ru-RU" altLang="ru-RU" sz="2200" b="1" dirty="0"/>
              <a:t>п</a:t>
            </a:r>
            <a:r>
              <a:rPr lang="ru-RU" altLang="ru-RU" sz="2200" b="1" dirty="0" smtClean="0"/>
              <a:t>убликации педагогов и учащихся в открытом доступе, участие в конференциях.</a:t>
            </a:r>
          </a:p>
          <a:p>
            <a:pPr marL="0" indent="0" algn="just">
              <a:buFontTx/>
              <a:buNone/>
              <a:defRPr/>
            </a:pPr>
            <a:r>
              <a:rPr lang="ru-RU" altLang="ru-RU" sz="2200" b="1" dirty="0" smtClean="0"/>
              <a:t>   </a:t>
            </a:r>
            <a:r>
              <a:rPr lang="ru-RU" altLang="ru-RU" sz="2200" b="1" dirty="0" smtClean="0">
                <a:solidFill>
                  <a:srgbClr val="FF0000"/>
                </a:solidFill>
              </a:rPr>
              <a:t>Повышение качества образования и конкурентоспособности образовательной организации.</a:t>
            </a:r>
          </a:p>
        </p:txBody>
      </p:sp>
      <p:pic>
        <p:nvPicPr>
          <p:cNvPr id="37892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76225"/>
            <a:ext cx="5762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9" y="298450"/>
            <a:ext cx="527546" cy="62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22424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92138"/>
            <a:ext cx="8318500" cy="892175"/>
          </a:xfrm>
        </p:spPr>
        <p:txBody>
          <a:bodyPr/>
          <a:lstStyle/>
          <a:p>
            <a:r>
              <a:rPr lang="ru-RU" altLang="ru-RU" sz="4000" b="1" smtClean="0">
                <a:solidFill>
                  <a:srgbClr val="000099"/>
                </a:solidFill>
                <a:latin typeface="Monotype Corsiva" panose="03010101010201010101" pitchFamily="66" charset="0"/>
              </a:rPr>
              <a:t>Критерии успешности проекта «Гимназия – РМЦ НИУ ВШЭ» (в целом):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4525962"/>
          </a:xfrm>
        </p:spPr>
        <p:txBody>
          <a:bodyPr/>
          <a:lstStyle/>
          <a:p>
            <a:pPr marL="0" indent="0" algn="just">
              <a:buFontTx/>
              <a:buNone/>
              <a:defRPr/>
            </a:pPr>
            <a:r>
              <a:rPr lang="ru-RU" altLang="ru-RU" sz="2400" b="1" dirty="0" smtClean="0"/>
              <a:t>- содержательное и качественное «присутствие» в Пензенском регионе школы – «маяка» </a:t>
            </a:r>
            <a:r>
              <a:rPr lang="ru-RU" altLang="ru-RU" sz="2400" b="1" dirty="0" err="1" smtClean="0"/>
              <a:t>топового</a:t>
            </a:r>
            <a:r>
              <a:rPr lang="ru-RU" altLang="ru-RU" sz="2400" b="1" dirty="0" smtClean="0"/>
              <a:t> вуза страны;</a:t>
            </a:r>
          </a:p>
          <a:p>
            <a:pPr algn="just">
              <a:buFontTx/>
              <a:buChar char="-"/>
              <a:defRPr/>
            </a:pPr>
            <a:r>
              <a:rPr lang="ru-RU" altLang="ru-RU" sz="2400" b="1" dirty="0"/>
              <a:t>с</a:t>
            </a:r>
            <a:r>
              <a:rPr lang="ru-RU" altLang="ru-RU" sz="2400" b="1" dirty="0" smtClean="0"/>
              <a:t>одействие развитию системы образования;</a:t>
            </a:r>
          </a:p>
          <a:p>
            <a:pPr algn="just">
              <a:buFontTx/>
              <a:buChar char="-"/>
              <a:defRPr/>
            </a:pPr>
            <a:r>
              <a:rPr lang="ru-RU" altLang="ru-RU" sz="2400" b="1" dirty="0"/>
              <a:t>п</a:t>
            </a:r>
            <a:r>
              <a:rPr lang="ru-RU" altLang="ru-RU" sz="2400" b="1" dirty="0" smtClean="0"/>
              <a:t>остоянный рост сети по принципу «через содержание к количеству»;</a:t>
            </a:r>
          </a:p>
          <a:p>
            <a:pPr algn="just">
              <a:buFontTx/>
              <a:buChar char="-"/>
              <a:defRPr/>
            </a:pPr>
            <a:r>
              <a:rPr lang="ru-RU" altLang="ru-RU" sz="2400" b="1" dirty="0"/>
              <a:t>р</a:t>
            </a:r>
            <a:r>
              <a:rPr lang="ru-RU" altLang="ru-RU" sz="2400" b="1" dirty="0" smtClean="0"/>
              <a:t>ост суммарных количественных показателей по РМЦ (мероприятия, публикации и т.д.);</a:t>
            </a:r>
          </a:p>
          <a:p>
            <a:pPr algn="just">
              <a:buFontTx/>
              <a:buChar char="-"/>
              <a:defRPr/>
            </a:pPr>
            <a:r>
              <a:rPr lang="ru-RU" altLang="ru-RU" sz="2400" b="1" dirty="0"/>
              <a:t>м</a:t>
            </a:r>
            <a:r>
              <a:rPr lang="ru-RU" altLang="ru-RU" sz="2400" b="1" dirty="0" smtClean="0"/>
              <a:t>онетизация работы гимназии как ресурсно-методического центра: новое оборудование, </a:t>
            </a:r>
            <a:r>
              <a:rPr lang="ru-RU" altLang="ru-RU" sz="2400" b="1" dirty="0" err="1" smtClean="0"/>
              <a:t>воркшопы</a:t>
            </a:r>
            <a:r>
              <a:rPr lang="ru-RU" altLang="ru-RU" sz="2400" b="1" dirty="0" smtClean="0"/>
              <a:t> и т.д.</a:t>
            </a:r>
          </a:p>
        </p:txBody>
      </p:sp>
      <p:pic>
        <p:nvPicPr>
          <p:cNvPr id="38916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298450"/>
            <a:ext cx="576262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98450"/>
            <a:ext cx="61118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046577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6263"/>
            <a:ext cx="8229600" cy="777875"/>
          </a:xfrm>
        </p:spPr>
        <p:txBody>
          <a:bodyPr/>
          <a:lstStyle/>
          <a:p>
            <a:r>
              <a:rPr lang="ru-RU" altLang="ru-RU" sz="4000" b="1" smtClean="0">
                <a:solidFill>
                  <a:srgbClr val="000099"/>
                </a:solidFill>
                <a:latin typeface="Monotype Corsiva" panose="03010101010201010101" pitchFamily="66" charset="0"/>
              </a:rPr>
              <a:t>Нормативные рамки для проекта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66838"/>
            <a:ext cx="8229600" cy="4852987"/>
          </a:xfrm>
        </p:spPr>
        <p:txBody>
          <a:bodyPr/>
          <a:lstStyle/>
          <a:p>
            <a:pPr algn="just"/>
            <a:r>
              <a:rPr lang="ru-RU" altLang="ru-RU" sz="2400" b="1" smtClean="0"/>
              <a:t>Федеральный закон от 29.12.2012 №273-ФЗ «Об образовании в РФ»</a:t>
            </a:r>
          </a:p>
          <a:p>
            <a:pPr algn="just"/>
            <a:r>
              <a:rPr lang="ru-RU" altLang="ru-RU" sz="2400" b="1" smtClean="0"/>
              <a:t>Приказ Министерства образования и науки РФ от 17.05.2012 №413 «Об утверждении Федерального государственного образовательного стандарта среднего общего образования»</a:t>
            </a:r>
          </a:p>
          <a:p>
            <a:pPr algn="just"/>
            <a:r>
              <a:rPr lang="ru-RU" altLang="ru-RU" sz="2400" b="1" smtClean="0"/>
              <a:t>Устав ФГАУ ВПО Национального-исследовательского университета «Высшая школа экономики».</a:t>
            </a:r>
          </a:p>
          <a:p>
            <a:pPr algn="just"/>
            <a:r>
              <a:rPr lang="ru-RU" altLang="ru-RU" sz="2400" b="1" smtClean="0"/>
              <a:t>Положение об университетском образовательном округе НИУ ВШЭ.</a:t>
            </a:r>
          </a:p>
          <a:p>
            <a:pPr algn="just"/>
            <a:r>
              <a:rPr lang="ru-RU" altLang="ru-RU" sz="2400" b="1" smtClean="0"/>
              <a:t>Устав МАОУ многопрофильной гимназии №13 г. Пензы.</a:t>
            </a:r>
          </a:p>
        </p:txBody>
      </p:sp>
      <p:pic>
        <p:nvPicPr>
          <p:cNvPr id="40964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298450"/>
            <a:ext cx="576262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98450"/>
            <a:ext cx="61118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95781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Grp="1"/>
          </p:cNvSpPr>
          <p:nvPr>
            <p:ph type="title" idx="4294967295"/>
          </p:nvPr>
        </p:nvSpPr>
        <p:spPr>
          <a:xfrm>
            <a:off x="579781" y="1167473"/>
            <a:ext cx="8229600" cy="4069516"/>
          </a:xfrm>
        </p:spPr>
        <p:txBody>
          <a:bodyPr>
            <a:noAutofit/>
          </a:bodyPr>
          <a:lstStyle/>
          <a:p>
            <a:r>
              <a:rPr lang="ru-RU" altLang="ru-RU" sz="48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Смешанное обучение </a:t>
            </a:r>
            <a:r>
              <a:rPr lang="ru-RU" altLang="ru-RU" sz="4800" b="1" i="1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–         это «суп из топора» или школа будущего?</a:t>
            </a:r>
            <a:br>
              <a:rPr lang="ru-RU" altLang="ru-RU" sz="4800" b="1" i="1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</a:br>
            <a:r>
              <a:rPr lang="ru-RU" altLang="ru-RU" sz="4000" b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altLang="ru-RU" sz="4000" b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altLang="ru-RU" sz="4000" dirty="0" smtClean="0"/>
              <a:t/>
            </a:r>
            <a:br>
              <a:rPr lang="ru-RU" altLang="ru-RU" sz="4000" dirty="0" smtClean="0"/>
            </a:br>
            <a:endParaRPr lang="ru-RU" altLang="ru-RU" sz="4000" b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325"/>
            <a:ext cx="96361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350838"/>
            <a:ext cx="8715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789040"/>
            <a:ext cx="3744416" cy="2377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3283402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325"/>
            <a:ext cx="96361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350838"/>
            <a:ext cx="8715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7207" y="350838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0099"/>
                </a:solidFill>
              </a:rPr>
              <a:t>Школа выше средней</a:t>
            </a:r>
            <a:endParaRPr lang="ru-RU" b="1" i="1" dirty="0">
              <a:solidFill>
                <a:srgbClr val="000099"/>
              </a:solidFill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507207" y="1844824"/>
            <a:ext cx="822960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/>
            <a:r>
              <a:rPr lang="ru-RU" b="1" kern="0" dirty="0" smtClean="0">
                <a:solidFill>
                  <a:srgbClr val="FF0000"/>
                </a:solidFill>
              </a:rPr>
              <a:t>    </a:t>
            </a:r>
            <a:r>
              <a:rPr lang="ru-RU" sz="3600" b="1" kern="0" dirty="0" smtClean="0">
                <a:solidFill>
                  <a:srgbClr val="FF0000"/>
                </a:solidFill>
              </a:rPr>
              <a:t>1986 год </a:t>
            </a:r>
            <a:r>
              <a:rPr lang="ru-RU" sz="3600" kern="0" dirty="0" smtClean="0">
                <a:solidFill>
                  <a:schemeClr val="tx1"/>
                </a:solidFill>
              </a:rPr>
              <a:t>– отечественная система общего образования занимает одно из ведущих мест в мире.</a:t>
            </a:r>
          </a:p>
          <a:p>
            <a:pPr algn="just"/>
            <a:r>
              <a:rPr lang="ru-RU" sz="3600" kern="0" dirty="0" smtClean="0">
                <a:solidFill>
                  <a:schemeClr val="tx1"/>
                </a:solidFill>
              </a:rPr>
              <a:t>     </a:t>
            </a:r>
            <a:r>
              <a:rPr lang="ru-RU" sz="3600" b="1" kern="0" dirty="0" smtClean="0">
                <a:solidFill>
                  <a:srgbClr val="FF0000"/>
                </a:solidFill>
              </a:rPr>
              <a:t>2018 год </a:t>
            </a:r>
            <a:r>
              <a:rPr lang="ru-RU" sz="3600" kern="0" dirty="0" smtClean="0">
                <a:solidFill>
                  <a:schemeClr val="tx1"/>
                </a:solidFill>
              </a:rPr>
              <a:t>– 34 – 36 место в мире по качеству общего образования. </a:t>
            </a:r>
            <a:endParaRPr lang="ru-RU" sz="36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4562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2010"/>
            <a:ext cx="96361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350838"/>
            <a:ext cx="8715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5965" y="350838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0099"/>
                </a:solidFill>
              </a:rPr>
              <a:t>ПНПО «Образование» </a:t>
            </a:r>
            <a:br>
              <a:rPr lang="ru-RU" b="1" i="1" dirty="0" smtClean="0">
                <a:solidFill>
                  <a:srgbClr val="000099"/>
                </a:solidFill>
              </a:rPr>
            </a:br>
            <a:r>
              <a:rPr lang="ru-RU" b="1" i="1" dirty="0" smtClean="0">
                <a:solidFill>
                  <a:srgbClr val="000099"/>
                </a:solidFill>
              </a:rPr>
              <a:t>(2018-2024 </a:t>
            </a:r>
            <a:r>
              <a:rPr lang="ru-RU" b="1" i="1" dirty="0" err="1" smtClean="0">
                <a:solidFill>
                  <a:srgbClr val="000099"/>
                </a:solidFill>
              </a:rPr>
              <a:t>г.г</a:t>
            </a:r>
            <a:r>
              <a:rPr lang="ru-RU" b="1" i="1" dirty="0" smtClean="0">
                <a:solidFill>
                  <a:srgbClr val="000099"/>
                </a:solidFill>
              </a:rPr>
              <a:t>.)</a:t>
            </a:r>
            <a:endParaRPr lang="ru-RU" b="1" i="1" dirty="0">
              <a:solidFill>
                <a:srgbClr val="000099"/>
              </a:solidFill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179512" y="2046743"/>
            <a:ext cx="849694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3600" b="1" kern="0" dirty="0" smtClean="0">
                <a:solidFill>
                  <a:srgbClr val="FF0000"/>
                </a:solidFill>
              </a:rPr>
              <a:t>«Три кита» </a:t>
            </a:r>
            <a:r>
              <a:rPr lang="ru-RU" sz="3600" kern="0" dirty="0" smtClean="0">
                <a:solidFill>
                  <a:schemeClr val="tx1"/>
                </a:solidFill>
              </a:rPr>
              <a:t>– инфраструктура, содержание образования, кадры.</a:t>
            </a:r>
            <a:endParaRPr lang="ru-RU" sz="3600" kern="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501008"/>
            <a:ext cx="4320480" cy="287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0966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325"/>
            <a:ext cx="96361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350838"/>
            <a:ext cx="8715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7207" y="350838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0099"/>
                </a:solidFill>
              </a:rPr>
              <a:t>ПНПО «Образование» </a:t>
            </a:r>
            <a:br>
              <a:rPr lang="ru-RU" b="1" i="1" dirty="0" smtClean="0">
                <a:solidFill>
                  <a:srgbClr val="000099"/>
                </a:solidFill>
              </a:rPr>
            </a:br>
            <a:r>
              <a:rPr lang="ru-RU" b="1" i="1" dirty="0" smtClean="0">
                <a:solidFill>
                  <a:srgbClr val="000099"/>
                </a:solidFill>
              </a:rPr>
              <a:t>(2018-2024 </a:t>
            </a:r>
            <a:r>
              <a:rPr lang="ru-RU" b="1" i="1" dirty="0" err="1" smtClean="0">
                <a:solidFill>
                  <a:srgbClr val="000099"/>
                </a:solidFill>
              </a:rPr>
              <a:t>г.г</a:t>
            </a:r>
            <a:r>
              <a:rPr lang="ru-RU" b="1" i="1" dirty="0" smtClean="0">
                <a:solidFill>
                  <a:srgbClr val="000099"/>
                </a:solidFill>
              </a:rPr>
              <a:t>.)</a:t>
            </a:r>
            <a:endParaRPr lang="ru-RU" b="1" i="1" dirty="0">
              <a:solidFill>
                <a:srgbClr val="000099"/>
              </a:solidFill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395535" y="2060848"/>
            <a:ext cx="8341271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l"/>
            <a:r>
              <a:rPr lang="ru-RU" sz="3200" b="1" kern="0" dirty="0" smtClean="0">
                <a:solidFill>
                  <a:srgbClr val="FF0000"/>
                </a:solidFill>
              </a:rPr>
              <a:t>Проект «Учитель будущего»</a:t>
            </a:r>
          </a:p>
          <a:p>
            <a:pPr algn="l"/>
            <a:r>
              <a:rPr lang="ru-RU" sz="3200" b="1" kern="0" dirty="0" smtClean="0">
                <a:solidFill>
                  <a:srgbClr val="000099"/>
                </a:solidFill>
              </a:rPr>
              <a:t>Проект «Цифровая образовательная среда»</a:t>
            </a:r>
          </a:p>
          <a:p>
            <a:pPr algn="l"/>
            <a:r>
              <a:rPr lang="ru-RU" sz="3200" b="1" kern="0" dirty="0" smtClean="0">
                <a:solidFill>
                  <a:schemeClr val="tx1"/>
                </a:solidFill>
              </a:rPr>
              <a:t>Проект «Билет в будущее»</a:t>
            </a:r>
          </a:p>
          <a:p>
            <a:pPr algn="l"/>
            <a:r>
              <a:rPr lang="ru-RU" sz="3200" b="1" kern="0" dirty="0" smtClean="0">
                <a:solidFill>
                  <a:srgbClr val="00B050"/>
                </a:solidFill>
              </a:rPr>
              <a:t>Проект «Технология»</a:t>
            </a:r>
          </a:p>
          <a:p>
            <a:pPr algn="l"/>
            <a:r>
              <a:rPr lang="ru-RU" sz="3200" b="1" kern="0" dirty="0" smtClean="0">
                <a:solidFill>
                  <a:srgbClr val="7030A0"/>
                </a:solidFill>
              </a:rPr>
              <a:t>Проект «Успех каждого ребенка»</a:t>
            </a:r>
          </a:p>
          <a:p>
            <a:pPr algn="l"/>
            <a:r>
              <a:rPr lang="ru-RU" sz="3200" b="1" kern="0" dirty="0" smtClean="0">
                <a:solidFill>
                  <a:schemeClr val="accent2">
                    <a:lumMod val="75000"/>
                  </a:schemeClr>
                </a:solidFill>
              </a:rPr>
              <a:t>Проект «Современная школа»</a:t>
            </a:r>
          </a:p>
          <a:p>
            <a:pPr algn="l"/>
            <a:endParaRPr lang="ru-RU" sz="3200" kern="0" dirty="0" smtClean="0">
              <a:solidFill>
                <a:srgbClr val="444D26"/>
              </a:solidFill>
            </a:endParaRPr>
          </a:p>
          <a:p>
            <a:endParaRPr lang="ru-RU" kern="0" dirty="0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3959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68313" y="404813"/>
            <a:ext cx="8280400" cy="1439862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smtClean="0"/>
              <a:t> </a:t>
            </a:r>
            <a:r>
              <a:rPr lang="ru-RU" altLang="ru-RU" sz="4000" b="1" i="1" smtClean="0">
                <a:solidFill>
                  <a:srgbClr val="000099"/>
                </a:solidFill>
              </a:rPr>
              <a:t>Приоритетный проект «Цифровая школа» - 2018 год</a:t>
            </a:r>
            <a:endParaRPr lang="ru-RU" altLang="ru-RU" sz="4000" i="1" smtClean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Рисунок 2" descr="Дмитрий Медведев: Новый проект будет направлен на формирование у школьников навыков в цифровом мире. Фото: РИА Новост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675"/>
            <a:ext cx="6854532" cy="4421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4" descr="C:\Users\Sekret 2\Desktop\картинки для оли\simvol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14326"/>
            <a:ext cx="688969" cy="81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C:\Users\Sekret 2\Desktop\картинки для оли\Без назван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8" y="350838"/>
            <a:ext cx="650019" cy="6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50039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A50021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Оформление по умолчанию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A50021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Оформление по умолчанию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A50021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Оформление по умолчанию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A50021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Оформление по умолчанию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A50021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Оформление по умолчанию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A50021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Оформление по умолчанию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A50021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Оформление по умолчанию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A50021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Оформление по умолчанию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A50021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Оформление по умолчанию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A50021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Оформление по умолчанию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A50021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Оформление по умолчанию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A50021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1679</TotalTime>
  <Words>2348</Words>
  <Application>Microsoft Office PowerPoint</Application>
  <PresentationFormat>Экран (4:3)</PresentationFormat>
  <Paragraphs>345</Paragraphs>
  <Slides>57</Slides>
  <Notes>2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77" baseType="lpstr">
      <vt:lpstr>MS Mincho</vt:lpstr>
      <vt:lpstr>Arial</vt:lpstr>
      <vt:lpstr>Book Antiqua</vt:lpstr>
      <vt:lpstr>Bookman Old Style</vt:lpstr>
      <vt:lpstr>Calibri</vt:lpstr>
      <vt:lpstr>Monotype Corsiva</vt:lpstr>
      <vt:lpstr>Times New Roman</vt:lpstr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8_Оформление по умолчанию</vt:lpstr>
      <vt:lpstr>9_Оформление по умолчанию</vt:lpstr>
      <vt:lpstr>10_Оформление по умолчанию</vt:lpstr>
      <vt:lpstr>11_Оформление по умолчанию</vt:lpstr>
      <vt:lpstr>Диаграмма</vt:lpstr>
      <vt:lpstr>Мы всё время в начале пути. «Цифровые кентавры». </vt:lpstr>
      <vt:lpstr>         Кента́вр (Κένταυρος) —  в древнегреческой мифологии дикие смертные существа с головой и торсом человека на теле лошади, обитатели гор и лесных чащ. </vt:lpstr>
      <vt:lpstr>Любая идея может стать реальностью  только в том случае, если она войдет в свой момент истины, то есть, если в сложившихся конкретных исторических условиях она окажется способной помочь людям разрешить стоящие  перед ними жизненно важные задачи.                                                             Ш.А. Амонашвили </vt:lpstr>
      <vt:lpstr>Ролик</vt:lpstr>
      <vt:lpstr>Презентация PowerPoint</vt:lpstr>
      <vt:lpstr>Школа выше средней</vt:lpstr>
      <vt:lpstr>ПНПО «Образование»  (2018-2024 г.г.)</vt:lpstr>
      <vt:lpstr>ПНПО «Образование»  (2018-2024 г.г.)</vt:lpstr>
      <vt:lpstr>Презентация PowerPoint</vt:lpstr>
      <vt:lpstr>Презентация PowerPoint</vt:lpstr>
      <vt:lpstr>«Если ученик в школе  не научился  сам ничего творить,  то и в жизни он будет только подражать, копировать»                                (Л.Н. Толстой)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МАОУ многопрофильная гимназия № 13 г. Пенза</vt:lpstr>
      <vt:lpstr>    Управление образования города Пензы  Научно-исследовательский университет Высшая школа экономики МАОУ многопрофильная гимназия №13 г. Пензы      «Гимназия – ресурсно-методический центр  НИУ ВШЭ: партнерство для решения образовательных задач через инновационную деятельность в соответствии с ФГОС»            Разработчики:                                                                                                                                                                                                                                                     1.Тымченко Е.Ю., директор                                                                                                                          2.Жерепа Т.В., заместитель директора                                                                                                                         3.Лункина С.А., заместитель директора                                                                                                              4.Паньженский Е.В., заместитель директора                                                                                                                                                5. Гаврилин А.В., социолог                                                                                                                                     Научный руководитель:                                                                                                                Любомирская Н.В., д.б.н., ординарный                                                                                                                           профессор НИУ ВШЭ г. Пенза 2018   </vt:lpstr>
      <vt:lpstr>Презентация PowerPoint</vt:lpstr>
      <vt:lpstr>Проблема</vt:lpstr>
      <vt:lpstr>Анализ ресурсов</vt:lpstr>
      <vt:lpstr>Презентация PowerPoint</vt:lpstr>
      <vt:lpstr>Презентация PowerPoint</vt:lpstr>
      <vt:lpstr>Цель проекта</vt:lpstr>
      <vt:lpstr>Задачи проекта</vt:lpstr>
      <vt:lpstr>Презентация PowerPoint</vt:lpstr>
      <vt:lpstr>Модели смешанного обучения</vt:lpstr>
      <vt:lpstr>«АВТОНОМНЫЕ ГРУППЫ»</vt:lpstr>
      <vt:lpstr>«ПЕРЕВЁРНУТЫЙ КЛАСС»</vt:lpstr>
      <vt:lpstr>«СМЕНА РАБОЧИХ ЗОН»</vt:lpstr>
      <vt:lpstr>МОДЕЛИ СМЕШАННОГО ОБУЧЕНИЯ</vt:lpstr>
      <vt:lpstr>«НОВЫЙ ПРОФИЛЬ»</vt:lpstr>
      <vt:lpstr>«МЕЖШКОЛЬНАЯ ГРУППА»</vt:lpstr>
      <vt:lpstr>«ИНДИВИДУАЛЬНЫЙ  УЧЕБНЫЙ ПЛАН»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рисков проекта</vt:lpstr>
      <vt:lpstr>Презентация PowerPoint</vt:lpstr>
      <vt:lpstr>Презентация PowerPoint</vt:lpstr>
      <vt:lpstr>Ожидаемые результаты деятельности Гимназии – РМЦ НИУ ВШЭ (как единицы) :</vt:lpstr>
      <vt:lpstr>Критерии успешности проекта «Гимназия – РМЦ НИУ ВШЭ» (в целом):</vt:lpstr>
      <vt:lpstr>Нормативные рамки для проекта</vt:lpstr>
      <vt:lpstr>Смешанное обучение –         это «суп из топора» или школа будущего?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Персонализация – основной тренд развития современного общества</dc:title>
  <dc:creator>Мама</dc:creator>
  <cp:lastModifiedBy>Sekret 2</cp:lastModifiedBy>
  <cp:revision>88</cp:revision>
  <cp:lastPrinted>2018-12-05T11:04:08Z</cp:lastPrinted>
  <dcterms:created xsi:type="dcterms:W3CDTF">2017-09-05T09:54:56Z</dcterms:created>
  <dcterms:modified xsi:type="dcterms:W3CDTF">2018-12-08T10:19:49Z</dcterms:modified>
</cp:coreProperties>
</file>