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7" r:id="rId4"/>
    <p:sldId id="258" r:id="rId5"/>
    <p:sldId id="26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0" r:id="rId15"/>
    <p:sldId id="267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5520" autoAdjust="0"/>
  </p:normalViewPr>
  <p:slideViewPr>
    <p:cSldViewPr>
      <p:cViewPr varScale="1">
        <p:scale>
          <a:sx n="110" d="100"/>
          <a:sy n="110" d="100"/>
        </p:scale>
        <p:origin x="165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14.01.2019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1077;&#1078;&#1077;&#1075;&#1086;&#1076;&#1085;&#1072;&#1103;%20&#1094;&#1080;&#1082;&#1083;&#1086;&#1075;&#1088;&#1072;&#1084;&#1084;&#1072;%20&#1084;&#1077;&#1088;&#1086;&#1087;&#1088;&#1080;&#1103;&#1090;&#1080;&#1081;.doc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&#1044;&#1086;&#1088;&#1086;&#1078;&#1085;&#1072;&#1103;%20&#1082;&#1072;&#1088;&#1090;&#1072;.doc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&#1084;&#1086;&#1085;&#1080;&#1090;&#1086;&#1088;&#1080;&#1085;&#1075;%20&#1087;&#1088;&#1086;&#1075;&#1088;&#1072;&#1084;&#1084;&#1099;.docx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&#1079;&#1072;&#1076;&#1072;&#1095;&#1072;,%20&#1088;&#1077;&#1079;&#1091;&#1083;&#1100;&#1090;&#1072;&#1090;,%20&#1087;&#1077;&#1088;&#1089;&#1087;&#1077;&#1082;&#1090;&#1080;&#1074;&#1099;.doc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83568" y="260649"/>
            <a:ext cx="7772400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542597" y="2924944"/>
            <a:ext cx="3600400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“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pPr algn="l"/>
            <a:endParaRPr lang="ru-RU" sz="1800" dirty="0" smtClean="0"/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968" y="5445224"/>
            <a:ext cx="688032" cy="69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543800" cy="2593975"/>
          </a:xfrm>
        </p:spPr>
        <p:txBody>
          <a:bodyPr/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Организация проектной работы в школе как инструмент управления качеством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7459429" cy="1066800"/>
          </a:xfrm>
        </p:spPr>
        <p:txBody>
          <a:bodyPr>
            <a:noAutofit/>
          </a:bodyPr>
          <a:lstStyle/>
          <a:p>
            <a:pPr algn="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Забродина Наталия Петровна</a:t>
            </a:r>
          </a:p>
          <a:p>
            <a:pPr algn="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Руководитель СП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Основное и среднее общее образование"</a:t>
            </a:r>
          </a:p>
          <a:p>
            <a:pPr algn="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Бобуров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Александр Валентинович</a:t>
            </a:r>
          </a:p>
          <a:p>
            <a:pPr algn="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учитель физики, координатор проектной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78820"/>
            <a:ext cx="2232248" cy="226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740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Шаг 4. Направление</a:t>
            </a:r>
            <a:r>
              <a:rPr lang="ru-RU" sz="2700" dirty="0" smtClean="0"/>
              <a:t> </a:t>
            </a:r>
            <a:r>
              <a:rPr lang="ru-RU" sz="2700" b="1" dirty="0" smtClean="0"/>
              <a:t>2. Особенности включения учеников школы в проектную деятельность.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4" name="AutoShape 24"/>
          <p:cNvSpPr>
            <a:spLocks noChangeArrowheads="1"/>
          </p:cNvSpPr>
          <p:nvPr/>
        </p:nvSpPr>
        <p:spPr bwMode="auto">
          <a:xfrm>
            <a:off x="5652120" y="1844824"/>
            <a:ext cx="2054225" cy="841538"/>
          </a:xfrm>
          <a:prstGeom prst="wedgeEllipseCallout">
            <a:avLst>
              <a:gd name="adj1" fmla="val -88674"/>
              <a:gd name="adj2" fmla="val -41343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каком предмете?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3" name="AutoShape 23"/>
          <p:cNvSpPr>
            <a:spLocks noChangeArrowheads="1"/>
          </p:cNvSpPr>
          <p:nvPr/>
        </p:nvSpPr>
        <p:spPr bwMode="auto">
          <a:xfrm>
            <a:off x="1331640" y="1916831"/>
            <a:ext cx="1766888" cy="769531"/>
          </a:xfrm>
          <a:prstGeom prst="wedgeEllipseCallout">
            <a:avLst>
              <a:gd name="adj1" fmla="val 87995"/>
              <a:gd name="adj2" fmla="val -42212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я уже знаю?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584782" y="994069"/>
            <a:ext cx="773163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Выбор темы проекта путем использования метода контрольных вопросов.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мне интересно узнать?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8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0" name="AutoShape 30"/>
          <p:cNvSpPr>
            <a:spLocks noChangeArrowheads="1"/>
          </p:cNvSpPr>
          <p:nvPr/>
        </p:nvSpPr>
        <p:spPr bwMode="auto">
          <a:xfrm>
            <a:off x="1259632" y="3356992"/>
            <a:ext cx="2088232" cy="773112"/>
          </a:xfrm>
          <a:prstGeom prst="wedgeEllipseCallout">
            <a:avLst>
              <a:gd name="adj1" fmla="val 63019"/>
              <a:gd name="adj2" fmla="val -91051"/>
            </a:avLst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Мои знакомые?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9" name="AutoShape 29"/>
          <p:cNvSpPr>
            <a:spLocks noChangeArrowheads="1"/>
          </p:cNvSpPr>
          <p:nvPr/>
        </p:nvSpPr>
        <p:spPr bwMode="auto">
          <a:xfrm>
            <a:off x="5580112" y="3356992"/>
            <a:ext cx="2736304" cy="1152128"/>
          </a:xfrm>
          <a:prstGeom prst="wedgeEllipseCallout">
            <a:avLst>
              <a:gd name="adj1" fmla="val -60646"/>
              <a:gd name="adj2" fmla="val -80096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Другие люди или организации?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1" name="Rectangle 31"/>
          <p:cNvSpPr>
            <a:spLocks noChangeArrowheads="1"/>
          </p:cNvSpPr>
          <p:nvPr/>
        </p:nvSpPr>
        <p:spPr bwMode="auto">
          <a:xfrm>
            <a:off x="611560" y="2686363"/>
            <a:ext cx="82809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Кто тоже интересуется этой  темой?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4" name="Rectangle 3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6" name="AutoShape 36"/>
          <p:cNvSpPr>
            <a:spLocks noChangeArrowheads="1"/>
          </p:cNvSpPr>
          <p:nvPr/>
        </p:nvSpPr>
        <p:spPr bwMode="auto">
          <a:xfrm>
            <a:off x="871128" y="5436050"/>
            <a:ext cx="2865239" cy="1233309"/>
          </a:xfrm>
          <a:prstGeom prst="wedgeEllipseCallout">
            <a:avLst>
              <a:gd name="adj1" fmla="val 65244"/>
              <a:gd name="adj2" fmla="val -88565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Адресаты проектного продукта?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5" name="AutoShape 35"/>
          <p:cNvSpPr>
            <a:spLocks noChangeArrowheads="1"/>
          </p:cNvSpPr>
          <p:nvPr/>
        </p:nvSpPr>
        <p:spPr bwMode="auto">
          <a:xfrm>
            <a:off x="5580112" y="5661248"/>
            <a:ext cx="2376264" cy="902028"/>
          </a:xfrm>
          <a:prstGeom prst="wedgeEllipseCallout">
            <a:avLst>
              <a:gd name="adj1" fmla="val -88480"/>
              <a:gd name="adj2" fmla="val -132860"/>
            </a:avLst>
          </a:prstGeom>
          <a:solidFill>
            <a:schemeClr val="accent5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Другие предметы?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7" name="Rectangle 37"/>
          <p:cNvSpPr>
            <a:spLocks noChangeArrowheads="1"/>
          </p:cNvSpPr>
          <p:nvPr/>
        </p:nvSpPr>
        <p:spPr bwMode="auto">
          <a:xfrm>
            <a:off x="490159" y="4625937"/>
            <a:ext cx="79208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Кто или что связано с моими интересами?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0" name="Rectangle 40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968" y="5445224"/>
            <a:ext cx="688032" cy="69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564" y="116632"/>
            <a:ext cx="8208912" cy="504055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+mn-lt"/>
                <a:cs typeface="Times New Roman" pitchFamily="18" charset="0"/>
              </a:rPr>
              <a:t>ВИДЫ ПОЗНАВАТЕЛЬНОЙ ДЕЯТЕЛЬНОСТИ или понимание алгоритма.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18846" y="980728"/>
            <a:ext cx="8208912" cy="1152128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Для погружения в процесс планирования своей деятельности можно сначала обозначить вопрос, на который будет отвечать ученик и потом определить необходимые для ответа действия.</a:t>
            </a:r>
          </a:p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 На какой вопрос мне интересно ответить?</a:t>
            </a:r>
            <a:endParaRPr lang="ru-RU" sz="1800" b="1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968" y="5445224"/>
            <a:ext cx="688032" cy="69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49950" y="2178764"/>
            <a:ext cx="8388744" cy="4562124"/>
            <a:chOff x="201" y="8365"/>
            <a:chExt cx="11008" cy="4704"/>
          </a:xfrm>
          <a:solidFill>
            <a:schemeClr val="accent3">
              <a:lumMod val="75000"/>
            </a:schemeClr>
          </a:solidFill>
        </p:grpSpPr>
        <p:sp>
          <p:nvSpPr>
            <p:cNvPr id="21508" name="AutoShape 4"/>
            <p:cNvSpPr>
              <a:spLocks/>
            </p:cNvSpPr>
            <p:nvPr/>
          </p:nvSpPr>
          <p:spPr bwMode="auto">
            <a:xfrm>
              <a:off x="201" y="10034"/>
              <a:ext cx="5084" cy="1478"/>
            </a:xfrm>
            <a:prstGeom prst="borderCallout1">
              <a:avLst>
                <a:gd name="adj1" fmla="val -4075"/>
                <a:gd name="adj2" fmla="val 89984"/>
                <a:gd name="adj3" fmla="val -64778"/>
                <a:gd name="adj4" fmla="val 105605"/>
              </a:avLst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Эксперимент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Существенные, ведущие свойства, закономерности объектов природы, получаемые непосредственно путем вмешательства, воздействия на них.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9" name="AutoShape 5"/>
            <p:cNvSpPr>
              <a:spLocks/>
            </p:cNvSpPr>
            <p:nvPr/>
          </p:nvSpPr>
          <p:spPr bwMode="auto">
            <a:xfrm>
              <a:off x="224" y="11561"/>
              <a:ext cx="4777" cy="1508"/>
            </a:xfrm>
            <a:prstGeom prst="borderCallout1">
              <a:avLst>
                <a:gd name="adj1" fmla="val 40714"/>
                <a:gd name="adj2" fmla="val 101317"/>
                <a:gd name="adj3" fmla="val -162128"/>
                <a:gd name="adj4" fmla="val 115385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Работа с книгой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Систематизированная информация, изложенная в учебной, научной и научно-популярной литературе.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375"/>
                </a:spcBef>
                <a:spcAft>
                  <a:spcPts val="375"/>
                </a:spcAft>
                <a:buClrTx/>
                <a:buSzTx/>
                <a:buFontTx/>
                <a:buNone/>
                <a:tabLst/>
              </a:pP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0" name="AutoShape 6"/>
            <p:cNvSpPr>
              <a:spLocks/>
            </p:cNvSpPr>
            <p:nvPr/>
          </p:nvSpPr>
          <p:spPr bwMode="auto">
            <a:xfrm>
              <a:off x="5474" y="11932"/>
              <a:ext cx="5735" cy="989"/>
            </a:xfrm>
            <a:prstGeom prst="borderCallout1">
              <a:avLst>
                <a:gd name="adj1" fmla="val -11308"/>
                <a:gd name="adj2" fmla="val 17245"/>
                <a:gd name="adj3" fmla="val -283858"/>
                <a:gd name="adj4" fmla="val 9606"/>
              </a:avLst>
            </a:prstGeom>
            <a:solidFill>
              <a:schemeClr val="accent3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375"/>
                </a:spcBef>
                <a:spcAft>
                  <a:spcPts val="375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Систематизация знаний.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 Существенные связи и отношения между отдельными элементами системы научных знаний.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375"/>
                </a:spcBef>
                <a:spcAft>
                  <a:spcPts val="375"/>
                </a:spcAft>
                <a:buClrTx/>
                <a:buSzTx/>
                <a:buFontTx/>
                <a:buNone/>
                <a:tabLst/>
              </a:pP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1" name="AutoShape 7"/>
            <p:cNvSpPr>
              <a:spLocks/>
            </p:cNvSpPr>
            <p:nvPr/>
          </p:nvSpPr>
          <p:spPr bwMode="auto">
            <a:xfrm>
              <a:off x="6607" y="10259"/>
              <a:ext cx="4602" cy="1474"/>
            </a:xfrm>
            <a:prstGeom prst="borderCallout1">
              <a:avLst>
                <a:gd name="adj1" fmla="val -10081"/>
                <a:gd name="adj2" fmla="val 17965"/>
                <a:gd name="adj3" fmla="val -76354"/>
                <a:gd name="adj4" fmla="val -6449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Решение познавательных задач (проблем)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Комплексная разнообразная информация познавательного характера.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375"/>
                </a:spcBef>
                <a:spcAft>
                  <a:spcPts val="375"/>
                </a:spcAft>
                <a:buClrTx/>
                <a:buSzTx/>
                <a:buFontTx/>
                <a:buNone/>
                <a:tabLst/>
              </a:pP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3" name="Text Box 9"/>
            <p:cNvSpPr txBox="1">
              <a:spLocks noChangeArrowheads="1"/>
            </p:cNvSpPr>
            <p:nvPr/>
          </p:nvSpPr>
          <p:spPr bwMode="auto">
            <a:xfrm>
              <a:off x="4434" y="8386"/>
              <a:ext cx="3091" cy="6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Как я буду это делать?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2" name="AutoShape 8"/>
            <p:cNvSpPr>
              <a:spLocks/>
            </p:cNvSpPr>
            <p:nvPr/>
          </p:nvSpPr>
          <p:spPr bwMode="auto">
            <a:xfrm>
              <a:off x="7836" y="8377"/>
              <a:ext cx="3373" cy="1797"/>
            </a:xfrm>
            <a:prstGeom prst="borderCallout1">
              <a:avLst>
                <a:gd name="adj1" fmla="val 52002"/>
                <a:gd name="adj2" fmla="val -6592"/>
                <a:gd name="adj3" fmla="val 43530"/>
                <a:gd name="adj4" fmla="val -34565"/>
              </a:avLst>
            </a:prstGeom>
            <a:solidFill>
              <a:schemeClr val="accent6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75"/>
                </a:spcBef>
                <a:spcAft>
                  <a:spcPts val="375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Построение графиков.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Закономерные связи между явлениями (свойствами, процессами, характеристиками).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375"/>
                </a:spcBef>
                <a:spcAft>
                  <a:spcPts val="375"/>
                </a:spcAft>
                <a:buClrTx/>
                <a:buSzTx/>
                <a:buFontTx/>
                <a:buNone/>
                <a:tabLst/>
              </a:pP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7" name="AutoShape 3"/>
            <p:cNvSpPr>
              <a:spLocks/>
            </p:cNvSpPr>
            <p:nvPr/>
          </p:nvSpPr>
          <p:spPr bwMode="auto">
            <a:xfrm>
              <a:off x="328" y="8365"/>
              <a:ext cx="3823" cy="1639"/>
            </a:xfrm>
            <a:prstGeom prst="borderCallout1">
              <a:avLst>
                <a:gd name="adj1" fmla="val 55596"/>
                <a:gd name="adj2" fmla="val 103194"/>
                <a:gd name="adj3" fmla="val 45341"/>
                <a:gd name="adj4" fmla="val 122743"/>
              </a:avLst>
            </a:prstGeom>
            <a:solidFill>
              <a:schemeClr val="bg1">
                <a:lumMod val="6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Наблюдение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Внешние признаки, свойства объектов познания, получаемые без вмешательства в них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181" y="366568"/>
            <a:ext cx="7988125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Шаг 4. Направление 3.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 определения подходов к формулированию темы проекта и составления плана действий каждый учитель в своей совместной работе с учеником может опираться на информацию по содержанию проектной деятельности.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179512" y="1628800"/>
            <a:ext cx="8136904" cy="5040560"/>
            <a:chOff x="1428" y="5610"/>
            <a:chExt cx="9626" cy="7925"/>
          </a:xfrm>
        </p:grpSpPr>
        <p:sp>
          <p:nvSpPr>
            <p:cNvPr id="22531" name="Oval 3"/>
            <p:cNvSpPr>
              <a:spLocks noChangeArrowheads="1"/>
            </p:cNvSpPr>
            <p:nvPr/>
          </p:nvSpPr>
          <p:spPr bwMode="auto">
            <a:xfrm>
              <a:off x="2066" y="6524"/>
              <a:ext cx="8264" cy="6135"/>
            </a:xfrm>
            <a:prstGeom prst="ellipse">
              <a:avLst/>
            </a:prstGeom>
            <a:solidFill>
              <a:srgbClr val="FFFFFF"/>
            </a:solidFill>
            <a:ln w="127000">
              <a:solidFill>
                <a:srgbClr val="0070C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2" name="Oval 4"/>
            <p:cNvSpPr>
              <a:spLocks noChangeArrowheads="1"/>
            </p:cNvSpPr>
            <p:nvPr/>
          </p:nvSpPr>
          <p:spPr bwMode="auto">
            <a:xfrm>
              <a:off x="4583" y="8878"/>
              <a:ext cx="3281" cy="1315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3" name="Text Box 5"/>
            <p:cNvSpPr txBox="1">
              <a:spLocks noChangeArrowheads="1"/>
            </p:cNvSpPr>
            <p:nvPr/>
          </p:nvSpPr>
          <p:spPr bwMode="auto">
            <a:xfrm>
              <a:off x="4773" y="8715"/>
              <a:ext cx="2767" cy="147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Систематизация содержания проектной деятельности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34" name="AutoShape 6"/>
            <p:cNvSpPr>
              <a:spLocks noChangeArrowheads="1"/>
            </p:cNvSpPr>
            <p:nvPr/>
          </p:nvSpPr>
          <p:spPr bwMode="auto">
            <a:xfrm rot="10800000">
              <a:off x="4773" y="5610"/>
              <a:ext cx="2767" cy="3105"/>
            </a:xfrm>
            <a:prstGeom prst="flowChartExtra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5" name="AutoShape 7"/>
            <p:cNvSpPr>
              <a:spLocks noChangeArrowheads="1"/>
            </p:cNvSpPr>
            <p:nvPr/>
          </p:nvSpPr>
          <p:spPr bwMode="auto">
            <a:xfrm rot="12848676">
              <a:off x="7025" y="6110"/>
              <a:ext cx="2767" cy="3105"/>
            </a:xfrm>
            <a:prstGeom prst="flowChartExtra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6" name="AutoShape 8"/>
            <p:cNvSpPr>
              <a:spLocks noChangeArrowheads="1"/>
            </p:cNvSpPr>
            <p:nvPr/>
          </p:nvSpPr>
          <p:spPr bwMode="auto">
            <a:xfrm rot="15902957">
              <a:off x="8118" y="7814"/>
              <a:ext cx="2767" cy="3105"/>
            </a:xfrm>
            <a:prstGeom prst="flowChartExtra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7" name="AutoShape 9"/>
            <p:cNvSpPr>
              <a:spLocks noChangeArrowheads="1"/>
            </p:cNvSpPr>
            <p:nvPr/>
          </p:nvSpPr>
          <p:spPr bwMode="auto">
            <a:xfrm rot="8650724">
              <a:off x="2571" y="6211"/>
              <a:ext cx="2767" cy="3105"/>
            </a:xfrm>
            <a:prstGeom prst="flowChartExtra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8" name="AutoShape 10"/>
            <p:cNvSpPr>
              <a:spLocks noChangeArrowheads="1"/>
            </p:cNvSpPr>
            <p:nvPr/>
          </p:nvSpPr>
          <p:spPr bwMode="auto">
            <a:xfrm rot="2223269">
              <a:off x="2647" y="9817"/>
              <a:ext cx="2767" cy="3105"/>
            </a:xfrm>
            <a:prstGeom prst="flowChartExtra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9" name="AutoShape 11"/>
            <p:cNvSpPr>
              <a:spLocks noChangeArrowheads="1"/>
            </p:cNvSpPr>
            <p:nvPr/>
          </p:nvSpPr>
          <p:spPr bwMode="auto">
            <a:xfrm>
              <a:off x="5013" y="10430"/>
              <a:ext cx="2767" cy="3105"/>
            </a:xfrm>
            <a:prstGeom prst="flowChartExtra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0" name="AutoShape 12"/>
            <p:cNvSpPr>
              <a:spLocks noChangeArrowheads="1"/>
            </p:cNvSpPr>
            <p:nvPr/>
          </p:nvSpPr>
          <p:spPr bwMode="auto">
            <a:xfrm rot="-2215294">
              <a:off x="7213" y="9817"/>
              <a:ext cx="2767" cy="3105"/>
            </a:xfrm>
            <a:prstGeom prst="flowChartExtra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1" name="AutoShape 13"/>
            <p:cNvSpPr>
              <a:spLocks noChangeArrowheads="1"/>
            </p:cNvSpPr>
            <p:nvPr/>
          </p:nvSpPr>
          <p:spPr bwMode="auto">
            <a:xfrm rot="5600412">
              <a:off x="1597" y="7877"/>
              <a:ext cx="2767" cy="3105"/>
            </a:xfrm>
            <a:prstGeom prst="flowChartExtra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42" name="Text Box 14"/>
            <p:cNvSpPr txBox="1">
              <a:spLocks noChangeArrowheads="1"/>
            </p:cNvSpPr>
            <p:nvPr/>
          </p:nvSpPr>
          <p:spPr bwMode="auto">
            <a:xfrm>
              <a:off x="5013" y="5948"/>
              <a:ext cx="1962" cy="1440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Особенности проекта и исследования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3" name="Text Box 15"/>
            <p:cNvSpPr txBox="1">
              <a:spLocks noChangeArrowheads="1"/>
            </p:cNvSpPr>
            <p:nvPr/>
          </p:nvSpPr>
          <p:spPr bwMode="auto">
            <a:xfrm>
              <a:off x="7780" y="6687"/>
              <a:ext cx="2012" cy="1414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Типология форм организации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4" name="Text Box 16"/>
            <p:cNvSpPr txBox="1">
              <a:spLocks noChangeArrowheads="1"/>
            </p:cNvSpPr>
            <p:nvPr/>
          </p:nvSpPr>
          <p:spPr bwMode="auto">
            <a:xfrm>
              <a:off x="8786" y="8440"/>
              <a:ext cx="2158" cy="1753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Требования к ведению проектной деятельности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5" name="Text Box 17"/>
            <p:cNvSpPr txBox="1">
              <a:spLocks noChangeArrowheads="1"/>
            </p:cNvSpPr>
            <p:nvPr/>
          </p:nvSpPr>
          <p:spPr bwMode="auto">
            <a:xfrm>
              <a:off x="8202" y="11320"/>
              <a:ext cx="2007" cy="1465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Работа с содержанием предметов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6" name="Text Box 18"/>
            <p:cNvSpPr txBox="1">
              <a:spLocks noChangeArrowheads="1"/>
            </p:cNvSpPr>
            <p:nvPr/>
          </p:nvSpPr>
          <p:spPr bwMode="auto">
            <a:xfrm>
              <a:off x="5013" y="11610"/>
              <a:ext cx="2527" cy="1925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Условия развития элементов системы проектной деятельности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7" name="Text Box 19"/>
            <p:cNvSpPr txBox="1">
              <a:spLocks noChangeArrowheads="1"/>
            </p:cNvSpPr>
            <p:nvPr/>
          </p:nvSpPr>
          <p:spPr bwMode="auto">
            <a:xfrm>
              <a:off x="2222" y="11245"/>
              <a:ext cx="2212" cy="1837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Формы организации проектной деятельности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8" name="Text Box 20"/>
            <p:cNvSpPr txBox="1">
              <a:spLocks noChangeArrowheads="1"/>
            </p:cNvSpPr>
            <p:nvPr/>
          </p:nvSpPr>
          <p:spPr bwMode="auto">
            <a:xfrm>
              <a:off x="1528" y="8440"/>
              <a:ext cx="2136" cy="2265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Критерии оценивания  участия в проектной деятельности</a:t>
              </a:r>
              <a:endPara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49" name="Text Box 21"/>
            <p:cNvSpPr txBox="1">
              <a:spLocks noChangeArrowheads="1"/>
            </p:cNvSpPr>
            <p:nvPr/>
          </p:nvSpPr>
          <p:spPr bwMode="auto">
            <a:xfrm>
              <a:off x="2571" y="6849"/>
              <a:ext cx="2012" cy="1079"/>
            </a:xfrm>
            <a:prstGeom prst="rect">
              <a:avLst/>
            </a:prstGeom>
            <a:solidFill>
              <a:srgbClr val="DBE5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Планирование от задач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968" y="5445224"/>
            <a:ext cx="688032" cy="69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2582" y="2132856"/>
            <a:ext cx="7877810" cy="252028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Шаг 5. Планирование мероприятий по достижению поставленных в программе задач.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Достижение поставленных задач - это ежегодный, повторяющийся цикл, совпадающий с продолжительностью учебного года. Учителя, координатор проектной деятельности, ученики проходят цикл в развитии, переходя с одного уровня достижений на другой в соответствии с возрастом.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968" y="5445224"/>
            <a:ext cx="688032" cy="69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трелка вправо 4">
            <a:hlinkClick r:id="rId3" action="ppaction://hlinkfile"/>
          </p:cNvPr>
          <p:cNvSpPr/>
          <p:nvPr/>
        </p:nvSpPr>
        <p:spPr>
          <a:xfrm>
            <a:off x="6861404" y="5795017"/>
            <a:ext cx="978408" cy="7303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836712"/>
            <a:ext cx="7776864" cy="460851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775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Шаг 6. Мониторинг программы</a:t>
            </a:r>
          </a:p>
          <a:p>
            <a:pPr marL="1588" indent="12700">
              <a:lnSpc>
                <a:spcPct val="120000"/>
              </a:lnSpc>
              <a:spcBef>
                <a:spcPts val="600"/>
              </a:spcBef>
              <a:buFont typeface="Arial" pitchFamily="34" charset="0"/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	Постоянный мониторинг выполнения задач проектной деятельности основан на циклограмме, приведенной в шаге 5 «Планирование мероприятий по достижению поставленных в программе задач». В мониторинге принимают участие руководители методических объединений, координатор проектной деятельности в школе. При этом необходимо помнить о том, что каждый учитель благодаря постоянно действующей проектной среде имеет возможность участвовать в мониторинге.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968" y="5445224"/>
            <a:ext cx="688032" cy="69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 вправо 1">
            <a:hlinkClick r:id="rId3" action="ppaction://hlinkfile"/>
          </p:cNvPr>
          <p:cNvSpPr/>
          <p:nvPr/>
        </p:nvSpPr>
        <p:spPr>
          <a:xfrm>
            <a:off x="5868144" y="5445224"/>
            <a:ext cx="1626480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Дорожная карта</a:t>
            </a:r>
            <a:endParaRPr lang="ru-RU" dirty="0"/>
          </a:p>
        </p:txBody>
      </p:sp>
      <p:sp>
        <p:nvSpPr>
          <p:cNvPr id="5" name="Стрелка вправо 4">
            <a:hlinkClick r:id="rId4" action="ppaction://hlinkfile"/>
          </p:cNvPr>
          <p:cNvSpPr/>
          <p:nvPr/>
        </p:nvSpPr>
        <p:spPr>
          <a:xfrm>
            <a:off x="1907704" y="5445224"/>
            <a:ext cx="1770496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Мониторинг программы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427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72337" y="175736"/>
            <a:ext cx="824407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Шаг 7.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Подведение итогов деятельности школы. Небольшое описание этого процесса проведем относительно поставленных задач.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553" name="Group 1"/>
          <p:cNvGrpSpPr>
            <a:grpSpLocks/>
          </p:cNvGrpSpPr>
          <p:nvPr/>
        </p:nvGrpSpPr>
        <p:grpSpPr bwMode="auto">
          <a:xfrm>
            <a:off x="467544" y="1196751"/>
            <a:ext cx="7416824" cy="4948060"/>
            <a:chOff x="1498" y="1595"/>
            <a:chExt cx="8166" cy="4556"/>
          </a:xfrm>
        </p:grpSpPr>
        <p:sp>
          <p:nvSpPr>
            <p:cNvPr id="23559" name="AutoShape 7"/>
            <p:cNvSpPr>
              <a:spLocks noChangeArrowheads="1"/>
            </p:cNvSpPr>
            <p:nvPr/>
          </p:nvSpPr>
          <p:spPr bwMode="auto">
            <a:xfrm rot="5400000">
              <a:off x="1975" y="1198"/>
              <a:ext cx="2982" cy="3936"/>
            </a:xfrm>
            <a:prstGeom prst="flowChartExtra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 rot="16200000">
              <a:off x="6207" y="1199"/>
              <a:ext cx="3061" cy="3853"/>
            </a:xfrm>
            <a:prstGeom prst="flowChartExtract">
              <a:avLst/>
            </a:prstGeom>
            <a:gradFill rotWithShape="0">
              <a:gsLst>
                <a:gs pos="0">
                  <a:srgbClr val="FFFF99"/>
                </a:gs>
                <a:gs pos="100000">
                  <a:srgbClr val="FFFF99">
                    <a:gamma/>
                    <a:shade val="6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7" name="Text Box 5"/>
            <p:cNvSpPr txBox="1">
              <a:spLocks noChangeArrowheads="1"/>
            </p:cNvSpPr>
            <p:nvPr/>
          </p:nvSpPr>
          <p:spPr bwMode="auto">
            <a:xfrm>
              <a:off x="2065" y="2729"/>
              <a:ext cx="158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Задача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56" name="Text Box 4"/>
            <p:cNvSpPr txBox="1">
              <a:spLocks noChangeArrowheads="1"/>
            </p:cNvSpPr>
            <p:nvPr/>
          </p:nvSpPr>
          <p:spPr bwMode="auto">
            <a:xfrm>
              <a:off x="7508" y="2615"/>
              <a:ext cx="1928" cy="11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Возможность измерить достигнутый результат.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55" name="AutoShape 3"/>
            <p:cNvSpPr>
              <a:spLocks noChangeArrowheads="1"/>
            </p:cNvSpPr>
            <p:nvPr/>
          </p:nvSpPr>
          <p:spPr bwMode="auto">
            <a:xfrm>
              <a:off x="3766" y="3296"/>
              <a:ext cx="3519" cy="2855"/>
            </a:xfrm>
            <a:prstGeom prst="triangle">
              <a:avLst>
                <a:gd name="adj" fmla="val 50000"/>
              </a:avLst>
            </a:prstGeom>
            <a:solidFill>
              <a:srgbClr val="F79646"/>
            </a:solidFill>
            <a:ln w="127000" cmpd="dbl">
              <a:solidFill>
                <a:srgbClr val="F79646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6868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4" name="Text Box 2"/>
            <p:cNvSpPr txBox="1">
              <a:spLocks noChangeArrowheads="1"/>
            </p:cNvSpPr>
            <p:nvPr/>
          </p:nvSpPr>
          <p:spPr bwMode="auto">
            <a:xfrm>
              <a:off x="4758" y="5134"/>
              <a:ext cx="1816" cy="6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Перспективы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968" y="5445224"/>
            <a:ext cx="688032" cy="69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 вправо 1">
            <a:hlinkClick r:id="rId3" action="ppaction://hlinkfile"/>
          </p:cNvPr>
          <p:cNvSpPr/>
          <p:nvPr/>
        </p:nvSpPr>
        <p:spPr>
          <a:xfrm>
            <a:off x="7054336" y="5362970"/>
            <a:ext cx="978408" cy="7818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08720"/>
            <a:ext cx="7272808" cy="230832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Мы представили Вам кратко работу школы по организации проектной деятельности в соответствии с теми этапами, которые проходили всей школой. Анализ результатов говорит об успешности выбранного направления работы. </a:t>
            </a:r>
          </a:p>
          <a:p>
            <a:pPr algn="ctr"/>
            <a:r>
              <a:rPr lang="ru-RU" sz="2400" dirty="0" smtClean="0"/>
              <a:t>Мы уверены, что и Вас ждет успех!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915816" y="3789040"/>
            <a:ext cx="5261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70C0"/>
                </a:solidFill>
              </a:rPr>
              <a:t>school-president.ru</a:t>
            </a:r>
            <a:endParaRPr lang="ru-RU" sz="4800" b="1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968" y="5445224"/>
            <a:ext cx="688032" cy="69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612512"/>
            <a:ext cx="2146457" cy="2182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165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ая выноска 3"/>
          <p:cNvSpPr/>
          <p:nvPr/>
        </p:nvSpPr>
        <p:spPr>
          <a:xfrm>
            <a:off x="2051722" y="120969"/>
            <a:ext cx="6274056" cy="2088232"/>
          </a:xfrm>
          <a:prstGeom prst="wedgeRectCallout">
            <a:avLst>
              <a:gd name="adj1" fmla="val -75892"/>
              <a:gd name="adj2" fmla="val -37437"/>
            </a:avLst>
          </a:prstGeom>
          <a:solidFill>
            <a:schemeClr val="accent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u="sng" dirty="0" smtClean="0"/>
              <a:t>Определение</a:t>
            </a:r>
            <a:r>
              <a:rPr lang="ru-RU" sz="2400" dirty="0" smtClean="0"/>
              <a:t> стратегических направлений развития школы в контексте проектной деятельности, формирование программы, определение основных этапов дорожной карты.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2051721" y="2348880"/>
            <a:ext cx="6274056" cy="2304256"/>
          </a:xfrm>
          <a:prstGeom prst="wedgeRectCallout">
            <a:avLst>
              <a:gd name="adj1" fmla="val -75834"/>
              <a:gd name="adj2" fmla="val -40363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u="sng" dirty="0" smtClean="0"/>
              <a:t>Примеры</a:t>
            </a:r>
            <a:r>
              <a:rPr lang="ru-RU" sz="2400" b="1" dirty="0" smtClean="0"/>
              <a:t> </a:t>
            </a:r>
            <a:r>
              <a:rPr lang="ru-RU" sz="2400" dirty="0" smtClean="0"/>
              <a:t>реализации положений программы проектной деятельности, возникающие трудности, пути их преодоления и аналитические материалы по тенденциям к изменению качества образования.</a:t>
            </a:r>
          </a:p>
          <a:p>
            <a:pPr algn="ctr"/>
            <a:endParaRPr lang="ru-RU" sz="2400" dirty="0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2051722" y="4866142"/>
            <a:ext cx="6274055" cy="1800200"/>
          </a:xfrm>
          <a:prstGeom prst="wedgeRectCallout">
            <a:avLst>
              <a:gd name="adj1" fmla="val -73864"/>
              <a:gd name="adj2" fmla="val -43678"/>
            </a:avLst>
          </a:prstGeom>
          <a:solidFill>
            <a:schemeClr val="accent5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u="sng" dirty="0" smtClean="0"/>
              <a:t>Иллюстрация </a:t>
            </a:r>
            <a:r>
              <a:rPr lang="ru-RU" sz="2400" dirty="0" smtClean="0"/>
              <a:t>дальнейшего движения школы </a:t>
            </a:r>
            <a:r>
              <a:rPr lang="ru-RU" sz="2400" smtClean="0"/>
              <a:t>по развитию </a:t>
            </a:r>
            <a:r>
              <a:rPr lang="ru-RU" sz="2400" dirty="0" smtClean="0"/>
              <a:t>проектной деятельности </a:t>
            </a:r>
            <a:r>
              <a:rPr lang="ru-RU" sz="2400" smtClean="0"/>
              <a:t>как способа </a:t>
            </a:r>
            <a:r>
              <a:rPr lang="ru-RU" sz="2400" dirty="0" smtClean="0"/>
              <a:t>решения трудных вопросов.</a:t>
            </a:r>
          </a:p>
          <a:p>
            <a:pPr algn="ctr"/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968" y="5445224"/>
            <a:ext cx="688032" cy="69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455968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Шаг 1.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системе работы школы по организации проектной деятельности ключевое значение имеет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долгосрочная перспектива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которая отражена в программе развития школы.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791" y="1268191"/>
            <a:ext cx="8136618" cy="5113487"/>
            <a:chOff x="856" y="1926"/>
            <a:chExt cx="10390" cy="4244"/>
          </a:xfrm>
        </p:grpSpPr>
        <p:sp>
          <p:nvSpPr>
            <p:cNvPr id="1027" name="Oval 3"/>
            <p:cNvSpPr>
              <a:spLocks noChangeArrowheads="1"/>
            </p:cNvSpPr>
            <p:nvPr/>
          </p:nvSpPr>
          <p:spPr bwMode="auto">
            <a:xfrm>
              <a:off x="3168" y="3323"/>
              <a:ext cx="5973" cy="1853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4070" y="3688"/>
              <a:ext cx="4207" cy="925"/>
            </a:xfrm>
            <a:prstGeom prst="rect">
              <a:avLst/>
            </a:prstGeom>
            <a:solidFill>
              <a:srgbClr val="9BBB59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Программа развития школы.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auto">
            <a:xfrm>
              <a:off x="4901" y="2241"/>
              <a:ext cx="2450" cy="889"/>
            </a:xfrm>
            <a:prstGeom prst="wedgeRectCallout">
              <a:avLst>
                <a:gd name="adj1" fmla="val -12282"/>
                <a:gd name="adj2" fmla="val 8363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«Билингвизм» 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7582" y="1926"/>
              <a:ext cx="3664" cy="1204"/>
            </a:xfrm>
            <a:prstGeom prst="wedgeRectCallout">
              <a:avLst>
                <a:gd name="adj1" fmla="val -50183"/>
                <a:gd name="adj2" fmla="val 11708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«Социализация учащихся в рамках проектирования и конструирования  социальной среды развития»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>
              <a:off x="4070" y="5176"/>
              <a:ext cx="4433" cy="994"/>
            </a:xfrm>
            <a:prstGeom prst="wedgeRectCallout">
              <a:avLst>
                <a:gd name="adj1" fmla="val 413"/>
                <a:gd name="adj2" fmla="val -10501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«Освоение технологий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деятельностного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,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компетентностного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и личностно-ориентированного подхода»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856" y="2046"/>
              <a:ext cx="3664" cy="1084"/>
            </a:xfrm>
            <a:prstGeom prst="wedgeRectCallout">
              <a:avLst>
                <a:gd name="adj1" fmla="val 53284"/>
                <a:gd name="adj2" fmla="val 7393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«Информационное образовательное пространство и развитие </a:t>
              </a:r>
              <a:r>
                <a:rPr kumimoji="0" lang="ru-RU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дистантного</a:t>
              </a: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 обучения»  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AutoShape 9"/>
            <p:cNvSpPr>
              <a:spLocks noChangeArrowheads="1"/>
            </p:cNvSpPr>
            <p:nvPr/>
          </p:nvSpPr>
          <p:spPr bwMode="auto">
            <a:xfrm>
              <a:off x="8880" y="4974"/>
              <a:ext cx="2304" cy="914"/>
            </a:xfrm>
            <a:prstGeom prst="wedgeRectCallout">
              <a:avLst>
                <a:gd name="adj1" fmla="val -56634"/>
                <a:gd name="adj2" fmla="val -12375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«Современные педагогические компетенции»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AutoShape 10"/>
            <p:cNvSpPr>
              <a:spLocks noChangeArrowheads="1"/>
            </p:cNvSpPr>
            <p:nvPr/>
          </p:nvSpPr>
          <p:spPr bwMode="auto">
            <a:xfrm>
              <a:off x="856" y="4869"/>
              <a:ext cx="2942" cy="911"/>
            </a:xfrm>
            <a:prstGeom prst="wedgeRectCallout">
              <a:avLst>
                <a:gd name="adj1" fmla="val 80412"/>
                <a:gd name="adj2" fmla="val -5561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«Индивидуализация образования»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968" y="5445224"/>
            <a:ext cx="688032" cy="69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08912" cy="252028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Шаг 2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  Для каждой предметной кафедры были определены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направления реализации программы развития школы с обязательным указанием результатов деятельности.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Для кафедры предметов естественнонаучного цикла таким результатом являлось создание «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работающей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» программы проектной и исследовательской работы.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968" y="5445224"/>
            <a:ext cx="688032" cy="69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2492896"/>
          <a:ext cx="7704856" cy="4032448"/>
        </p:xfrm>
        <a:graphic>
          <a:graphicData uri="http://schemas.openxmlformats.org/drawingml/2006/table">
            <a:tbl>
              <a:tblPr/>
              <a:tblGrid>
                <a:gridCol w="2733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5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6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130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Первый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Второй 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Третий год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9419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может быть потрачен на создание выверенных локальных нормативных актов, точечное проведение намеченных классных или школьных мероприятий,  анализ эффективности их проведения совместно с участвовавшими педагогами, определение </a:t>
                      </a: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плана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 действий и </a:t>
                      </a: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сферы ответственности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 каждого участника, создание первых элементов системы работы по проектам.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413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может быть посвящен </a:t>
                      </a: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апробации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 работы системы, выявлению </a:t>
                      </a: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положительной динамики и направлений, требующих улучшения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, повышению квалификации учителей и уровня качества выполняемых проектных работ и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проведению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внешней независимой экспертизы проектов (участие в конкурсах проектных работ муниципального и регионального уровней).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" indent="2794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год направлен на </a:t>
                      </a: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повышение качества работы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 по проектам и проведение </a:t>
                      </a: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семинаров с приглашением учителей других школ района для знакомства с накопленным опытом и получения «рецензии» на представленные материалы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. Это дает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возможность 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корректировать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 отдельные элементы системы.</a:t>
                      </a: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39" name="AutoShape 3"/>
          <p:cNvSpPr>
            <a:spLocks noChangeArrowheads="1"/>
          </p:cNvSpPr>
          <p:nvPr/>
        </p:nvSpPr>
        <p:spPr bwMode="auto">
          <a:xfrm rot="5400000">
            <a:off x="1249635" y="2358877"/>
            <a:ext cx="723900" cy="142398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38" name="AutoShape 2"/>
          <p:cNvSpPr>
            <a:spLocks noChangeArrowheads="1"/>
          </p:cNvSpPr>
          <p:nvPr/>
        </p:nvSpPr>
        <p:spPr bwMode="auto">
          <a:xfrm rot="5400000">
            <a:off x="6434212" y="2358877"/>
            <a:ext cx="723900" cy="142398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sy="50000" kx="-2453608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37" name="AutoShape 1"/>
          <p:cNvSpPr>
            <a:spLocks noChangeArrowheads="1"/>
          </p:cNvSpPr>
          <p:nvPr/>
        </p:nvSpPr>
        <p:spPr bwMode="auto">
          <a:xfrm rot="5400000">
            <a:off x="3841924" y="2358876"/>
            <a:ext cx="723900" cy="14239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5"/>
          <p:cNvSpPr>
            <a:spLocks noChangeArrowheads="1"/>
          </p:cNvSpPr>
          <p:nvPr/>
        </p:nvSpPr>
        <p:spPr bwMode="auto">
          <a:xfrm rot="10800000">
            <a:off x="1763686" y="2071278"/>
            <a:ext cx="2520281" cy="3301935"/>
          </a:xfrm>
          <a:prstGeom prst="flowChartExtract">
            <a:avLst/>
          </a:prstGeom>
          <a:solidFill>
            <a:srgbClr val="66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8690" y="260648"/>
            <a:ext cx="7620000" cy="165618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Шаг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Подходы к созданию Программы проектной деятельности.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/>
              <a:t>Целеполагание в </a:t>
            </a:r>
            <a:r>
              <a:rPr lang="ru-RU" sz="2700" dirty="0"/>
              <a:t>программе проектной деятельности </a:t>
            </a:r>
            <a:br>
              <a:rPr lang="ru-RU" sz="2700" dirty="0"/>
            </a:br>
            <a:r>
              <a:rPr lang="ru-RU" sz="2700" b="1" dirty="0"/>
              <a:t>или что мы хотим изменить? </a:t>
            </a:r>
            <a:endParaRPr lang="ru-RU" sz="2700" dirty="0"/>
          </a:p>
        </p:txBody>
      </p:sp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179512" y="2528900"/>
            <a:ext cx="2592288" cy="3280879"/>
          </a:xfrm>
          <a:prstGeom prst="flowChartExtract">
            <a:avLst/>
          </a:prstGeom>
          <a:solidFill>
            <a:srgbClr val="66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89080" y="5013176"/>
            <a:ext cx="1573151" cy="6480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Содержание деятельности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16061" y="2204863"/>
            <a:ext cx="1615529" cy="6480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Организация деятельности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3347864" y="2419660"/>
            <a:ext cx="2592288" cy="3375831"/>
          </a:xfrm>
          <a:prstGeom prst="flowChartExtract">
            <a:avLst/>
          </a:prstGeom>
          <a:solidFill>
            <a:srgbClr val="66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831590" y="5013176"/>
            <a:ext cx="1676514" cy="6480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Мотивация к деятельности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 rot="16200000">
            <a:off x="4809443" y="2399469"/>
            <a:ext cx="4061618" cy="2664296"/>
          </a:xfrm>
          <a:prstGeom prst="flowChartExtract">
            <a:avLst/>
          </a:prstGeom>
          <a:gradFill rotWithShape="0">
            <a:gsLst>
              <a:gs pos="0">
                <a:srgbClr val="FFFF99"/>
              </a:gs>
              <a:gs pos="100000">
                <a:srgbClr val="FFFF99">
                  <a:gamma/>
                  <a:shade val="6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457856" y="3098113"/>
            <a:ext cx="1557523" cy="12670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Возможность измерить достигнутый результат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968" y="5445224"/>
            <a:ext cx="688032" cy="69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988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7825680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Содержательные задачи</a:t>
            </a:r>
            <a:r>
              <a:rPr lang="en-US" sz="2400" b="1" dirty="0" smtClean="0"/>
              <a:t> </a:t>
            </a:r>
            <a:r>
              <a:rPr lang="ru-RU" sz="2400" b="1" dirty="0" smtClean="0"/>
              <a:t>или что? как? почему?</a:t>
            </a:r>
            <a:endParaRPr lang="ru-RU" sz="2400" b="1" dirty="0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07504" y="1480690"/>
            <a:ext cx="3240360" cy="3748509"/>
          </a:xfrm>
          <a:prstGeom prst="flowChartExtract">
            <a:avLst/>
          </a:prstGeom>
          <a:solidFill>
            <a:srgbClr val="66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755576" y="4149080"/>
            <a:ext cx="2016224" cy="7200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Содержание деятельности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491880" y="1480690"/>
            <a:ext cx="4824536" cy="3964534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FFFF99">
                  <a:gamma/>
                  <a:shade val="6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Задача 1.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Включить в рабочие программы учебных предметов элементы проектной деятельности.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Задача 2.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Разработать содержательную основу системы мероприятий, направленных на формирование и развитие проектных и учебно-исследовательских компетенций учащихся.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Задача 3.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Разработать систему оценивания проектных и учебно-исследовательских работ.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968" y="5445224"/>
            <a:ext cx="688032" cy="69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Организационные задачи или каким образом?</a:t>
            </a:r>
            <a:endParaRPr lang="ru-RU" sz="2400" b="1" dirty="0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 rot="10800000">
            <a:off x="107504" y="1628800"/>
            <a:ext cx="3240360" cy="3816424"/>
          </a:xfrm>
          <a:prstGeom prst="flowChartExtract">
            <a:avLst/>
          </a:prstGeom>
          <a:solidFill>
            <a:srgbClr val="66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35596" y="1834981"/>
            <a:ext cx="1584176" cy="72992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Организация деятельности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491880" y="1628800"/>
            <a:ext cx="4824536" cy="3816424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FFFF99">
                  <a:gamma/>
                  <a:shade val="6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Задача 4.</a:t>
            </a: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При организации и проведении внеклассных мероприятий использовать формы и виды деятельности, направленные на формирование и развитие проектных и учебно-исследовательских компетенций учащихся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Задача 5.</a:t>
            </a: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Организовать систему психологического сопровождения проектной деятельности учащихся.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968" y="5445224"/>
            <a:ext cx="688032" cy="69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/>
              <a:t>Мотивация или кто со мной?</a:t>
            </a:r>
            <a:endParaRPr lang="ru-RU" sz="2400" b="1" dirty="0"/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179512" y="1484784"/>
            <a:ext cx="3456384" cy="3312368"/>
          </a:xfrm>
          <a:prstGeom prst="flowChartExtract">
            <a:avLst/>
          </a:prstGeom>
          <a:solidFill>
            <a:srgbClr val="66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007604" y="3761387"/>
            <a:ext cx="1800200" cy="8640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Мотивация к деятельности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51920" y="1298432"/>
            <a:ext cx="4408735" cy="349872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FFFF99">
                  <a:gamma/>
                  <a:shade val="6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Задача 6.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Определить и реализовать форму взаимодействия с НИУ ВШЭ, направленную на методическое и методологическое сопровождение данного направления развития школы.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Третья группа задач выполняла для учителей мотивационную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функцию, поскольку участие коллектива школы в проекте НИУ ВШЭ априори поднимает планку отношения к проектной деятельности на более высокий уровень.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43507" y="5133297"/>
            <a:ext cx="811714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дальнейшем вся активность школы по развитию практики проектной деятельности основывалась на реализации этих задач. И программа проектной деятельности направлена на описание путей их решения.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968" y="5445224"/>
            <a:ext cx="688032" cy="69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Шаг 4. Направление 1. Планируемые результаты учащихся в рамках урочной и внеурочной проектной деятельности (на основании ООП).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827584" y="1268760"/>
            <a:ext cx="7170430" cy="4615092"/>
            <a:chOff x="2068" y="7009"/>
            <a:chExt cx="7683" cy="6701"/>
          </a:xfrm>
        </p:grpSpPr>
        <p:sp>
          <p:nvSpPr>
            <p:cNvPr id="19459" name="AutoShape 3"/>
            <p:cNvSpPr>
              <a:spLocks noChangeArrowheads="1"/>
            </p:cNvSpPr>
            <p:nvPr/>
          </p:nvSpPr>
          <p:spPr bwMode="auto">
            <a:xfrm rot="3511877">
              <a:off x="1590" y="10683"/>
              <a:ext cx="3505" cy="2549"/>
            </a:xfrm>
            <a:prstGeom prst="flowChartExtra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0" name="AutoShape 4"/>
            <p:cNvSpPr>
              <a:spLocks noChangeArrowheads="1"/>
            </p:cNvSpPr>
            <p:nvPr/>
          </p:nvSpPr>
          <p:spPr bwMode="auto">
            <a:xfrm rot="17973314">
              <a:off x="6708" y="10529"/>
              <a:ext cx="3346" cy="2741"/>
            </a:xfrm>
            <a:prstGeom prst="flowChartExtra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1" name="AutoShape 5"/>
            <p:cNvSpPr>
              <a:spLocks noChangeArrowheads="1"/>
            </p:cNvSpPr>
            <p:nvPr/>
          </p:nvSpPr>
          <p:spPr bwMode="auto">
            <a:xfrm rot="10800000">
              <a:off x="3756" y="7009"/>
              <a:ext cx="3845" cy="2332"/>
            </a:xfrm>
            <a:prstGeom prst="flowChartExtract">
              <a:avLst/>
            </a:prstGeom>
            <a:solidFill>
              <a:srgbClr val="66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2" name="AutoShape 6"/>
            <p:cNvSpPr>
              <a:spLocks noChangeArrowheads="1"/>
            </p:cNvSpPr>
            <p:nvPr/>
          </p:nvSpPr>
          <p:spPr bwMode="auto">
            <a:xfrm>
              <a:off x="3792" y="9369"/>
              <a:ext cx="3845" cy="2304"/>
            </a:xfrm>
            <a:prstGeom prst="flowChartDecision">
              <a:avLst/>
            </a:prstGeom>
            <a:gradFill rotWithShape="0">
              <a:gsLst>
                <a:gs pos="0">
                  <a:srgbClr val="FFFF99"/>
                </a:gs>
                <a:gs pos="100000">
                  <a:srgbClr val="FFFF99">
                    <a:gamma/>
                    <a:tint val="2000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FABF8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4805" y="10041"/>
              <a:ext cx="1944" cy="8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Планируемый результат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4680" y="7375"/>
              <a:ext cx="2069" cy="53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Знания учеников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>
              <a:off x="2145" y="11394"/>
              <a:ext cx="1452" cy="98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Ученик научится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6" name="Text Box 10"/>
            <p:cNvSpPr txBox="1">
              <a:spLocks noChangeArrowheads="1"/>
            </p:cNvSpPr>
            <p:nvPr/>
          </p:nvSpPr>
          <p:spPr bwMode="auto">
            <a:xfrm>
              <a:off x="8034" y="11332"/>
              <a:ext cx="1672" cy="17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Ученик получит возможность научиться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968" y="5445224"/>
            <a:ext cx="688032" cy="69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612</TotalTime>
  <Words>854</Words>
  <Application>Microsoft Office PowerPoint</Application>
  <PresentationFormat>Экран (4:3)</PresentationFormat>
  <Paragraphs>110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</vt:lpstr>
      <vt:lpstr>Times New Roman</vt:lpstr>
      <vt:lpstr>Соседство</vt:lpstr>
      <vt:lpstr>Организация проектной работы в школе как инструмент управления качеством образования</vt:lpstr>
      <vt:lpstr>Презентация PowerPoint</vt:lpstr>
      <vt:lpstr>Шаг 1. В системе работы школы по организации проектной деятельности ключевое значение имеет долгосрочная перспектива, которая отражена в программе развития школы.</vt:lpstr>
      <vt:lpstr>     Шаг 2.  Для каждой предметной кафедры были определены направления реализации программы развития школы с обязательным указанием результатов деятельности.  Для кафедры предметов естественнонаучного цикла таким результатом являлось создание «работающей» программы проектной и исследовательской работы.   </vt:lpstr>
      <vt:lpstr>Шаг 3.  Подходы к созданию Программы проектной деятельности.  Целеполагание в программе проектной деятельности  или что мы хотим изменить? </vt:lpstr>
      <vt:lpstr>Содержательные задачи или что? как? почему?</vt:lpstr>
      <vt:lpstr>Организационные задачи или каким образом?</vt:lpstr>
      <vt:lpstr>Мотивация или кто со мной?</vt:lpstr>
      <vt:lpstr>  Шаг 4. Направление 1. Планируемые результаты учащихся в рамках урочной и внеурочной проектной деятельности (на основании ООП). </vt:lpstr>
      <vt:lpstr>Шаг 4. Направление 2. Особенности включения учеников школы в проектную деятельность. </vt:lpstr>
      <vt:lpstr>ВИДЫ ПОЗНАВАТЕЛЬНОЙ ДЕЯТЕЛЬНОСТИ или понимание алгоритма.</vt:lpstr>
      <vt:lpstr>Шаг 4. Направление 3. После определения подходов к формулированию темы проекта и составления плана действий каждый учитель в своей совместной работе с учеником может опираться на информацию по содержанию проектной деятельности.</vt:lpstr>
      <vt:lpstr>Шаг 5. Планирование мероприятий по достижению поставленных в программе задач.   Достижение поставленных задач - это ежегодный, повторяющийся цикл, совпадающий с продолжительностью учебного года. Учителя, координатор проектной деятельности, ученики проходят цикл в развитии, переходя с одного уровня достижений на другой в соответствии с возрастом.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проектной работы в школе как инструмент управления качеством образования.</dc:title>
  <dc:creator>Мама</dc:creator>
  <cp:lastModifiedBy>Борисова Людмила Александровна</cp:lastModifiedBy>
  <cp:revision>74</cp:revision>
  <dcterms:created xsi:type="dcterms:W3CDTF">2018-12-02T06:58:01Z</dcterms:created>
  <dcterms:modified xsi:type="dcterms:W3CDTF">2019-01-14T14:56:34Z</dcterms:modified>
</cp:coreProperties>
</file>