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90" r:id="rId4"/>
    <p:sldId id="262" r:id="rId5"/>
    <p:sldId id="266" r:id="rId6"/>
    <p:sldId id="287" r:id="rId7"/>
    <p:sldId id="288" r:id="rId8"/>
    <p:sldId id="289" r:id="rId9"/>
    <p:sldId id="267" r:id="rId10"/>
    <p:sldId id="291" r:id="rId11"/>
    <p:sldId id="274" r:id="rId12"/>
    <p:sldId id="277" r:id="rId13"/>
    <p:sldId id="275" r:id="rId14"/>
    <p:sldId id="279" r:id="rId15"/>
    <p:sldId id="278" r:id="rId16"/>
    <p:sldId id="276" r:id="rId17"/>
    <p:sldId id="281" r:id="rId18"/>
    <p:sldId id="282" r:id="rId19"/>
    <p:sldId id="284" r:id="rId20"/>
    <p:sldId id="283" r:id="rId21"/>
    <p:sldId id="285" r:id="rId22"/>
    <p:sldId id="286" r:id="rId23"/>
    <p:sldId id="258" r:id="rId24"/>
    <p:sldId id="263" r:id="rId25"/>
    <p:sldId id="260" r:id="rId26"/>
    <p:sldId id="261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962" autoAdjust="0"/>
  </p:normalViewPr>
  <p:slideViewPr>
    <p:cSldViewPr snapToGrid="0">
      <p:cViewPr varScale="1">
        <p:scale>
          <a:sx n="70" d="100"/>
          <a:sy n="70" d="100"/>
        </p:scale>
        <p:origin x="51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D15AD9-4173-43FE-9B0E-8454C13682C0}" type="doc">
      <dgm:prSet loTypeId="urn:microsoft.com/office/officeart/2005/8/layout/cycle7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84982E47-B37E-463F-A668-5C77206499D8}">
      <dgm:prSet phldrT="[Текст]"/>
      <dgm:spPr/>
      <dgm:t>
        <a:bodyPr/>
        <a:lstStyle/>
        <a:p>
          <a:r>
            <a:rPr lang="en-US" dirty="0" smtClean="0"/>
            <a:t>Country image</a:t>
          </a:r>
          <a:endParaRPr lang="ru-RU" dirty="0"/>
        </a:p>
      </dgm:t>
    </dgm:pt>
    <dgm:pt modelId="{8A8031E6-CF24-4225-AE62-B8EF6AB93ED9}" type="parTrans" cxnId="{9C28264C-A961-4EF8-93F8-E207B3E5D705}">
      <dgm:prSet/>
      <dgm:spPr/>
      <dgm:t>
        <a:bodyPr/>
        <a:lstStyle/>
        <a:p>
          <a:endParaRPr lang="ru-RU"/>
        </a:p>
      </dgm:t>
    </dgm:pt>
    <dgm:pt modelId="{5A600F4B-88C9-4FF9-B71A-8DEACBCDFFF2}" type="sibTrans" cxnId="{9C28264C-A961-4EF8-93F8-E207B3E5D705}">
      <dgm:prSet/>
      <dgm:spPr/>
      <dgm:t>
        <a:bodyPr/>
        <a:lstStyle/>
        <a:p>
          <a:endParaRPr lang="ru-RU"/>
        </a:p>
      </dgm:t>
    </dgm:pt>
    <dgm:pt modelId="{E9A24537-7DFB-479F-A196-1A1CD175FC97}">
      <dgm:prSet phldrT="[Текст]"/>
      <dgm:spPr/>
      <dgm:t>
        <a:bodyPr/>
        <a:lstStyle/>
        <a:p>
          <a:r>
            <a:rPr lang="en-US" dirty="0" smtClean="0"/>
            <a:t>Event image</a:t>
          </a:r>
          <a:endParaRPr lang="ru-RU" dirty="0"/>
        </a:p>
      </dgm:t>
    </dgm:pt>
    <dgm:pt modelId="{3E81287F-5DA0-4519-92B3-68199BEAC94D}" type="parTrans" cxnId="{61BDA9B8-5417-4F1F-A0B1-42444DCD9E85}">
      <dgm:prSet/>
      <dgm:spPr/>
      <dgm:t>
        <a:bodyPr/>
        <a:lstStyle/>
        <a:p>
          <a:endParaRPr lang="ru-RU"/>
        </a:p>
      </dgm:t>
    </dgm:pt>
    <dgm:pt modelId="{F27BCCDD-14B8-492E-B7C2-4A1C02DEDEC3}" type="sibTrans" cxnId="{61BDA9B8-5417-4F1F-A0B1-42444DCD9E85}">
      <dgm:prSet/>
      <dgm:spPr/>
      <dgm:t>
        <a:bodyPr/>
        <a:lstStyle/>
        <a:p>
          <a:endParaRPr lang="ru-RU"/>
        </a:p>
      </dgm:t>
    </dgm:pt>
    <dgm:pt modelId="{C4CC6E27-6C90-4E15-9C6C-D1F461FA66CF}">
      <dgm:prSet phldrT="[Текст]"/>
      <dgm:spPr/>
      <dgm:t>
        <a:bodyPr/>
        <a:lstStyle/>
        <a:p>
          <a:r>
            <a:rPr lang="en-US" dirty="0" smtClean="0"/>
            <a:t>Destination image</a:t>
          </a:r>
          <a:endParaRPr lang="ru-RU" dirty="0"/>
        </a:p>
      </dgm:t>
    </dgm:pt>
    <dgm:pt modelId="{550A53A2-7DD9-4AD7-B937-15200F7607F2}" type="parTrans" cxnId="{2744CA8C-67E7-45EB-A2FB-09D38BF33691}">
      <dgm:prSet/>
      <dgm:spPr/>
      <dgm:t>
        <a:bodyPr/>
        <a:lstStyle/>
        <a:p>
          <a:endParaRPr lang="ru-RU"/>
        </a:p>
      </dgm:t>
    </dgm:pt>
    <dgm:pt modelId="{84A8FB47-5CB8-40E0-84D2-80465EDF87FD}" type="sibTrans" cxnId="{2744CA8C-67E7-45EB-A2FB-09D38BF33691}">
      <dgm:prSet/>
      <dgm:spPr/>
      <dgm:t>
        <a:bodyPr/>
        <a:lstStyle/>
        <a:p>
          <a:endParaRPr lang="ru-RU"/>
        </a:p>
      </dgm:t>
    </dgm:pt>
    <dgm:pt modelId="{651A2EBF-948E-44C1-9970-2F204BC2AD3C}" type="pres">
      <dgm:prSet presAssocID="{EFD15AD9-4173-43FE-9B0E-8454C13682C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C2FD55E-D85A-45D5-BCCD-9531D68AFDF8}" type="pres">
      <dgm:prSet presAssocID="{84982E47-B37E-463F-A668-5C77206499D8}" presName="node" presStyleLbl="node1" presStyleIdx="0" presStyleCnt="3" custRadScaleRad="71745" custRadScaleInc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2397E0-92AD-44EA-8805-AC0D2FEDFEB9}" type="pres">
      <dgm:prSet presAssocID="{5A600F4B-88C9-4FF9-B71A-8DEACBCDFFF2}" presName="sibTrans" presStyleLbl="sibTrans2D1" presStyleIdx="0" presStyleCnt="3"/>
      <dgm:spPr/>
      <dgm:t>
        <a:bodyPr/>
        <a:lstStyle/>
        <a:p>
          <a:endParaRPr lang="ru-RU"/>
        </a:p>
      </dgm:t>
    </dgm:pt>
    <dgm:pt modelId="{DF55C8E5-5E5D-4397-A0E6-F141E22BAF8C}" type="pres">
      <dgm:prSet presAssocID="{5A600F4B-88C9-4FF9-B71A-8DEACBCDFFF2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C87C357E-2BF2-482C-A68A-AAF43911DEA9}" type="pres">
      <dgm:prSet presAssocID="{E9A24537-7DFB-479F-A196-1A1CD175FC9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ADE589-4163-4F3A-942D-C181E3FDDD6D}" type="pres">
      <dgm:prSet presAssocID="{F27BCCDD-14B8-492E-B7C2-4A1C02DEDEC3}" presName="sibTrans" presStyleLbl="sibTrans2D1" presStyleIdx="1" presStyleCnt="3"/>
      <dgm:spPr/>
      <dgm:t>
        <a:bodyPr/>
        <a:lstStyle/>
        <a:p>
          <a:endParaRPr lang="ru-RU"/>
        </a:p>
      </dgm:t>
    </dgm:pt>
    <dgm:pt modelId="{411DEB69-93F8-4369-A28C-E8B91321ABD8}" type="pres">
      <dgm:prSet presAssocID="{F27BCCDD-14B8-492E-B7C2-4A1C02DEDEC3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7D263852-C48A-434E-814C-01C40AE0CACE}" type="pres">
      <dgm:prSet presAssocID="{C4CC6E27-6C90-4E15-9C6C-D1F461FA66C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3C7BD8-19F4-432A-8927-C2E5F0E0E28C}" type="pres">
      <dgm:prSet presAssocID="{84A8FB47-5CB8-40E0-84D2-80465EDF87FD}" presName="sibTrans" presStyleLbl="sibTrans2D1" presStyleIdx="2" presStyleCnt="3"/>
      <dgm:spPr/>
      <dgm:t>
        <a:bodyPr/>
        <a:lstStyle/>
        <a:p>
          <a:endParaRPr lang="ru-RU"/>
        </a:p>
      </dgm:t>
    </dgm:pt>
    <dgm:pt modelId="{796A8D77-64CC-4789-BC68-331B6472F805}" type="pres">
      <dgm:prSet presAssocID="{84A8FB47-5CB8-40E0-84D2-80465EDF87FD}" presName="connectorText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E44D0E35-0BD2-41FD-AF54-3B7246DB791F}" type="presOf" srcId="{84982E47-B37E-463F-A668-5C77206499D8}" destId="{9C2FD55E-D85A-45D5-BCCD-9531D68AFDF8}" srcOrd="0" destOrd="0" presId="urn:microsoft.com/office/officeart/2005/8/layout/cycle7"/>
    <dgm:cxn modelId="{61BDA9B8-5417-4F1F-A0B1-42444DCD9E85}" srcId="{EFD15AD9-4173-43FE-9B0E-8454C13682C0}" destId="{E9A24537-7DFB-479F-A196-1A1CD175FC97}" srcOrd="1" destOrd="0" parTransId="{3E81287F-5DA0-4519-92B3-68199BEAC94D}" sibTransId="{F27BCCDD-14B8-492E-B7C2-4A1C02DEDEC3}"/>
    <dgm:cxn modelId="{7D9738F3-3733-449C-977D-655238A975AA}" type="presOf" srcId="{84A8FB47-5CB8-40E0-84D2-80465EDF87FD}" destId="{796A8D77-64CC-4789-BC68-331B6472F805}" srcOrd="1" destOrd="0" presId="urn:microsoft.com/office/officeart/2005/8/layout/cycle7"/>
    <dgm:cxn modelId="{9C28264C-A961-4EF8-93F8-E207B3E5D705}" srcId="{EFD15AD9-4173-43FE-9B0E-8454C13682C0}" destId="{84982E47-B37E-463F-A668-5C77206499D8}" srcOrd="0" destOrd="0" parTransId="{8A8031E6-CF24-4225-AE62-B8EF6AB93ED9}" sibTransId="{5A600F4B-88C9-4FF9-B71A-8DEACBCDFFF2}"/>
    <dgm:cxn modelId="{DDFDC56A-5837-4A1E-A3A1-EA6F7DC8BF5A}" type="presOf" srcId="{5A600F4B-88C9-4FF9-B71A-8DEACBCDFFF2}" destId="{DF55C8E5-5E5D-4397-A0E6-F141E22BAF8C}" srcOrd="1" destOrd="0" presId="urn:microsoft.com/office/officeart/2005/8/layout/cycle7"/>
    <dgm:cxn modelId="{9E579265-E783-4653-9F2C-B8B14A6769B0}" type="presOf" srcId="{E9A24537-7DFB-479F-A196-1A1CD175FC97}" destId="{C87C357E-2BF2-482C-A68A-AAF43911DEA9}" srcOrd="0" destOrd="0" presId="urn:microsoft.com/office/officeart/2005/8/layout/cycle7"/>
    <dgm:cxn modelId="{AECFD173-A25C-4D1F-983D-7D0AA126199E}" type="presOf" srcId="{F27BCCDD-14B8-492E-B7C2-4A1C02DEDEC3}" destId="{411DEB69-93F8-4369-A28C-E8B91321ABD8}" srcOrd="1" destOrd="0" presId="urn:microsoft.com/office/officeart/2005/8/layout/cycle7"/>
    <dgm:cxn modelId="{CA78131E-97D5-426B-A91A-9311ED670577}" type="presOf" srcId="{C4CC6E27-6C90-4E15-9C6C-D1F461FA66CF}" destId="{7D263852-C48A-434E-814C-01C40AE0CACE}" srcOrd="0" destOrd="0" presId="urn:microsoft.com/office/officeart/2005/8/layout/cycle7"/>
    <dgm:cxn modelId="{2744CA8C-67E7-45EB-A2FB-09D38BF33691}" srcId="{EFD15AD9-4173-43FE-9B0E-8454C13682C0}" destId="{C4CC6E27-6C90-4E15-9C6C-D1F461FA66CF}" srcOrd="2" destOrd="0" parTransId="{550A53A2-7DD9-4AD7-B937-15200F7607F2}" sibTransId="{84A8FB47-5CB8-40E0-84D2-80465EDF87FD}"/>
    <dgm:cxn modelId="{73582F2E-5571-4E93-A59D-807E0A015CF1}" type="presOf" srcId="{5A600F4B-88C9-4FF9-B71A-8DEACBCDFFF2}" destId="{9E2397E0-92AD-44EA-8805-AC0D2FEDFEB9}" srcOrd="0" destOrd="0" presId="urn:microsoft.com/office/officeart/2005/8/layout/cycle7"/>
    <dgm:cxn modelId="{23F3D703-A9A8-425C-A1E7-CC2F5D19C65D}" type="presOf" srcId="{F27BCCDD-14B8-492E-B7C2-4A1C02DEDEC3}" destId="{34ADE589-4163-4F3A-942D-C181E3FDDD6D}" srcOrd="0" destOrd="0" presId="urn:microsoft.com/office/officeart/2005/8/layout/cycle7"/>
    <dgm:cxn modelId="{32D0F334-4956-417F-B47F-9F409B545A1A}" type="presOf" srcId="{84A8FB47-5CB8-40E0-84D2-80465EDF87FD}" destId="{383C7BD8-19F4-432A-8927-C2E5F0E0E28C}" srcOrd="0" destOrd="0" presId="urn:microsoft.com/office/officeart/2005/8/layout/cycle7"/>
    <dgm:cxn modelId="{773759A3-2922-45F1-8E98-388079E5654A}" type="presOf" srcId="{EFD15AD9-4173-43FE-9B0E-8454C13682C0}" destId="{651A2EBF-948E-44C1-9970-2F204BC2AD3C}" srcOrd="0" destOrd="0" presId="urn:microsoft.com/office/officeart/2005/8/layout/cycle7"/>
    <dgm:cxn modelId="{0879D5BC-3649-4511-8B4F-C63594FD5F39}" type="presParOf" srcId="{651A2EBF-948E-44C1-9970-2F204BC2AD3C}" destId="{9C2FD55E-D85A-45D5-BCCD-9531D68AFDF8}" srcOrd="0" destOrd="0" presId="urn:microsoft.com/office/officeart/2005/8/layout/cycle7"/>
    <dgm:cxn modelId="{390AC635-69BC-45B2-B76E-26C67AB48A7A}" type="presParOf" srcId="{651A2EBF-948E-44C1-9970-2F204BC2AD3C}" destId="{9E2397E0-92AD-44EA-8805-AC0D2FEDFEB9}" srcOrd="1" destOrd="0" presId="urn:microsoft.com/office/officeart/2005/8/layout/cycle7"/>
    <dgm:cxn modelId="{C7E88DFB-D22A-44CB-B57E-CC739E6E1E6E}" type="presParOf" srcId="{9E2397E0-92AD-44EA-8805-AC0D2FEDFEB9}" destId="{DF55C8E5-5E5D-4397-A0E6-F141E22BAF8C}" srcOrd="0" destOrd="0" presId="urn:microsoft.com/office/officeart/2005/8/layout/cycle7"/>
    <dgm:cxn modelId="{F37C33AE-21EA-4295-A764-2B123C90BA73}" type="presParOf" srcId="{651A2EBF-948E-44C1-9970-2F204BC2AD3C}" destId="{C87C357E-2BF2-482C-A68A-AAF43911DEA9}" srcOrd="2" destOrd="0" presId="urn:microsoft.com/office/officeart/2005/8/layout/cycle7"/>
    <dgm:cxn modelId="{788DBA12-C9B2-4ADC-B69B-31B8BFB886A5}" type="presParOf" srcId="{651A2EBF-948E-44C1-9970-2F204BC2AD3C}" destId="{34ADE589-4163-4F3A-942D-C181E3FDDD6D}" srcOrd="3" destOrd="0" presId="urn:microsoft.com/office/officeart/2005/8/layout/cycle7"/>
    <dgm:cxn modelId="{ED03C144-DEB0-4AC5-B488-DACF5969FE51}" type="presParOf" srcId="{34ADE589-4163-4F3A-942D-C181E3FDDD6D}" destId="{411DEB69-93F8-4369-A28C-E8B91321ABD8}" srcOrd="0" destOrd="0" presId="urn:microsoft.com/office/officeart/2005/8/layout/cycle7"/>
    <dgm:cxn modelId="{1A30D0AD-3EA7-4B4E-84B3-B94D718876B8}" type="presParOf" srcId="{651A2EBF-948E-44C1-9970-2F204BC2AD3C}" destId="{7D263852-C48A-434E-814C-01C40AE0CACE}" srcOrd="4" destOrd="0" presId="urn:microsoft.com/office/officeart/2005/8/layout/cycle7"/>
    <dgm:cxn modelId="{81E848C3-6421-4884-BBEB-DD1E6912FE0D}" type="presParOf" srcId="{651A2EBF-948E-44C1-9970-2F204BC2AD3C}" destId="{383C7BD8-19F4-432A-8927-C2E5F0E0E28C}" srcOrd="5" destOrd="0" presId="urn:microsoft.com/office/officeart/2005/8/layout/cycle7"/>
    <dgm:cxn modelId="{225BF9B6-53C5-4627-BB48-D47D4CF1514C}" type="presParOf" srcId="{383C7BD8-19F4-432A-8927-C2E5F0E0E28C}" destId="{796A8D77-64CC-4789-BC68-331B6472F805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2FD55E-D85A-45D5-BCCD-9531D68AFDF8}">
      <dsp:nvSpPr>
        <dsp:cNvPr id="0" name=""/>
        <dsp:cNvSpPr/>
      </dsp:nvSpPr>
      <dsp:spPr>
        <a:xfrm>
          <a:off x="4130761" y="607978"/>
          <a:ext cx="2254076" cy="112703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Country image</a:t>
          </a:r>
          <a:endParaRPr lang="ru-RU" sz="2900" kern="1200" dirty="0"/>
        </a:p>
      </dsp:txBody>
      <dsp:txXfrm>
        <a:off x="4163771" y="640988"/>
        <a:ext cx="2188056" cy="1061018"/>
      </dsp:txXfrm>
    </dsp:sp>
    <dsp:sp modelId="{9E2397E0-92AD-44EA-8805-AC0D2FEDFEB9}">
      <dsp:nvSpPr>
        <dsp:cNvPr id="0" name=""/>
        <dsp:cNvSpPr/>
      </dsp:nvSpPr>
      <dsp:spPr>
        <a:xfrm rot="3274446">
          <a:off x="5601314" y="2281922"/>
          <a:ext cx="1173356" cy="39446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5719653" y="2360815"/>
        <a:ext cx="936678" cy="236677"/>
      </dsp:txXfrm>
    </dsp:sp>
    <dsp:sp modelId="{C87C357E-2BF2-482C-A68A-AAF43911DEA9}">
      <dsp:nvSpPr>
        <dsp:cNvPr id="0" name=""/>
        <dsp:cNvSpPr/>
      </dsp:nvSpPr>
      <dsp:spPr>
        <a:xfrm>
          <a:off x="5991147" y="3223291"/>
          <a:ext cx="2254076" cy="1127038"/>
        </a:xfrm>
        <a:prstGeom prst="roundRect">
          <a:avLst>
            <a:gd name="adj" fmla="val 10000"/>
          </a:avLst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Event image</a:t>
          </a:r>
          <a:endParaRPr lang="ru-RU" sz="2900" kern="1200" dirty="0"/>
        </a:p>
      </dsp:txBody>
      <dsp:txXfrm>
        <a:off x="6024157" y="3256301"/>
        <a:ext cx="2188056" cy="1061018"/>
      </dsp:txXfrm>
    </dsp:sp>
    <dsp:sp modelId="{34ADE589-4163-4F3A-942D-C181E3FDDD6D}">
      <dsp:nvSpPr>
        <dsp:cNvPr id="0" name=""/>
        <dsp:cNvSpPr/>
      </dsp:nvSpPr>
      <dsp:spPr>
        <a:xfrm rot="10800000">
          <a:off x="4671121" y="3589579"/>
          <a:ext cx="1173356" cy="39446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 rot="10800000">
        <a:off x="4789460" y="3668472"/>
        <a:ext cx="936678" cy="236677"/>
      </dsp:txXfrm>
    </dsp:sp>
    <dsp:sp modelId="{7D263852-C48A-434E-814C-01C40AE0CACE}">
      <dsp:nvSpPr>
        <dsp:cNvPr id="0" name=""/>
        <dsp:cNvSpPr/>
      </dsp:nvSpPr>
      <dsp:spPr>
        <a:xfrm>
          <a:off x="2270375" y="3223291"/>
          <a:ext cx="2254076" cy="1127038"/>
        </a:xfrm>
        <a:prstGeom prst="roundRect">
          <a:avLst>
            <a:gd name="adj" fmla="val 10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Destination image</a:t>
          </a:r>
          <a:endParaRPr lang="ru-RU" sz="2900" kern="1200" dirty="0"/>
        </a:p>
      </dsp:txBody>
      <dsp:txXfrm>
        <a:off x="2303385" y="3256301"/>
        <a:ext cx="2188056" cy="1061018"/>
      </dsp:txXfrm>
    </dsp:sp>
    <dsp:sp modelId="{383C7BD8-19F4-432A-8927-C2E5F0E0E28C}">
      <dsp:nvSpPr>
        <dsp:cNvPr id="0" name=""/>
        <dsp:cNvSpPr/>
      </dsp:nvSpPr>
      <dsp:spPr>
        <a:xfrm rot="18325554">
          <a:off x="3740928" y="2281922"/>
          <a:ext cx="1173356" cy="39446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3859267" y="2360815"/>
        <a:ext cx="936678" cy="2366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4BE3B-9C01-4F28-B2E2-2F17628B3D75}" type="datetimeFigureOut">
              <a:rPr lang="ru-RU" smtClean="0"/>
              <a:t>29.05.2019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AE2940-4E83-4D96-849E-81E07B432F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1039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Different</a:t>
            </a:r>
            <a:r>
              <a:rPr lang="en-US" baseline="0" dirty="0" smtClean="0"/>
              <a:t> topics of news</a:t>
            </a:r>
          </a:p>
          <a:p>
            <a:r>
              <a:rPr lang="en-US" baseline="0" dirty="0" smtClean="0"/>
              <a:t>Political news dominate (almost 90% of news)</a:t>
            </a:r>
          </a:p>
          <a:p>
            <a:r>
              <a:rPr lang="en-US" baseline="0" dirty="0" smtClean="0"/>
              <a:t>Sentiment of political news has a negative trend</a:t>
            </a:r>
          </a:p>
          <a:p>
            <a:r>
              <a:rPr lang="en-US" baseline="0" dirty="0" smtClean="0"/>
              <a:t>Mostly the sentiment is negative (under 0, sentiment varies from +1 to -1)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E2940-4E83-4D96-849E-81E07B432F61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14575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E2940-4E83-4D96-849E-81E07B432F61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40697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Closer look at 2018</a:t>
            </a:r>
          </a:p>
          <a:p>
            <a:r>
              <a:rPr lang="en-US" dirty="0" smtClean="0"/>
              <a:t>Opposite pattern for political and non-political news (sentiment for culture and sport news has improved)</a:t>
            </a:r>
          </a:p>
          <a:p>
            <a:r>
              <a:rPr lang="en-US" dirty="0" smtClean="0"/>
              <a:t>Maybe</a:t>
            </a:r>
            <a:r>
              <a:rPr lang="en-US" baseline="0" dirty="0" smtClean="0"/>
              <a:t> we should distinguish different types of country image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E2940-4E83-4D96-849E-81E07B432F61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94217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Since we used the international version of The</a:t>
            </a:r>
            <a:r>
              <a:rPr lang="en-US" baseline="0" dirty="0" smtClean="0"/>
              <a:t> Guardian, it is reasonable to see the sentiment of news </a:t>
            </a:r>
          </a:p>
          <a:p>
            <a:r>
              <a:rPr lang="en-US" baseline="0" dirty="0" smtClean="0"/>
              <a:t>5 countries with most intense tourists flow during WC</a:t>
            </a:r>
          </a:p>
          <a:p>
            <a:r>
              <a:rPr lang="en-US" baseline="0" dirty="0" smtClean="0"/>
              <a:t>Time period from 2010 to 2019</a:t>
            </a:r>
          </a:p>
          <a:p>
            <a:r>
              <a:rPr lang="en-US" baseline="0" dirty="0" smtClean="0"/>
              <a:t>Again different patterns: 3 – almost no fluctuations, the opposite pattern for UK and USA (however, before WC the pattern is similar)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E2940-4E83-4D96-849E-81E07B432F61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56107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Since we are talking about country image with the relation to countries, it is interesting to look at tourists</a:t>
            </a:r>
            <a:r>
              <a:rPr lang="en-US" baseline="0" dirty="0" smtClean="0"/>
              <a:t> flows from them</a:t>
            </a:r>
          </a:p>
          <a:p>
            <a:r>
              <a:rPr lang="en-US" baseline="0" dirty="0" smtClean="0"/>
              <a:t>Here data from 2014 to 2018 due to availability</a:t>
            </a:r>
          </a:p>
          <a:p>
            <a:r>
              <a:rPr lang="en-US" baseline="0" dirty="0" smtClean="0"/>
              <a:t>At this time period we can not say that there is any significant effect of WC on number of tourists from these countries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E2940-4E83-4D96-849E-81E07B432F61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1734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Closer look at 2018</a:t>
            </a:r>
          </a:p>
          <a:p>
            <a:r>
              <a:rPr lang="en-US" dirty="0" smtClean="0"/>
              <a:t>High peak is really observed</a:t>
            </a:r>
            <a:r>
              <a:rPr lang="en-US" baseline="0" dirty="0" smtClean="0"/>
              <a:t> for China</a:t>
            </a:r>
          </a:p>
          <a:p>
            <a:r>
              <a:rPr lang="en-US" baseline="0" dirty="0" smtClean="0"/>
              <a:t>Other countries show some increase in number of tourists, but we hardly can suppose that it is the effect of WC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E2940-4E83-4D96-849E-81E07B432F61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47736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we combine</a:t>
            </a:r>
            <a:r>
              <a:rPr lang="en-US" baseline="0" dirty="0" smtClean="0"/>
              <a:t> the results of sentiment analysis and the tourists flows, we get interesting results</a:t>
            </a:r>
          </a:p>
          <a:p>
            <a:r>
              <a:rPr lang="en-US" baseline="0" dirty="0" smtClean="0"/>
              <a:t>For 4 out of 5 countries we see the increase of tourist flow during WC and! The increase of news sentiment after that</a:t>
            </a:r>
          </a:p>
          <a:p>
            <a:r>
              <a:rPr lang="en-US" baseline="0" dirty="0" smtClean="0"/>
              <a:t>The biggest improvement of news sentiment is observed for UK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E2940-4E83-4D96-849E-81E07B432F61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94685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But</a:t>
            </a:r>
            <a:r>
              <a:rPr lang="en-US" baseline="0" dirty="0" smtClean="0"/>
              <a:t> we didn’t get the same result for France</a:t>
            </a:r>
          </a:p>
          <a:p>
            <a:r>
              <a:rPr lang="en-US" baseline="0" dirty="0" smtClean="0"/>
              <a:t>Here both the tourist flow and news sentiment as a proxy for country image dropped after WC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E2940-4E83-4D96-849E-81E07B432F61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24327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order to</a:t>
            </a:r>
            <a:r>
              <a:rPr lang="en-US" baseline="0" dirty="0" smtClean="0"/>
              <a:t> check these proposals, we conduct a correlation analysis</a:t>
            </a:r>
          </a:p>
          <a:p>
            <a:r>
              <a:rPr lang="en-US" baseline="0" dirty="0" smtClean="0"/>
              <a:t>Firstly, we check the correlation between sentiment and touristic flow at the same periods</a:t>
            </a:r>
          </a:p>
          <a:p>
            <a:r>
              <a:rPr lang="en-US" baseline="0" dirty="0" smtClean="0"/>
              <a:t>Here the only significant coefficient was obtained for France and it is positive</a:t>
            </a:r>
          </a:p>
          <a:p>
            <a:r>
              <a:rPr lang="en-US" baseline="0" dirty="0" smtClean="0"/>
              <a:t>Next, we calculated correlation between the previous value for sentiment and tourist flow</a:t>
            </a:r>
          </a:p>
          <a:p>
            <a:r>
              <a:rPr lang="en-US" baseline="0" dirty="0" smtClean="0"/>
              <a:t>Here, we get interesting results – for 4 out of 5 countries we observe significant relationships. For different countries we see different sighs, but it can be a reason to think that the country image measured through news sentiment influence the choice of people to visit or not this particular country</a:t>
            </a:r>
          </a:p>
          <a:p>
            <a:r>
              <a:rPr lang="en-US" baseline="0" dirty="0" smtClean="0"/>
              <a:t>We checked whether the tourism can improve the country image, so we calculated also the correlation between sentiment and lag of tourism, but we failed to find significant correlation.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E2940-4E83-4D96-849E-81E07B432F61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43725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One more thing we did, we compared news sentiment before, during and after WC through t-test.</a:t>
            </a:r>
          </a:p>
          <a:p>
            <a:r>
              <a:rPr lang="en-US" dirty="0" smtClean="0"/>
              <a:t>We did it for all news</a:t>
            </a:r>
            <a:r>
              <a:rPr lang="en-US" baseline="0" dirty="0" smtClean="0"/>
              <a:t> and for each news topic</a:t>
            </a:r>
            <a:r>
              <a:rPr lang="en-US" dirty="0" smtClean="0"/>
              <a:t>, however, the significant results were</a:t>
            </a:r>
            <a:r>
              <a:rPr lang="en-US" baseline="0" dirty="0" smtClean="0"/>
              <a:t> obtained only for all and political news</a:t>
            </a:r>
          </a:p>
          <a:p>
            <a:r>
              <a:rPr lang="en-US" baseline="0" dirty="0" smtClean="0"/>
              <a:t>Firstly, we compared the sentiment before and during WC (everybody is happy during the party, but what is going on after that)</a:t>
            </a:r>
          </a:p>
          <a:p>
            <a:r>
              <a:rPr lang="en-US" baseline="0" dirty="0" smtClean="0"/>
              <a:t>The second table is about that, if we compare sentiment before and after WC, we see that sentiment of news became even worse</a:t>
            </a:r>
          </a:p>
          <a:p>
            <a:r>
              <a:rPr lang="en-US" baseline="0" dirty="0" smtClean="0"/>
              <a:t>So this can be an indicator that such events are more likely about some SR effect on country image improvement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E2940-4E83-4D96-849E-81E07B432F61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9195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1C9A9-A08E-4696-9A8E-583E9D829E0B}" type="datetime1">
              <a:rPr lang="ru-RU" smtClean="0"/>
              <a:t>29.05.2019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DCD7D-EBB9-4214-9487-434E67C5A9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4969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05706-273B-490E-BFDD-D5D4C709C011}" type="datetime1">
              <a:rPr lang="ru-RU" smtClean="0"/>
              <a:t>29.05.2019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DCD7D-EBB9-4214-9487-434E67C5A9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3670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D76CF-A413-423F-A197-93E107E5F6CD}" type="datetime1">
              <a:rPr lang="ru-RU" smtClean="0"/>
              <a:t>29.05.2019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DCD7D-EBB9-4214-9487-434E67C5A9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0461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8EA6-98CB-4845-8BD8-39E81ADA42F5}" type="datetime1">
              <a:rPr lang="ru-RU" smtClean="0"/>
              <a:t>29.05.2019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DCD7D-EBB9-4214-9487-434E67C5A9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1765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4FC17-5A44-40A9-8FB4-E257C95ED582}" type="datetime1">
              <a:rPr lang="ru-RU" smtClean="0"/>
              <a:t>29.05.2019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DCD7D-EBB9-4214-9487-434E67C5A9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0085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90139-4112-4DE3-90DD-947E653207D2}" type="datetime1">
              <a:rPr lang="ru-RU" smtClean="0"/>
              <a:t>29.05.2019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DCD7D-EBB9-4214-9487-434E67C5A9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4613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30FE-78EC-4C17-AEDC-B60CDD89E42E}" type="datetime1">
              <a:rPr lang="ru-RU" smtClean="0"/>
              <a:t>29.05.2019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DCD7D-EBB9-4214-9487-434E67C5A9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4591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608DB-EA62-47F0-BF6A-54839A2C2E58}" type="datetime1">
              <a:rPr lang="ru-RU" smtClean="0"/>
              <a:t>29.05.2019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DCD7D-EBB9-4214-9487-434E67C5A9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840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0A125-3B25-4818-BCAA-EB221E0ED727}" type="datetime1">
              <a:rPr lang="ru-RU" smtClean="0"/>
              <a:t>29.05.2019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DCD7D-EBB9-4214-9487-434E67C5A9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8428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C2957-F177-45BD-A98F-0A86BF4EEA6E}" type="datetime1">
              <a:rPr lang="ru-RU" smtClean="0"/>
              <a:t>29.05.2019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DCD7D-EBB9-4214-9487-434E67C5A9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931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7B65E-1A56-4CA6-9D72-0E73F71FF66D}" type="datetime1">
              <a:rPr lang="ru-RU" smtClean="0"/>
              <a:t>29.05.2019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DCD7D-EBB9-4214-9487-434E67C5A9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2925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05B7B6-D19E-4CEA-A237-02DAEE78A79D}" type="datetime1">
              <a:rPr lang="ru-RU" smtClean="0"/>
              <a:t>29.05.2019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3DCD7D-EBB9-4214-9487-434E67C5A9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1927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mailto:snpaklina@hse.ru" TargetMode="Externa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tmp"/><Relationship Id="rId4" Type="http://schemas.openxmlformats.org/officeDocument/2006/relationships/image" Target="../media/image21.tmp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9056" y="1349526"/>
            <a:ext cx="10524744" cy="2387600"/>
          </a:xfrm>
        </p:spPr>
        <p:txBody>
          <a:bodyPr>
            <a:noAutofit/>
          </a:bodyPr>
          <a:lstStyle/>
          <a:p>
            <a:r>
              <a:rPr lang="en-US" sz="4000" dirty="0" smtClean="0"/>
              <a:t>The impact of mega-events on international image of a hosting country: </a:t>
            </a:r>
            <a:br>
              <a:rPr lang="en-US" sz="4000" dirty="0" smtClean="0"/>
            </a:br>
            <a:r>
              <a:rPr lang="en-US" sz="4000" i="1" dirty="0"/>
              <a:t>t</a:t>
            </a:r>
            <a:r>
              <a:rPr lang="en-US" sz="4000" i="1" dirty="0" smtClean="0"/>
              <a:t>he 2018 FIFA World Cup in Russia</a:t>
            </a:r>
            <a:endParaRPr lang="ru-RU" sz="4000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909630"/>
            <a:ext cx="9144000" cy="1655762"/>
          </a:xfrm>
        </p:spPr>
        <p:txBody>
          <a:bodyPr>
            <a:normAutofit lnSpcReduction="10000"/>
          </a:bodyPr>
          <a:lstStyle/>
          <a:p>
            <a:pPr algn="r"/>
            <a:r>
              <a:rPr lang="en-US" dirty="0" err="1" smtClean="0"/>
              <a:t>Iuliia</a:t>
            </a:r>
            <a:r>
              <a:rPr lang="en-US" dirty="0" smtClean="0"/>
              <a:t> </a:t>
            </a:r>
            <a:r>
              <a:rPr lang="en-US" dirty="0" err="1" smtClean="0"/>
              <a:t>Naidenova</a:t>
            </a:r>
            <a:endParaRPr lang="en-US" dirty="0" smtClean="0"/>
          </a:p>
          <a:p>
            <a:pPr algn="r"/>
            <a:r>
              <a:rPr lang="en-US" dirty="0" smtClean="0"/>
              <a:t>Sofia </a:t>
            </a:r>
            <a:r>
              <a:rPr lang="en-US" dirty="0" err="1" smtClean="0"/>
              <a:t>Paklina</a:t>
            </a:r>
            <a:endParaRPr lang="en-US" dirty="0" smtClean="0"/>
          </a:p>
          <a:p>
            <a:pPr algn="r"/>
            <a:r>
              <a:rPr lang="en-US" dirty="0" smtClean="0"/>
              <a:t>Marina </a:t>
            </a:r>
            <a:r>
              <a:rPr lang="en-US" dirty="0" err="1" smtClean="0"/>
              <a:t>Zavertiaeva</a:t>
            </a:r>
            <a:endParaRPr lang="en-US" dirty="0" smtClean="0"/>
          </a:p>
          <a:p>
            <a:pPr algn="r"/>
            <a:r>
              <a:rPr lang="en-US" dirty="0" smtClean="0"/>
              <a:t>Petr </a:t>
            </a:r>
            <a:r>
              <a:rPr lang="en-US" dirty="0" err="1" smtClean="0"/>
              <a:t>Parshakov</a:t>
            </a:r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67" t="2933" r="1" b="34800"/>
          <a:stretch/>
        </p:blipFill>
        <p:spPr>
          <a:xfrm>
            <a:off x="-228599" y="3894788"/>
            <a:ext cx="6566338" cy="297235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1432" y="148193"/>
            <a:ext cx="3066294" cy="1280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7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sentiment analysis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DCD7D-EBB9-4214-9487-434E67C5A946}" type="slidenum">
              <a:rPr lang="ru-RU" smtClean="0"/>
              <a:t>10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054" y="1690688"/>
            <a:ext cx="9087891" cy="4786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7987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Sentiment of news about Russia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931" y="1690688"/>
            <a:ext cx="8698137" cy="5060734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DCD7D-EBB9-4214-9487-434E67C5A946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6631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Sentiment of </a:t>
            </a:r>
            <a:r>
              <a:rPr lang="en-US" dirty="0" smtClean="0"/>
              <a:t>news before and after WC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632" y="1635510"/>
            <a:ext cx="8718736" cy="5072719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DCD7D-EBB9-4214-9487-434E67C5A946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3889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Sentiment of </a:t>
            </a:r>
            <a:r>
              <a:rPr lang="en-US" dirty="0" smtClean="0"/>
              <a:t>news by countries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217" y="1690688"/>
            <a:ext cx="8411566" cy="4894002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DCD7D-EBB9-4214-9487-434E67C5A946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74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Tourism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472" y="1761635"/>
            <a:ext cx="8401056" cy="4887887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DCD7D-EBB9-4214-9487-434E67C5A946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6670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Tourism before and after WC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641" y="1781499"/>
            <a:ext cx="8440718" cy="4910963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DCD7D-EBB9-4214-9487-434E67C5A946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562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Tourism by countries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799" y="1443800"/>
            <a:ext cx="4254721" cy="247547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803"/>
          <a:stretch/>
        </p:blipFill>
        <p:spPr>
          <a:xfrm>
            <a:off x="1417599" y="1443799"/>
            <a:ext cx="3497265" cy="2475474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DCD7D-EBB9-4214-9487-434E67C5A946}" type="slidenum">
              <a:rPr lang="ru-RU" smtClean="0"/>
              <a:t>16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4756" y="4041002"/>
            <a:ext cx="4194620" cy="244050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308"/>
          <a:stretch/>
        </p:blipFill>
        <p:spPr>
          <a:xfrm>
            <a:off x="1490604" y="4041003"/>
            <a:ext cx="3552494" cy="2440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819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Tourism by </a:t>
            </a:r>
            <a:r>
              <a:rPr lang="en-US" dirty="0" smtClean="0"/>
              <a:t>countries (2)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924" y="2017982"/>
            <a:ext cx="6286512" cy="3657607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DCD7D-EBB9-4214-9487-434E67C5A946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078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Correlation analysis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2455137"/>
              </p:ext>
            </p:extLst>
          </p:nvPr>
        </p:nvGraphicFramePr>
        <p:xfrm>
          <a:off x="1550276" y="2085756"/>
          <a:ext cx="9217572" cy="358983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072524">
                  <a:extLst>
                    <a:ext uri="{9D8B030D-6E8A-4147-A177-3AD203B41FA5}">
                      <a16:colId xmlns:a16="http://schemas.microsoft.com/office/drawing/2014/main" val="2630547261"/>
                    </a:ext>
                  </a:extLst>
                </a:gridCol>
                <a:gridCol w="3072524">
                  <a:extLst>
                    <a:ext uri="{9D8B030D-6E8A-4147-A177-3AD203B41FA5}">
                      <a16:colId xmlns:a16="http://schemas.microsoft.com/office/drawing/2014/main" val="3335837756"/>
                    </a:ext>
                  </a:extLst>
                </a:gridCol>
                <a:gridCol w="3072524">
                  <a:extLst>
                    <a:ext uri="{9D8B030D-6E8A-4147-A177-3AD203B41FA5}">
                      <a16:colId xmlns:a16="http://schemas.microsoft.com/office/drawing/2014/main" val="813778268"/>
                    </a:ext>
                  </a:extLst>
                </a:gridCol>
              </a:tblGrid>
              <a:tr h="59830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Sentiment – Tourism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Lag(Sentiment) – Tourism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61087071"/>
                  </a:ext>
                </a:extLst>
              </a:tr>
              <a:tr h="5983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UK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/>
                        </a:rPr>
                        <a:t>-0.17</a:t>
                      </a:r>
                      <a:r>
                        <a:rPr lang="en-US" dirty="0" smtClean="0">
                          <a:effectLst/>
                        </a:rPr>
                        <a:t>*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72364460"/>
                  </a:ext>
                </a:extLst>
              </a:tr>
              <a:tr h="5983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USA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/>
                        </a:rPr>
                        <a:t>-0.2</a:t>
                      </a:r>
                      <a:r>
                        <a:rPr lang="en-US" dirty="0" smtClean="0">
                          <a:effectLst/>
                        </a:rPr>
                        <a:t>2**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11500452"/>
                  </a:ext>
                </a:extLst>
              </a:tr>
              <a:tr h="5983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China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/>
                        </a:rPr>
                        <a:t>0.20</a:t>
                      </a:r>
                      <a:r>
                        <a:rPr lang="en-US" dirty="0" smtClean="0">
                          <a:effectLst/>
                        </a:rPr>
                        <a:t>**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56984436"/>
                  </a:ext>
                </a:extLst>
              </a:tr>
              <a:tr h="5983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Germany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31195756"/>
                  </a:ext>
                </a:extLst>
              </a:tr>
              <a:tr h="5983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France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/>
                        </a:rPr>
                        <a:t>0.2</a:t>
                      </a:r>
                      <a:r>
                        <a:rPr lang="en-US" dirty="0" smtClean="0">
                          <a:effectLst/>
                        </a:rPr>
                        <a:t>0**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/>
                        </a:rPr>
                        <a:t>0.20</a:t>
                      </a:r>
                      <a:r>
                        <a:rPr lang="en-US" dirty="0" smtClean="0">
                          <a:effectLst/>
                        </a:rPr>
                        <a:t>**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4178458"/>
                  </a:ext>
                </a:extLst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DCD7D-EBB9-4214-9487-434E67C5A946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699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41477"/>
            <a:ext cx="10515600" cy="1325563"/>
          </a:xfrm>
        </p:spPr>
        <p:txBody>
          <a:bodyPr/>
          <a:lstStyle/>
          <a:p>
            <a:r>
              <a:rPr lang="en-US" dirty="0" smtClean="0"/>
              <a:t>Sentiment before, during and after WC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4063833"/>
              </p:ext>
            </p:extLst>
          </p:nvPr>
        </p:nvGraphicFramePr>
        <p:xfrm>
          <a:off x="838200" y="2069990"/>
          <a:ext cx="10515600" cy="111252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1122681068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168496017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3597527151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1677156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Before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During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Difference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731912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All news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/>
                        </a:rPr>
                        <a:t>-0.69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/>
                        </a:rPr>
                        <a:t>-0.32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0.37**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518036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Political news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/>
                        </a:rPr>
                        <a:t>-0.52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/>
                        </a:rPr>
                        <a:t>-0.19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0.33</a:t>
                      </a:r>
                      <a:r>
                        <a:rPr lang="en-US" dirty="0" smtClean="0"/>
                        <a:t>**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50492"/>
                  </a:ext>
                </a:extLst>
              </a:tr>
            </a:tbl>
          </a:graphicData>
        </a:graphic>
      </p:graphicFrame>
      <p:graphicFrame>
        <p:nvGraphicFramePr>
          <p:cNvPr id="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8113489"/>
              </p:ext>
            </p:extLst>
          </p:nvPr>
        </p:nvGraphicFramePr>
        <p:xfrm>
          <a:off x="838200" y="4098487"/>
          <a:ext cx="10515600" cy="111252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1122681068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168496017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3597527151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1677156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Before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After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Difference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31912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All news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/>
                        </a:rPr>
                        <a:t>-0.69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/>
                        </a:rPr>
                        <a:t>-0.83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-0.14**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18036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Political news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/>
                        </a:rPr>
                        <a:t>-0.52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/>
                        </a:rPr>
                        <a:t>-0.64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r>
                        <a:rPr lang="ru-RU" dirty="0" smtClean="0"/>
                        <a:t>0.</a:t>
                      </a:r>
                      <a:r>
                        <a:rPr lang="en-US" dirty="0" smtClean="0"/>
                        <a:t>12</a:t>
                      </a:r>
                      <a:r>
                        <a:rPr lang="ru-RU" dirty="0" smtClean="0"/>
                        <a:t> </a:t>
                      </a:r>
                      <a:r>
                        <a:rPr lang="en-US" dirty="0" smtClean="0"/>
                        <a:t>**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50492"/>
                  </a:ext>
                </a:extLst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DCD7D-EBB9-4214-9487-434E67C5A946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9864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374007"/>
          </a:xfrm>
        </p:spPr>
        <p:txBody>
          <a:bodyPr/>
          <a:lstStyle/>
          <a:p>
            <a:r>
              <a:rPr lang="en-US" dirty="0" smtClean="0"/>
              <a:t>14 June – 15 July 2018: FIFA World Cup in Russia</a:t>
            </a:r>
            <a:endParaRPr lang="ru-RU" dirty="0" smtClean="0"/>
          </a:p>
          <a:p>
            <a:r>
              <a:rPr lang="en-US" dirty="0" smtClean="0"/>
              <a:t>Russia spent</a:t>
            </a:r>
            <a:r>
              <a:rPr lang="ru-RU" dirty="0" smtClean="0"/>
              <a:t> </a:t>
            </a:r>
            <a:r>
              <a:rPr lang="en-US" dirty="0" smtClean="0"/>
              <a:t>over 13 billion U.S. dollars for the 2018 FIFA World Cup (one of the most expensive WC since 1990) </a:t>
            </a:r>
          </a:p>
          <a:p>
            <a:r>
              <a:rPr lang="en-US" dirty="0" smtClean="0"/>
              <a:t>It is not only about sport, but also about politics:</a:t>
            </a:r>
            <a:endParaRPr lang="ru-RU" dirty="0"/>
          </a:p>
        </p:txBody>
      </p:sp>
      <p:pic>
        <p:nvPicPr>
          <p:cNvPr id="4" name="Рисунок 3" descr="Вырезка экрана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76"/>
          <a:stretch/>
        </p:blipFill>
        <p:spPr>
          <a:xfrm>
            <a:off x="2273571" y="3901312"/>
            <a:ext cx="7644857" cy="275552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DCD7D-EBB9-4214-9487-434E67C5A94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9972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Sentiment analysis allows to measure country image continuously and for a longer period </a:t>
            </a:r>
          </a:p>
          <a:p>
            <a:r>
              <a:rPr lang="en-US" dirty="0" smtClean="0"/>
              <a:t>Mega-events </a:t>
            </a:r>
            <a:r>
              <a:rPr lang="en-US" dirty="0" smtClean="0"/>
              <a:t>have mixed effects on country image in terms of politics, society and culture</a:t>
            </a:r>
          </a:p>
          <a:p>
            <a:r>
              <a:rPr lang="en-US" dirty="0" smtClean="0"/>
              <a:t>The country image influences its destination image</a:t>
            </a:r>
          </a:p>
          <a:p>
            <a:r>
              <a:rPr lang="en-US" dirty="0" smtClean="0"/>
              <a:t>Mega-events are likely to have a short-run impact on country image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DCD7D-EBB9-4214-9487-434E67C5A946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1908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 for your attention!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snpaklina@hse.ru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DCD7D-EBB9-4214-9487-434E67C5A946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00728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DCD7D-EBB9-4214-9487-434E67C5A946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20339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" y="4422890"/>
            <a:ext cx="9963662" cy="2400423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7" name="Рисунок 6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3" y="18288"/>
            <a:ext cx="5303520" cy="3061134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831" y="2728850"/>
            <a:ext cx="7217664" cy="2146705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5905" y="0"/>
            <a:ext cx="3825240" cy="2697591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DCD7D-EBB9-4214-9487-434E67C5A946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8977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Вырезка экрана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" y="27432"/>
            <a:ext cx="7932202" cy="2194560"/>
          </a:xfrm>
          <a:ln w="28575">
            <a:solidFill>
              <a:srgbClr val="FF000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" t="15500" r="22967" b="4700"/>
          <a:stretch/>
        </p:blipFill>
        <p:spPr>
          <a:xfrm>
            <a:off x="7950490" y="0"/>
            <a:ext cx="4232366" cy="2953512"/>
          </a:xfrm>
          <a:prstGeom prst="rect">
            <a:avLst/>
          </a:prstGeom>
        </p:spPr>
      </p:pic>
      <p:pic>
        <p:nvPicPr>
          <p:cNvPr id="8" name="Рисунок 7" descr="Вырезка экрана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" y="4178925"/>
            <a:ext cx="6832951" cy="2660787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7" name="Рисунок 6" descr="Вырезка экрана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575" y="2719770"/>
            <a:ext cx="9588993" cy="2387723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DCD7D-EBB9-4214-9487-434E67C5A946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098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 descr="Вырезка экрана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088" y="185048"/>
            <a:ext cx="9061704" cy="6599717"/>
          </a:xfrm>
        </p:spPr>
      </p:pic>
      <p:sp>
        <p:nvSpPr>
          <p:cNvPr id="7" name="Прямоугольник 6"/>
          <p:cNvSpPr/>
          <p:nvPr/>
        </p:nvSpPr>
        <p:spPr>
          <a:xfrm>
            <a:off x="2167128" y="4928616"/>
            <a:ext cx="5952744" cy="2286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DCD7D-EBB9-4214-9487-434E67C5A946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828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Вырезка экрана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740" y="292608"/>
            <a:ext cx="8579060" cy="6112955"/>
          </a:xfrm>
        </p:spPr>
      </p:pic>
      <p:sp>
        <p:nvSpPr>
          <p:cNvPr id="5" name="Прямоугольник 4"/>
          <p:cNvSpPr/>
          <p:nvPr/>
        </p:nvSpPr>
        <p:spPr>
          <a:xfrm>
            <a:off x="2011680" y="2551176"/>
            <a:ext cx="6473952" cy="21031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DCD7D-EBB9-4214-9487-434E67C5A946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896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Russian context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2014 – Crimea crises</a:t>
            </a:r>
          </a:p>
          <a:p>
            <a:r>
              <a:rPr lang="en-US" dirty="0" smtClean="0"/>
              <a:t>2015 – Doping scandal</a:t>
            </a:r>
          </a:p>
          <a:p>
            <a:r>
              <a:rPr lang="en-US" dirty="0" smtClean="0"/>
              <a:t>2018 – </a:t>
            </a:r>
            <a:r>
              <a:rPr lang="en-US" dirty="0" err="1" smtClean="0"/>
              <a:t>Skripals</a:t>
            </a:r>
            <a:r>
              <a:rPr lang="en-US" dirty="0" smtClean="0"/>
              <a:t>’ poisoning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DCD7D-EBB9-4214-9487-434E67C5A94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499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question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 smtClean="0"/>
              <a:t>How did FIFA </a:t>
            </a:r>
            <a:r>
              <a:rPr lang="en-US" i="1" dirty="0"/>
              <a:t>World Cup </a:t>
            </a:r>
            <a:r>
              <a:rPr lang="en-US" i="1" dirty="0" smtClean="0"/>
              <a:t>2018 as mega-event influence the international and destination </a:t>
            </a:r>
            <a:r>
              <a:rPr lang="en-US" i="1" dirty="0"/>
              <a:t>image of </a:t>
            </a:r>
            <a:r>
              <a:rPr lang="en-US" i="1" dirty="0" smtClean="0"/>
              <a:t>Russia?</a:t>
            </a:r>
          </a:p>
          <a:p>
            <a:pPr marL="0" indent="0">
              <a:buNone/>
            </a:pPr>
            <a:endParaRPr lang="en-US" i="1" dirty="0" smtClean="0"/>
          </a:p>
          <a:p>
            <a:pPr marL="0" indent="0">
              <a:buNone/>
            </a:pPr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DCD7D-EBB9-4214-9487-434E67C5A94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452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</a:t>
            </a:r>
            <a:r>
              <a:rPr lang="en-US" dirty="0" smtClean="0"/>
              <a:t>on-financial benefits of mega-events:</a:t>
            </a:r>
          </a:p>
          <a:p>
            <a:pPr lvl="1"/>
            <a:r>
              <a:rPr lang="en-US" dirty="0"/>
              <a:t>Urban </a:t>
            </a:r>
            <a:r>
              <a:rPr lang="en-US" dirty="0" smtClean="0"/>
              <a:t>regeneration</a:t>
            </a:r>
            <a:r>
              <a:rPr lang="en-US" dirty="0"/>
              <a:t> </a:t>
            </a:r>
            <a:r>
              <a:rPr lang="en-US" dirty="0" smtClean="0"/>
              <a:t>(Harvey </a:t>
            </a:r>
            <a:r>
              <a:rPr lang="en-US" dirty="0"/>
              <a:t>and Young, 2013</a:t>
            </a:r>
            <a:r>
              <a:rPr lang="en-US" dirty="0" smtClean="0"/>
              <a:t>)</a:t>
            </a:r>
            <a:endParaRPr lang="ru-RU" dirty="0"/>
          </a:p>
          <a:p>
            <a:pPr lvl="1"/>
            <a:r>
              <a:rPr lang="en-US" dirty="0" smtClean="0"/>
              <a:t>Civic pride (</a:t>
            </a:r>
            <a:r>
              <a:rPr lang="en-US" dirty="0" err="1"/>
              <a:t>Frawley</a:t>
            </a:r>
            <a:r>
              <a:rPr lang="en-US" dirty="0"/>
              <a:t>, 2016</a:t>
            </a:r>
            <a:r>
              <a:rPr lang="en-US" dirty="0" smtClean="0"/>
              <a:t>)</a:t>
            </a:r>
          </a:p>
          <a:p>
            <a:pPr lvl="1"/>
            <a:r>
              <a:rPr lang="en-US" b="1" dirty="0"/>
              <a:t>Nation </a:t>
            </a:r>
            <a:r>
              <a:rPr lang="en-US" b="1" dirty="0" smtClean="0"/>
              <a:t>branding </a:t>
            </a:r>
            <a:r>
              <a:rPr lang="en-US" dirty="0" smtClean="0"/>
              <a:t>– “</a:t>
            </a:r>
            <a:r>
              <a:rPr lang="en-US" i="1" dirty="0" smtClean="0"/>
              <a:t>a </a:t>
            </a:r>
            <a:r>
              <a:rPr lang="en-US" i="1" dirty="0"/>
              <a:t>process by which a nation’s images can be created, monitored, evaluated and proactively managed in order to improve or enhance the country’s reputation among a target international audience</a:t>
            </a:r>
            <a:r>
              <a:rPr lang="en-US" dirty="0" smtClean="0"/>
              <a:t>” (Fan, 2010)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DCD7D-EBB9-4214-9487-434E67C5A946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905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Surveys’ results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Usually national branding is estimated qualitatively using the surveys (Gibson et al., 2008) and interviews (Knott et al., 2016). </a:t>
            </a:r>
            <a:endParaRPr lang="en-US" dirty="0" smtClean="0"/>
          </a:p>
          <a:p>
            <a:pPr lvl="1"/>
            <a:r>
              <a:rPr lang="en-US" dirty="0" smtClean="0"/>
              <a:t>Surveys </a:t>
            </a:r>
            <a:r>
              <a:rPr lang="en-US" dirty="0"/>
              <a:t>support the positive influence of mega-events on country image and destination image (</a:t>
            </a:r>
            <a:r>
              <a:rPr lang="en-US" dirty="0" err="1"/>
              <a:t>Heslop</a:t>
            </a:r>
            <a:r>
              <a:rPr lang="en-US" dirty="0"/>
              <a:t> et al., 2010; </a:t>
            </a:r>
            <a:r>
              <a:rPr lang="en-US" dirty="0" err="1"/>
              <a:t>Hahm</a:t>
            </a:r>
            <a:r>
              <a:rPr lang="en-US" dirty="0"/>
              <a:t> et al., 2018</a:t>
            </a:r>
            <a:r>
              <a:rPr lang="en-US" dirty="0" smtClean="0"/>
              <a:t>).</a:t>
            </a:r>
          </a:p>
          <a:p>
            <a:pPr lvl="1"/>
            <a:r>
              <a:rPr lang="en-US" dirty="0" smtClean="0"/>
              <a:t>The effect is different for different countries (</a:t>
            </a:r>
            <a:r>
              <a:rPr lang="en-US" dirty="0" err="1"/>
              <a:t>Hahm</a:t>
            </a:r>
            <a:r>
              <a:rPr lang="en-US" dirty="0"/>
              <a:t> et al., 2018</a:t>
            </a:r>
            <a:r>
              <a:rPr lang="en-US" dirty="0" smtClean="0"/>
              <a:t>).</a:t>
            </a:r>
          </a:p>
          <a:p>
            <a:pPr lvl="1"/>
            <a:r>
              <a:rPr lang="en-US" dirty="0" smtClean="0"/>
              <a:t>Internal </a:t>
            </a:r>
            <a:r>
              <a:rPr lang="en-US" dirty="0"/>
              <a:t>effect is generally larger </a:t>
            </a:r>
            <a:r>
              <a:rPr lang="en-US" dirty="0" smtClean="0"/>
              <a:t>than international (</a:t>
            </a:r>
            <a:r>
              <a:rPr lang="en-US" dirty="0" err="1" smtClean="0"/>
              <a:t>Heslop</a:t>
            </a:r>
            <a:r>
              <a:rPr lang="en-US" dirty="0" smtClean="0"/>
              <a:t> </a:t>
            </a:r>
            <a:r>
              <a:rPr lang="en-US" dirty="0"/>
              <a:t>et al., 2010; </a:t>
            </a:r>
            <a:r>
              <a:rPr lang="en-GB" dirty="0"/>
              <a:t>Kenyon and  </a:t>
            </a:r>
            <a:r>
              <a:rPr lang="en-GB" dirty="0" err="1"/>
              <a:t>Bodet</a:t>
            </a:r>
            <a:r>
              <a:rPr lang="en-GB" dirty="0"/>
              <a:t>, 2018</a:t>
            </a:r>
            <a:r>
              <a:rPr lang="en-US" dirty="0" smtClean="0"/>
              <a:t>).</a:t>
            </a:r>
          </a:p>
          <a:p>
            <a:endParaRPr lang="en-US" dirty="0"/>
          </a:p>
          <a:p>
            <a:r>
              <a:rPr lang="en-US" dirty="0"/>
              <a:t>Surveys generally cover 2 month before and 2 month after the event (</a:t>
            </a:r>
            <a:r>
              <a:rPr lang="en-US" dirty="0" err="1"/>
              <a:t>Heslop</a:t>
            </a:r>
            <a:r>
              <a:rPr lang="en-US" dirty="0"/>
              <a:t> et al., 2010; </a:t>
            </a:r>
            <a:r>
              <a:rPr lang="en-US" dirty="0" err="1"/>
              <a:t>Armenakyan</a:t>
            </a:r>
            <a:r>
              <a:rPr lang="en-US" dirty="0"/>
              <a:t> et al., 2012).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DCD7D-EBB9-4214-9487-434E67C5A946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676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Triangular relations (</a:t>
            </a:r>
            <a:r>
              <a:rPr lang="en-US" dirty="0" err="1"/>
              <a:t>Hahm</a:t>
            </a:r>
            <a:r>
              <a:rPr lang="en-US" dirty="0"/>
              <a:t> </a:t>
            </a:r>
            <a:r>
              <a:rPr lang="en-US" dirty="0" smtClean="0"/>
              <a:t>et al., 2018)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1119484"/>
              </p:ext>
            </p:extLst>
          </p:nvPr>
        </p:nvGraphicFramePr>
        <p:xfrm>
          <a:off x="838200" y="155668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DCD7D-EBB9-4214-9487-434E67C5A946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868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 of media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Media coverage affect the image creation process:</a:t>
            </a:r>
          </a:p>
          <a:p>
            <a:pPr lvl="1"/>
            <a:r>
              <a:rPr lang="en-US" dirty="0" smtClean="0"/>
              <a:t>Intensive media coverage creates image (</a:t>
            </a:r>
            <a:r>
              <a:rPr lang="en-US" dirty="0" err="1" smtClean="0"/>
              <a:t>Heslop</a:t>
            </a:r>
            <a:r>
              <a:rPr lang="en-US" dirty="0" smtClean="0"/>
              <a:t> </a:t>
            </a:r>
            <a:r>
              <a:rPr lang="en-US" dirty="0"/>
              <a:t>et al., </a:t>
            </a:r>
            <a:r>
              <a:rPr lang="en-US" dirty="0" smtClean="0"/>
              <a:t>2010).</a:t>
            </a:r>
            <a:endParaRPr lang="en-US" dirty="0"/>
          </a:p>
          <a:p>
            <a:pPr lvl="1"/>
            <a:r>
              <a:rPr lang="en-US" dirty="0" smtClean="0"/>
              <a:t>Negative media coverage was assumed to be a reason of no positive change in </a:t>
            </a:r>
            <a:r>
              <a:rPr lang="en-US" dirty="0"/>
              <a:t>the image of the </a:t>
            </a:r>
            <a:r>
              <a:rPr lang="en-US" dirty="0" smtClean="0"/>
              <a:t>host country after 2016 </a:t>
            </a:r>
            <a:r>
              <a:rPr lang="en-US" dirty="0"/>
              <a:t>Summer </a:t>
            </a:r>
            <a:r>
              <a:rPr lang="en-US" dirty="0" smtClean="0"/>
              <a:t>Olympics in Brazil (</a:t>
            </a:r>
            <a:r>
              <a:rPr lang="en-US" dirty="0" err="1" smtClean="0"/>
              <a:t>Hahm</a:t>
            </a:r>
            <a:r>
              <a:rPr lang="en-US" dirty="0" smtClean="0"/>
              <a:t> et al., 2018; </a:t>
            </a:r>
            <a:r>
              <a:rPr lang="en-US" dirty="0" err="1" smtClean="0"/>
              <a:t>Tasci</a:t>
            </a:r>
            <a:r>
              <a:rPr lang="en-US" dirty="0" smtClean="0"/>
              <a:t> et al., 2019).</a:t>
            </a:r>
          </a:p>
          <a:p>
            <a:pPr lvl="1"/>
            <a:r>
              <a:rPr lang="en-US" dirty="0" smtClean="0"/>
              <a:t>Online reviews both reflect </a:t>
            </a:r>
            <a:r>
              <a:rPr lang="en-US" dirty="0"/>
              <a:t>the </a:t>
            </a:r>
            <a:r>
              <a:rPr lang="en-US" dirty="0" smtClean="0"/>
              <a:t>post-visit destination </a:t>
            </a:r>
            <a:r>
              <a:rPr lang="en-US" dirty="0"/>
              <a:t>image </a:t>
            </a:r>
            <a:r>
              <a:rPr lang="en-US" dirty="0" smtClean="0"/>
              <a:t>and creates pre-visit destination </a:t>
            </a:r>
            <a:r>
              <a:rPr lang="en-US" dirty="0"/>
              <a:t>image (Rosario </a:t>
            </a:r>
            <a:r>
              <a:rPr lang="en-US" dirty="0" smtClean="0"/>
              <a:t>Gonzalez-Rodriguez et al., 2016)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DCD7D-EBB9-4214-9487-434E67C5A946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359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and methodology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Methodology: </a:t>
            </a:r>
          </a:p>
          <a:p>
            <a:pPr lvl="1"/>
            <a:r>
              <a:rPr lang="en-US" dirty="0"/>
              <a:t>Image of hosting country in media = sentiment analysis of news about Russia</a:t>
            </a:r>
          </a:p>
          <a:p>
            <a:pPr lvl="1"/>
            <a:r>
              <a:rPr lang="en-US" dirty="0" smtClean="0"/>
              <a:t>Correlation analysis and mean-comparison test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Data:</a:t>
            </a:r>
          </a:p>
          <a:p>
            <a:pPr lvl="1"/>
            <a:r>
              <a:rPr lang="en-US" dirty="0" smtClean="0"/>
              <a:t>Daily </a:t>
            </a:r>
            <a:r>
              <a:rPr lang="en-US" dirty="0"/>
              <a:t>news from international version of </a:t>
            </a:r>
            <a:r>
              <a:rPr lang="en-US" i="1" dirty="0"/>
              <a:t>The Guardian </a:t>
            </a:r>
            <a:r>
              <a:rPr lang="en-US" dirty="0"/>
              <a:t>(</a:t>
            </a:r>
            <a:r>
              <a:rPr lang="en-US" dirty="0" smtClean="0"/>
              <a:t>12.2010 - 05.2019)</a:t>
            </a:r>
          </a:p>
          <a:p>
            <a:pPr lvl="1"/>
            <a:r>
              <a:rPr lang="en-US" dirty="0" smtClean="0"/>
              <a:t>Quarterly official data on tourism (01.2014 - 12.2018): China, USA, UK, France, Germany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DCD7D-EBB9-4214-9487-434E67C5A946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9341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717</TotalTime>
  <Words>1191</Words>
  <Application>Microsoft Office PowerPoint</Application>
  <PresentationFormat>Широкоэкранный</PresentationFormat>
  <Paragraphs>170</Paragraphs>
  <Slides>26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Тема Office</vt:lpstr>
      <vt:lpstr>The impact of mega-events on international image of a hosting country:  the 2018 FIFA World Cup in Russia</vt:lpstr>
      <vt:lpstr>Motivation</vt:lpstr>
      <vt:lpstr>Russian context</vt:lpstr>
      <vt:lpstr>Research question</vt:lpstr>
      <vt:lpstr>Background</vt:lpstr>
      <vt:lpstr>Surveys’ results</vt:lpstr>
      <vt:lpstr>Triangular relations (Hahm et al., 2018)</vt:lpstr>
      <vt:lpstr>Role of media</vt:lpstr>
      <vt:lpstr>Data and methodology</vt:lpstr>
      <vt:lpstr>Example of sentiment analysis</vt:lpstr>
      <vt:lpstr>Sentiment of news about Russia</vt:lpstr>
      <vt:lpstr>Sentiment of news before and after WC</vt:lpstr>
      <vt:lpstr>Sentiment of news by countries</vt:lpstr>
      <vt:lpstr>Tourism</vt:lpstr>
      <vt:lpstr>Tourism before and after WC</vt:lpstr>
      <vt:lpstr>Tourism by countries</vt:lpstr>
      <vt:lpstr>Tourism by countries (2)</vt:lpstr>
      <vt:lpstr>Correlation analysis</vt:lpstr>
      <vt:lpstr>Sentiment before, during and after WC</vt:lpstr>
      <vt:lpstr>Conclusion</vt:lpstr>
      <vt:lpstr>Thank you for your attention!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impact of mega-events on international image of a hosting country:  The 2018 FIFA World Cup in Russia</dc:title>
  <dc:creator>Sofia</dc:creator>
  <cp:lastModifiedBy>Sofia</cp:lastModifiedBy>
  <cp:revision>136</cp:revision>
  <dcterms:created xsi:type="dcterms:W3CDTF">2019-04-02T05:58:52Z</dcterms:created>
  <dcterms:modified xsi:type="dcterms:W3CDTF">2019-05-29T09:21:37Z</dcterms:modified>
</cp:coreProperties>
</file>