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60" r:id="rId3"/>
    <p:sldId id="257" r:id="rId4"/>
    <p:sldId id="273" r:id="rId5"/>
    <p:sldId id="274" r:id="rId6"/>
    <p:sldId id="275" r:id="rId7"/>
    <p:sldId id="261" r:id="rId8"/>
    <p:sldId id="277" r:id="rId9"/>
    <p:sldId id="279" r:id="rId10"/>
    <p:sldId id="280" r:id="rId11"/>
    <p:sldId id="278" r:id="rId12"/>
    <p:sldId id="282" r:id="rId13"/>
    <p:sldId id="283" r:id="rId14"/>
    <p:sldId id="281" r:id="rId15"/>
    <p:sldId id="284" r:id="rId16"/>
    <p:sldId id="286" r:id="rId17"/>
    <p:sldId id="288" r:id="rId18"/>
    <p:sldId id="285" r:id="rId19"/>
    <p:sldId id="263"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5"/>
  </p:normalViewPr>
  <p:slideViewPr>
    <p:cSldViewPr snapToGrid="0">
      <p:cViewPr>
        <p:scale>
          <a:sx n="47" d="100"/>
          <a:sy n="47" d="100"/>
        </p:scale>
        <p:origin x="-384" y="-7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80522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B9BF79-C6C8-4A28-B317-36AB52011BBD}"/>
              </a:ext>
            </a:extLst>
          </p:cNvPr>
          <p:cNvSpPr>
            <a:spLocks noGrp="1"/>
          </p:cNvSpPr>
          <p:nvPr>
            <p:ph type="dt" sz="half" idx="10"/>
          </p:nvPr>
        </p:nvSpPr>
        <p:spPr>
          <a:xfrm>
            <a:off x="1676400" y="12712703"/>
            <a:ext cx="5486400" cy="730250"/>
          </a:xfrm>
          <a:prstGeom prst="rect">
            <a:avLst/>
          </a:prstGeom>
        </p:spPr>
        <p:txBody>
          <a:bodyPr lIns="217709" tIns="108855" rIns="217709" bIns="108855"/>
          <a:lstStyle/>
          <a:p>
            <a:pPr>
              <a:defRPr/>
            </a:pPr>
            <a:fld id="{4FB413E9-CBEF-4C64-832D-5FDAA5CBA647}" type="datetime1">
              <a:rPr lang="en-US" smtClean="0"/>
              <a:pPr>
                <a:defRPr/>
              </a:pPr>
              <a:t>10/25/2019</a:t>
            </a:fld>
            <a:endParaRPr lang="ru-RU"/>
          </a:p>
        </p:txBody>
      </p:sp>
      <p:sp>
        <p:nvSpPr>
          <p:cNvPr id="5" name="Footer Placeholder 4">
            <a:extLst>
              <a:ext uri="{FF2B5EF4-FFF2-40B4-BE49-F238E27FC236}">
                <a16:creationId xmlns:a16="http://schemas.microsoft.com/office/drawing/2014/main" xmlns="" id="{A052C1D1-F1BF-42DD-A7C6-2ED272DF8AF6}"/>
              </a:ext>
            </a:extLst>
          </p:cNvPr>
          <p:cNvSpPr>
            <a:spLocks noGrp="1"/>
          </p:cNvSpPr>
          <p:nvPr>
            <p:ph type="ftr" sz="quarter" idx="11"/>
          </p:nvPr>
        </p:nvSpPr>
        <p:spPr>
          <a:xfrm>
            <a:off x="8077200" y="12712703"/>
            <a:ext cx="8229600" cy="730250"/>
          </a:xfrm>
          <a:prstGeom prst="rect">
            <a:avLst/>
          </a:prstGeom>
        </p:spPr>
        <p:txBody>
          <a:bodyPr lIns="217709" tIns="108855" rIns="217709" bIns="108855"/>
          <a:lstStyle/>
          <a:p>
            <a:pPr>
              <a:defRPr/>
            </a:pPr>
            <a:endParaRPr lang="ru-RU"/>
          </a:p>
        </p:txBody>
      </p:sp>
      <p:sp>
        <p:nvSpPr>
          <p:cNvPr id="6" name="Slide Number Placeholder 5">
            <a:extLst>
              <a:ext uri="{FF2B5EF4-FFF2-40B4-BE49-F238E27FC236}">
                <a16:creationId xmlns:a16="http://schemas.microsoft.com/office/drawing/2014/main" xmlns="" id="{B05916BF-016F-4056-985B-466516E68445}"/>
              </a:ext>
            </a:extLst>
          </p:cNvPr>
          <p:cNvSpPr>
            <a:spLocks noGrp="1"/>
          </p:cNvSpPr>
          <p:nvPr>
            <p:ph type="sldNum" sz="quarter" idx="12"/>
          </p:nvPr>
        </p:nvSpPr>
        <p:spPr>
          <a:xfrm>
            <a:off x="11922583" y="13010554"/>
            <a:ext cx="520975" cy="513601"/>
          </a:xfrm>
        </p:spPr>
        <p:txBody>
          <a:bodyPr/>
          <a:lstStyle/>
          <a:p>
            <a:pPr>
              <a:defRPr/>
            </a:pPr>
            <a:fld id="{4A7D9AF3-1996-4A5E-B67B-EE0A3EB03607}" type="slidenum">
              <a:rPr lang="ru-RU" smtClean="0"/>
              <a:pPr>
                <a:defRPr/>
              </a:pPr>
              <a:t>‹#›</a:t>
            </a:fld>
            <a:endParaRPr lang="ru-RU"/>
          </a:p>
        </p:txBody>
      </p:sp>
    </p:spTree>
    <p:extLst>
      <p:ext uri="{BB962C8B-B14F-4D97-AF65-F5344CB8AC3E}">
        <p14:creationId xmlns:p14="http://schemas.microsoft.com/office/powerpoint/2010/main" val="298811332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5" y="3494323"/>
            <a:ext cx="17267085"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smtClean="0"/>
              <a:t>Зачем, </a:t>
            </a:r>
          </a:p>
          <a:p>
            <a:pPr algn="l">
              <a:defRPr sz="7000" b="1" cap="all">
                <a:solidFill>
                  <a:srgbClr val="253957"/>
                </a:solidFill>
                <a:latin typeface="+mn-lt"/>
                <a:ea typeface="+mn-ea"/>
                <a:cs typeface="+mn-cs"/>
                <a:sym typeface="Arial Narrow"/>
              </a:defRPr>
            </a:pPr>
            <a:r>
              <a:rPr lang="ru-RU" dirty="0" smtClean="0"/>
              <a:t>Или почему все еще не?</a:t>
            </a:r>
            <a:endParaRPr lang="en-US" dirty="0"/>
          </a:p>
        </p:txBody>
      </p:sp>
      <p:sp>
        <p:nvSpPr>
          <p:cNvPr id="53" name="Очень крутой подзаголовок презентации"/>
          <p:cNvSpPr txBox="1"/>
          <p:nvPr/>
        </p:nvSpPr>
        <p:spPr>
          <a:xfrm>
            <a:off x="7116914" y="8506691"/>
            <a:ext cx="12085485" cy="3151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smtClean="0"/>
              <a:t>Сергей Щебетенко, </a:t>
            </a:r>
            <a:endParaRPr lang="ru-RU" dirty="0" smtClean="0"/>
          </a:p>
          <a:p>
            <a:r>
              <a:rPr lang="ru-RU" dirty="0" smtClean="0"/>
              <a:t>профессор департамента психологии, ФСН </a:t>
            </a:r>
            <a:r>
              <a:rPr lang="ru-RU" dirty="0"/>
              <a:t>НИУ ВШЭ, </a:t>
            </a:r>
          </a:p>
          <a:p>
            <a:r>
              <a:rPr lang="en-US" dirty="0" smtClean="0"/>
              <a:t>sshchebetenko@hse.ru</a:t>
            </a:r>
            <a:endParaRPr lang="en-US" dirty="0"/>
          </a:p>
        </p:txBody>
      </p:sp>
      <p:sp>
        <p:nvSpPr>
          <p:cNvPr id="54" name="Название подразделения,  лаборатории, факультета и т.д."/>
          <p:cNvSpPr txBox="1"/>
          <p:nvPr/>
        </p:nvSpPr>
        <p:spPr>
          <a:xfrm>
            <a:off x="7116915" y="1847447"/>
            <a:ext cx="9443423" cy="7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dirty="0"/>
              <a:t>Факультет социальных наук</a:t>
            </a:r>
            <a:endParaRPr lang="en-US"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ru-RU" dirty="0"/>
              <a:t>Пермь</a:t>
            </a:r>
            <a:r>
              <a:rPr lang="en-US" dirty="0"/>
              <a:t>, </a:t>
            </a:r>
            <a:r>
              <a:rPr lang="ru-RU" dirty="0"/>
              <a:t>1</a:t>
            </a:r>
            <a:r>
              <a:rPr lang="en-US" dirty="0"/>
              <a:t> </a:t>
            </a:r>
            <a:r>
              <a:rPr lang="ru-RU" dirty="0"/>
              <a:t>ноября</a:t>
            </a:r>
            <a:r>
              <a:rPr lang="en-US" dirty="0"/>
              <a:t>, 2019</a:t>
            </a:r>
          </a:p>
        </p:txBody>
      </p:sp>
      <p:pic>
        <p:nvPicPr>
          <p:cNvPr id="9" name="Изображение" descr="Изображение"/>
          <p:cNvPicPr>
            <a:picLocks noChangeAspect="1"/>
          </p:cNvPicPr>
          <p:nvPr/>
        </p:nvPicPr>
        <p:blipFill>
          <a:blip r:embed="rId2"/>
          <a:stretch>
            <a:fillRect/>
          </a:stretch>
        </p:blipFill>
        <p:spPr>
          <a:xfrm>
            <a:off x="1506855" y="1330739"/>
            <a:ext cx="2166348" cy="279280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13228" y="10241280"/>
            <a:ext cx="21506375" cy="2852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Новые идеи</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Новый опыт</a:t>
            </a:r>
            <a:r>
              <a:rPr lang="en-US" sz="4800" b="1" i="1" dirty="0" smtClean="0"/>
              <a:t>|</a:t>
            </a:r>
            <a:r>
              <a:rPr lang="ru-RU" sz="4800" b="1" i="1" dirty="0" smtClean="0"/>
              <a:t>взгляд на жизнь</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Международное сотрудничество</a:t>
            </a:r>
            <a:endParaRPr lang="ru-RU" sz="4800" b="1" i="1" dirty="0"/>
          </a:p>
          <a:p>
            <a:pPr marL="304800" indent="-304800" algn="l">
              <a:spcBef>
                <a:spcPts val="2800"/>
              </a:spcBef>
              <a:buSzPct val="100000"/>
              <a:buChar char="•"/>
              <a:defRPr sz="2800">
                <a:solidFill>
                  <a:srgbClr val="253957"/>
                </a:solidFill>
                <a:latin typeface="+mn-lt"/>
                <a:ea typeface="+mn-ea"/>
                <a:cs typeface="+mn-cs"/>
                <a:sym typeface="Arial Narrow"/>
              </a:defRPr>
            </a:pPr>
            <a:endParaRPr lang="ru-RU" sz="4800" dirty="0"/>
          </a:p>
          <a:p>
            <a:pPr marL="304800" indent="-304800" algn="l">
              <a:spcBef>
                <a:spcPts val="2800"/>
              </a:spcBef>
              <a:buSzPct val="100000"/>
              <a:buChar char="•"/>
              <a:defRPr sz="2800">
                <a:solidFill>
                  <a:srgbClr val="253957"/>
                </a:solidFill>
                <a:latin typeface="+mn-lt"/>
                <a:ea typeface="+mn-ea"/>
                <a:cs typeface="+mn-cs"/>
                <a:sym typeface="Arial Narrow"/>
              </a:defRPr>
            </a:pPr>
            <a:endParaRPr lang="en-US" sz="4800" dirty="0"/>
          </a:p>
          <a:p>
            <a:pPr algn="l">
              <a:spcBef>
                <a:spcPts val="2800"/>
              </a:spcBef>
              <a:buSzPct val="100000"/>
              <a:defRPr sz="2800">
                <a:solidFill>
                  <a:srgbClr val="253957"/>
                </a:solidFill>
                <a:latin typeface="+mn-lt"/>
                <a:ea typeface="+mn-ea"/>
                <a:cs typeface="+mn-cs"/>
                <a:sym typeface="Arial Narrow"/>
              </a:defRPr>
            </a:pPr>
            <a:endParaRPr dirty="0"/>
          </a:p>
        </p:txBody>
      </p:sp>
      <p:sp>
        <p:nvSpPr>
          <p:cNvPr id="87" name="Очень крутой заголовок…"/>
          <p:cNvSpPr txBox="1"/>
          <p:nvPr/>
        </p:nvSpPr>
        <p:spPr>
          <a:xfrm>
            <a:off x="1209449" y="2540000"/>
            <a:ext cx="21489608" cy="2746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4. </a:t>
            </a:r>
            <a:r>
              <a:rPr lang="ru-RU" sz="7000" b="1" dirty="0" smtClean="0">
                <a:latin typeface="Arial Narrow" charset="0"/>
                <a:ea typeface="Arial Narrow" charset="0"/>
                <a:cs typeface="Arial Narrow" charset="0"/>
              </a:rPr>
              <a:t>Или так…</a:t>
            </a:r>
            <a:endParaRPr lang="en-US" sz="7000" b="1" dirty="0">
              <a:latin typeface="Arial Narrow" charset="0"/>
              <a:ea typeface="Arial Narrow" charset="0"/>
              <a:cs typeface="Arial Narrow" charset="0"/>
            </a:endParaRPr>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8" name="TextBox 7"/>
          <p:cNvSpPr txBox="1"/>
          <p:nvPr/>
        </p:nvSpPr>
        <p:spPr>
          <a:xfrm>
            <a:off x="8699695" y="9786802"/>
            <a:ext cx="593344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1800" dirty="0"/>
              <a:t>n</a:t>
            </a:r>
            <a:r>
              <a:rPr kumimoji="0" lang="en-US" sz="1800" b="0" i="0" u="none" strike="noStrike" cap="none" spc="0" normalizeH="0" baseline="0" dirty="0" smtClean="0">
                <a:ln>
                  <a:noFill/>
                </a:ln>
                <a:solidFill>
                  <a:srgbClr val="000000"/>
                </a:solidFill>
                <a:effectLst/>
                <a:uFillTx/>
                <a:sym typeface="Helvetica Light"/>
              </a:rPr>
              <a:t>extshark.com</a:t>
            </a:r>
            <a:endParaRPr kumimoji="0" lang="ru-RU" sz="2400" b="0" i="0" u="none" strike="noStrike" cap="none" spc="0" normalizeH="0" baseline="0" dirty="0">
              <a:ln>
                <a:noFill/>
              </a:ln>
              <a:solidFill>
                <a:srgbClr val="000000"/>
              </a:solidFill>
              <a:effectLst/>
              <a:uFillTx/>
              <a:sym typeface="Helvetica Light"/>
            </a:endParaRPr>
          </a:p>
        </p:txBody>
      </p:sp>
      <p:pic>
        <p:nvPicPr>
          <p:cNvPr id="10242" name="Picture 2" descr="Image result for foreign 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902" y="5099810"/>
            <a:ext cx="6967025" cy="464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4974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1691" y="4371613"/>
            <a:ext cx="8228647" cy="295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1497989"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ru-RU" sz="7000" b="1" dirty="0" smtClean="0">
                <a:latin typeface="Arial Narrow" charset="0"/>
                <a:ea typeface="Arial Narrow" charset="0"/>
                <a:cs typeface="Arial Narrow" charset="0"/>
              </a:rPr>
              <a:t>1. Инерция: 20 лет – и все на русском</a:t>
            </a:r>
            <a:endParaRPr lang="en-US"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en-US" sz="7000" b="1" dirty="0">
              <a:latin typeface="Arial Narrow" charset="0"/>
              <a:ea typeface="Arial Narrow" charset="0"/>
              <a:cs typeface="Arial Narrow" charset="0"/>
            </a:endParaRPr>
          </a:p>
        </p:txBody>
      </p:sp>
      <p:pic>
        <p:nvPicPr>
          <p:cNvPr id="9" name="Изображение" descr="Изображение"/>
          <p:cNvPicPr>
            <a:picLocks noChangeAspect="1"/>
          </p:cNvPicPr>
          <p:nvPr/>
        </p:nvPicPr>
        <p:blipFill>
          <a:blip r:embed="rId3"/>
          <a:stretch>
            <a:fillRect/>
          </a:stretch>
        </p:blipFill>
        <p:spPr>
          <a:xfrm>
            <a:off x="1211199" y="620465"/>
            <a:ext cx="1214985" cy="1214985"/>
          </a:xfrm>
          <a:prstGeom prst="rect">
            <a:avLst/>
          </a:prstGeom>
          <a:ln w="12700">
            <a:miter lim="400000"/>
          </a:ln>
        </p:spPr>
      </p:pic>
      <p:pic>
        <p:nvPicPr>
          <p:cNvPr id="9218" name="Picture 2" descr="Image result for inert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011" y="5286013"/>
            <a:ext cx="9428480" cy="70948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87531" y="12509670"/>
            <a:ext cx="593344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1800" dirty="0" smtClean="0"/>
              <a:t>istockphoto.com</a:t>
            </a:r>
            <a:endParaRPr kumimoji="0" lang="ru-RU" sz="18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384802950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I've got en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332" y="4331713"/>
            <a:ext cx="11284588" cy="8723696"/>
          </a:xfrm>
          <a:prstGeom prst="rect">
            <a:avLst/>
          </a:prstGeom>
          <a:noFill/>
          <a:extLst>
            <a:ext uri="{909E8E84-426E-40DD-AFC4-6F175D3DCCD1}">
              <a14:hiddenFill xmlns:a14="http://schemas.microsoft.com/office/drawing/2010/main">
                <a:solidFill>
                  <a:srgbClr val="FFFFFF"/>
                </a:solidFill>
              </a14:hiddenFill>
            </a:ext>
          </a:extLst>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1497989"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ru-RU" sz="7000" b="1" dirty="0">
                <a:latin typeface="Arial Narrow" charset="0"/>
                <a:ea typeface="Arial Narrow" charset="0"/>
                <a:cs typeface="Arial Narrow" charset="0"/>
              </a:rPr>
              <a:t>2</a:t>
            </a:r>
            <a:r>
              <a:rPr lang="ru-RU" sz="7000" b="1" dirty="0" smtClean="0">
                <a:latin typeface="Arial Narrow" charset="0"/>
                <a:ea typeface="Arial Narrow" charset="0"/>
                <a:cs typeface="Arial Narrow" charset="0"/>
              </a:rPr>
              <a:t>. Перегрузка: «И так хватает»</a:t>
            </a:r>
            <a:endParaRPr lang="en-US"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en-US" sz="7000" b="1" dirty="0">
              <a:latin typeface="Arial Narrow" charset="0"/>
              <a:ea typeface="Arial Narrow" charset="0"/>
              <a:cs typeface="Arial Narrow" charset="0"/>
            </a:endParaRPr>
          </a:p>
        </p:txBody>
      </p:sp>
      <p:pic>
        <p:nvPicPr>
          <p:cNvPr id="9" name="Изображение" descr="Изображение"/>
          <p:cNvPicPr>
            <a:picLocks noChangeAspect="1"/>
          </p:cNvPicPr>
          <p:nvPr/>
        </p:nvPicPr>
        <p:blipFill>
          <a:blip r:embed="rId3"/>
          <a:stretch>
            <a:fillRect/>
          </a:stretch>
        </p:blipFill>
        <p:spPr>
          <a:xfrm>
            <a:off x="1211199" y="620465"/>
            <a:ext cx="1214985" cy="1214985"/>
          </a:xfrm>
          <a:prstGeom prst="rect">
            <a:avLst/>
          </a:prstGeom>
          <a:ln w="12700">
            <a:miter lim="400000"/>
          </a:ln>
        </p:spPr>
      </p:pic>
      <p:sp>
        <p:nvSpPr>
          <p:cNvPr id="7" name="TextBox 6"/>
          <p:cNvSpPr txBox="1"/>
          <p:nvPr/>
        </p:nvSpPr>
        <p:spPr>
          <a:xfrm>
            <a:off x="11832906" y="10924678"/>
            <a:ext cx="593344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1800" dirty="0"/>
              <a:t>w</a:t>
            </a:r>
            <a:r>
              <a:rPr lang="en-US" sz="1800" dirty="0" smtClean="0"/>
              <a:t>orldpress.com</a:t>
            </a:r>
            <a:endParaRPr kumimoji="0" lang="ru-RU" sz="1800" b="0" i="0" u="none" strike="noStrike" cap="none" spc="0" normalizeH="0" baseline="0" dirty="0">
              <a:ln>
                <a:noFill/>
              </a:ln>
              <a:solidFill>
                <a:srgbClr val="000000"/>
              </a:solidFill>
              <a:effectLst/>
              <a:uFillTx/>
              <a:sym typeface="Helvetica Light"/>
            </a:endParaRPr>
          </a:p>
        </p:txBody>
      </p:sp>
      <p:pic>
        <p:nvPicPr>
          <p:cNvPr id="3074" name="Picture 2" descr="Image result for crow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200" y="5217742"/>
            <a:ext cx="7323200" cy="48911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6080" y="10467510"/>
            <a:ext cx="593344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1800" dirty="0" smtClean="0"/>
              <a:t>tunisiesoir.com</a:t>
            </a:r>
            <a:endParaRPr kumimoji="0" lang="ru-RU" sz="18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414168906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anx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320" y="3117498"/>
            <a:ext cx="7799077" cy="5856504"/>
          </a:xfrm>
          <a:prstGeom prst="rect">
            <a:avLst/>
          </a:prstGeom>
          <a:noFill/>
          <a:extLst>
            <a:ext uri="{909E8E84-426E-40DD-AFC4-6F175D3DCCD1}">
              <a14:hiddenFill xmlns:a14="http://schemas.microsoft.com/office/drawing/2010/main">
                <a:solidFill>
                  <a:srgbClr val="FFFFFF"/>
                </a:solidFill>
              </a14:hiddenFill>
            </a:ext>
          </a:extLst>
        </p:spPr>
      </p:pic>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13226" y="9395270"/>
            <a:ext cx="21506375" cy="2852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Возможные проблемы в коммуникации</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Возможные проблемы с передачей содержания курса (включая терминологию)</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Потеря «лица»/ «стиля» / «харизмы» / артистизма</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«Нечто непредвиденное и неисправимое»</a:t>
            </a:r>
          </a:p>
          <a:p>
            <a:pPr marL="304800" indent="-304800" algn="l">
              <a:spcBef>
                <a:spcPts val="2800"/>
              </a:spcBef>
              <a:buSzPct val="100000"/>
              <a:buChar char="•"/>
              <a:defRPr sz="2800">
                <a:solidFill>
                  <a:srgbClr val="253957"/>
                </a:solidFill>
                <a:latin typeface="+mn-lt"/>
                <a:ea typeface="+mn-ea"/>
                <a:cs typeface="+mn-cs"/>
                <a:sym typeface="Arial Narrow"/>
              </a:defRPr>
            </a:pPr>
            <a:endParaRPr lang="ru-RU" sz="4800" dirty="0"/>
          </a:p>
          <a:p>
            <a:pPr marL="304800" indent="-304800" algn="l">
              <a:spcBef>
                <a:spcPts val="2800"/>
              </a:spcBef>
              <a:buSzPct val="100000"/>
              <a:buChar char="•"/>
              <a:defRPr sz="2800">
                <a:solidFill>
                  <a:srgbClr val="253957"/>
                </a:solidFill>
                <a:latin typeface="+mn-lt"/>
                <a:ea typeface="+mn-ea"/>
                <a:cs typeface="+mn-cs"/>
                <a:sym typeface="Arial Narrow"/>
              </a:defRPr>
            </a:pPr>
            <a:endParaRPr lang="en-US" sz="4800" dirty="0"/>
          </a:p>
          <a:p>
            <a:pPr algn="l">
              <a:spcBef>
                <a:spcPts val="2800"/>
              </a:spcBef>
              <a:buSzPct val="100000"/>
              <a:defRPr sz="2800">
                <a:solidFill>
                  <a:srgbClr val="253957"/>
                </a:solidFill>
                <a:latin typeface="+mn-lt"/>
                <a:ea typeface="+mn-ea"/>
                <a:cs typeface="+mn-cs"/>
                <a:sym typeface="Arial Narrow"/>
              </a:defRPr>
            </a:pPr>
            <a:endParaRPr dirty="0"/>
          </a:p>
        </p:txBody>
      </p:sp>
      <p:sp>
        <p:nvSpPr>
          <p:cNvPr id="87" name="Очень крутой заголовок…"/>
          <p:cNvSpPr txBox="1"/>
          <p:nvPr/>
        </p:nvSpPr>
        <p:spPr>
          <a:xfrm>
            <a:off x="1209449" y="2275840"/>
            <a:ext cx="21489608" cy="2746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smtClean="0">
                <a:latin typeface="Arial Narrow" charset="0"/>
                <a:ea typeface="Arial Narrow" charset="0"/>
                <a:cs typeface="Arial Narrow" charset="0"/>
              </a:rPr>
              <a:t>3. </a:t>
            </a:r>
            <a:r>
              <a:rPr lang="ru-RU" sz="7000" b="1" dirty="0" smtClean="0">
                <a:latin typeface="Arial Narrow" charset="0"/>
                <a:ea typeface="Arial Narrow" charset="0"/>
                <a:cs typeface="Arial Narrow" charset="0"/>
              </a:rPr>
              <a:t>Тревога (страх нового)</a:t>
            </a:r>
            <a:endParaRPr lang="en-US" sz="7000" b="1" dirty="0">
              <a:latin typeface="Arial Narrow" charset="0"/>
              <a:ea typeface="Arial Narrow" charset="0"/>
              <a:cs typeface="Arial Narrow" charset="0"/>
            </a:endParaRPr>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3"/>
          <a:stretch>
            <a:fillRect/>
          </a:stretch>
        </p:blipFill>
        <p:spPr>
          <a:xfrm>
            <a:off x="1211199" y="620465"/>
            <a:ext cx="1214985" cy="1214985"/>
          </a:xfrm>
          <a:prstGeom prst="rect">
            <a:avLst/>
          </a:prstGeom>
          <a:ln w="12700">
            <a:miter lim="400000"/>
          </a:ln>
        </p:spPr>
      </p:pic>
      <p:sp>
        <p:nvSpPr>
          <p:cNvPr id="8" name="TextBox 7"/>
          <p:cNvSpPr txBox="1"/>
          <p:nvPr/>
        </p:nvSpPr>
        <p:spPr>
          <a:xfrm>
            <a:off x="8573138" y="8974002"/>
            <a:ext cx="593344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1800" dirty="0" smtClean="0"/>
              <a:t>Illustration: Gemma </a:t>
            </a:r>
            <a:r>
              <a:rPr lang="en-US" sz="1800" dirty="0" err="1" smtClean="0"/>
              <a:t>Correll</a:t>
            </a:r>
            <a:endParaRPr kumimoji="0" lang="ru-RU" sz="18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249247103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13228" y="10241280"/>
            <a:ext cx="21506375" cy="2852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endParaRPr lang="ru-RU" sz="4800" dirty="0"/>
          </a:p>
          <a:p>
            <a:pPr marL="304800" indent="-304800" algn="l">
              <a:spcBef>
                <a:spcPts val="2800"/>
              </a:spcBef>
              <a:buSzPct val="100000"/>
              <a:buChar char="•"/>
              <a:defRPr sz="2800">
                <a:solidFill>
                  <a:srgbClr val="253957"/>
                </a:solidFill>
                <a:latin typeface="+mn-lt"/>
                <a:ea typeface="+mn-ea"/>
                <a:cs typeface="+mn-cs"/>
                <a:sym typeface="Arial Narrow"/>
              </a:defRPr>
            </a:pPr>
            <a:endParaRPr lang="en-US" sz="4800" dirty="0"/>
          </a:p>
          <a:p>
            <a:pPr algn="l">
              <a:spcBef>
                <a:spcPts val="2800"/>
              </a:spcBef>
              <a:buSzPct val="100000"/>
              <a:defRPr sz="2800">
                <a:solidFill>
                  <a:srgbClr val="253957"/>
                </a:solidFill>
                <a:latin typeface="+mn-lt"/>
                <a:ea typeface="+mn-ea"/>
                <a:cs typeface="+mn-cs"/>
                <a:sym typeface="Arial Narrow"/>
              </a:defRPr>
            </a:pPr>
            <a:endParaRPr dirty="0"/>
          </a:p>
        </p:txBody>
      </p:sp>
      <p:sp>
        <p:nvSpPr>
          <p:cNvPr id="87" name="Очень крутой заголовок…"/>
          <p:cNvSpPr txBox="1"/>
          <p:nvPr/>
        </p:nvSpPr>
        <p:spPr>
          <a:xfrm>
            <a:off x="749496" y="10627360"/>
            <a:ext cx="21489608" cy="2746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defRPr sz="5000" b="1" cap="all">
                <a:solidFill>
                  <a:srgbClr val="253957"/>
                </a:solidFill>
                <a:latin typeface="+mn-lt"/>
                <a:ea typeface="+mn-ea"/>
                <a:cs typeface="+mn-cs"/>
                <a:sym typeface="Arial Narrow"/>
              </a:defRPr>
            </a:pPr>
            <a:r>
              <a:rPr lang="ru-RU" sz="7000" b="1" dirty="0" smtClean="0">
                <a:latin typeface="Arial Narrow" charset="0"/>
                <a:ea typeface="Arial Narrow" charset="0"/>
                <a:cs typeface="Arial Narrow" charset="0"/>
              </a:rPr>
              <a:t>Как быть?</a:t>
            </a:r>
            <a:endParaRPr lang="en-US" sz="7000" b="1" dirty="0">
              <a:latin typeface="Arial Narrow" charset="0"/>
              <a:ea typeface="Arial Narrow" charset="0"/>
              <a:cs typeface="Arial Narrow" charset="0"/>
            </a:endParaRPr>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1268" name="Picture 4" descr="Image result for how to solve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232" y="2618605"/>
            <a:ext cx="4926135" cy="736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4728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13225" y="9260381"/>
            <a:ext cx="21506375" cy="2852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endParaRPr lang="ru-RU" sz="4800" dirty="0"/>
          </a:p>
          <a:p>
            <a:pPr marL="304800" indent="-304800" algn="l">
              <a:spcBef>
                <a:spcPts val="2800"/>
              </a:spcBef>
              <a:buSzPct val="100000"/>
              <a:buChar char="•"/>
              <a:defRPr sz="2800">
                <a:solidFill>
                  <a:srgbClr val="253957"/>
                </a:solidFill>
                <a:latin typeface="+mn-lt"/>
                <a:ea typeface="+mn-ea"/>
                <a:cs typeface="+mn-cs"/>
                <a:sym typeface="Arial Narrow"/>
              </a:defRPr>
            </a:pPr>
            <a:endParaRPr lang="en-US" sz="4800" dirty="0"/>
          </a:p>
          <a:p>
            <a:pPr algn="l">
              <a:spcBef>
                <a:spcPts val="2800"/>
              </a:spcBef>
              <a:buSzPct val="100000"/>
              <a:defRPr sz="2800">
                <a:solidFill>
                  <a:srgbClr val="253957"/>
                </a:solidFill>
                <a:latin typeface="+mn-lt"/>
                <a:ea typeface="+mn-ea"/>
                <a:cs typeface="+mn-cs"/>
                <a:sym typeface="Arial Narrow"/>
              </a:defRPr>
            </a:pPr>
            <a:endParaRPr dirty="0"/>
          </a:p>
        </p:txBody>
      </p:sp>
      <p:sp>
        <p:nvSpPr>
          <p:cNvPr id="87" name="Очень крутой заголовок…"/>
          <p:cNvSpPr txBox="1"/>
          <p:nvPr/>
        </p:nvSpPr>
        <p:spPr>
          <a:xfrm>
            <a:off x="1209449" y="2275840"/>
            <a:ext cx="21489608" cy="2746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ru-RU" sz="7000" b="1" dirty="0" smtClean="0">
                <a:latin typeface="Arial Narrow" charset="0"/>
                <a:ea typeface="Arial Narrow" charset="0"/>
                <a:cs typeface="Arial Narrow" charset="0"/>
              </a:rPr>
              <a:t>Научение и подкрепление</a:t>
            </a:r>
            <a:endParaRPr lang="en-US" sz="7000" b="1" dirty="0">
              <a:latin typeface="Arial Narrow" charset="0"/>
              <a:ea typeface="Arial Narrow" charset="0"/>
              <a:cs typeface="Arial Narrow" charset="0"/>
            </a:endParaRPr>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0" name="Picture 2" descr="Image result for Edward C. Tol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294" y="3807272"/>
            <a:ext cx="5804088" cy="58040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3"/>
          <p:cNvSpPr txBox="1">
            <a:spLocks noChangeArrowheads="1"/>
          </p:cNvSpPr>
          <p:nvPr/>
        </p:nvSpPr>
        <p:spPr bwMode="auto">
          <a:xfrm>
            <a:off x="4990938" y="10040259"/>
            <a:ext cx="284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1800" dirty="0" smtClean="0"/>
              <a:t>Edward C. </a:t>
            </a:r>
            <a:r>
              <a:rPr lang="en-US" altLang="ru-RU" sz="1800" dirty="0" err="1" smtClean="0"/>
              <a:t>Tolman</a:t>
            </a:r>
            <a:r>
              <a:rPr lang="en-US" altLang="ru-RU" sz="1800" dirty="0" smtClean="0"/>
              <a:t> </a:t>
            </a:r>
          </a:p>
          <a:p>
            <a:pPr algn="ctr" eaLnBrk="1" hangingPunct="1"/>
            <a:r>
              <a:rPr lang="en-US" altLang="ru-RU" sz="1800" dirty="0" smtClean="0"/>
              <a:t>(US; 1886 – 1959</a:t>
            </a:r>
            <a:r>
              <a:rPr lang="en-US" altLang="ru-RU" sz="1400" dirty="0" smtClean="0"/>
              <a:t>)</a:t>
            </a:r>
            <a:endParaRPr lang="ru-RU" altLang="ru-RU" sz="1400" dirty="0"/>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37440" y="3807273"/>
            <a:ext cx="4347364" cy="578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3"/>
          <p:cNvSpPr txBox="1">
            <a:spLocks noChangeArrowheads="1"/>
          </p:cNvSpPr>
          <p:nvPr/>
        </p:nvSpPr>
        <p:spPr bwMode="auto">
          <a:xfrm>
            <a:off x="13843006" y="9855390"/>
            <a:ext cx="18902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1800" dirty="0"/>
              <a:t>B.F. Skinner </a:t>
            </a:r>
            <a:endParaRPr lang="en-US" altLang="ru-RU" sz="1800" dirty="0" smtClean="0"/>
          </a:p>
          <a:p>
            <a:pPr algn="ctr" eaLnBrk="1" hangingPunct="1"/>
            <a:r>
              <a:rPr lang="en-US" altLang="ru-RU" sz="1800" dirty="0" smtClean="0"/>
              <a:t>(US; 1904-1990)</a:t>
            </a:r>
            <a:endParaRPr lang="en-US" altLang="ru-RU" sz="1800" dirty="0"/>
          </a:p>
        </p:txBody>
      </p:sp>
    </p:spTree>
    <p:extLst>
      <p:ext uri="{BB962C8B-B14F-4D97-AF65-F5344CB8AC3E}">
        <p14:creationId xmlns:p14="http://schemas.microsoft.com/office/powerpoint/2010/main" val="97457933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7000" b="1" cap="all" dirty="0">
                <a:solidFill>
                  <a:srgbClr val="253957"/>
                </a:solidFill>
                <a:latin typeface="Arial Narrow" charset="0"/>
                <a:ea typeface="Arial Narrow" charset="0"/>
                <a:cs typeface="Arial Narrow" charset="0"/>
              </a:rPr>
              <a:t>Закон эффекта (</a:t>
            </a:r>
            <a:r>
              <a:rPr lang="en-US" sz="7000" b="1" cap="all" dirty="0">
                <a:solidFill>
                  <a:srgbClr val="253957"/>
                </a:solidFill>
                <a:latin typeface="Arial Narrow" charset="0"/>
                <a:ea typeface="Arial Narrow" charset="0"/>
                <a:cs typeface="Arial Narrow" charset="0"/>
              </a:rPr>
              <a:t>The law of effect)</a:t>
            </a:r>
            <a:r>
              <a:rPr lang="ru-RU" sz="7000" b="1" cap="all" dirty="0">
                <a:solidFill>
                  <a:srgbClr val="253957"/>
                </a:solidFill>
                <a:latin typeface="Arial Narrow" charset="0"/>
                <a:ea typeface="Arial Narrow" charset="0"/>
                <a:cs typeface="Arial Narrow" charset="0"/>
              </a:rPr>
              <a:t> – не наш случай</a:t>
            </a:r>
            <a:endParaRPr lang="ru-RU" sz="7000" b="1" cap="all" dirty="0">
              <a:solidFill>
                <a:srgbClr val="253957"/>
              </a:solidFill>
              <a:latin typeface="Arial Narrow" charset="0"/>
              <a:ea typeface="Arial Narrow" charset="0"/>
              <a:cs typeface="Arial Narrow" charset="0"/>
            </a:endParaRPr>
          </a:p>
        </p:txBody>
      </p:sp>
      <p:sp>
        <p:nvSpPr>
          <p:cNvPr id="3" name="Объект 2"/>
          <p:cNvSpPr>
            <a:spLocks noGrp="1"/>
          </p:cNvSpPr>
          <p:nvPr>
            <p:ph idx="1"/>
          </p:nvPr>
        </p:nvSpPr>
        <p:spPr>
          <a:xfrm>
            <a:off x="6815403" y="3651251"/>
            <a:ext cx="15892197" cy="3494782"/>
          </a:xfrm>
        </p:spPr>
        <p:txBody>
          <a:bodyPr>
            <a:normAutofit/>
          </a:bodyPr>
          <a:lstStyle/>
          <a:p>
            <a:r>
              <a:rPr lang="ru-RU" sz="4800" b="1" i="1" dirty="0">
                <a:solidFill>
                  <a:srgbClr val="253957"/>
                </a:solidFill>
                <a:latin typeface="+mn-lt"/>
                <a:ea typeface="+mn-ea"/>
                <a:cs typeface="+mn-cs"/>
              </a:rPr>
              <a:t>Обучение пробами и случайным успехом»</a:t>
            </a:r>
            <a:r>
              <a:rPr lang="en-US" sz="4800" b="1" i="1" dirty="0">
                <a:solidFill>
                  <a:srgbClr val="253957"/>
                </a:solidFill>
                <a:latin typeface="+mn-lt"/>
                <a:ea typeface="+mn-ea"/>
                <a:cs typeface="+mn-cs"/>
              </a:rPr>
              <a:t> </a:t>
            </a:r>
            <a:r>
              <a:rPr lang="ru-RU" sz="4800" b="1" i="1" dirty="0">
                <a:solidFill>
                  <a:srgbClr val="253957"/>
                </a:solidFill>
                <a:latin typeface="+mn-lt"/>
                <a:ea typeface="+mn-ea"/>
                <a:cs typeface="+mn-cs"/>
              </a:rPr>
              <a:t>(</a:t>
            </a:r>
            <a:r>
              <a:rPr lang="en-US" sz="4800" b="1" i="1" dirty="0">
                <a:solidFill>
                  <a:srgbClr val="253957"/>
                </a:solidFill>
                <a:latin typeface="+mn-lt"/>
                <a:ea typeface="+mn-ea"/>
                <a:cs typeface="+mn-cs"/>
              </a:rPr>
              <a:t>learning by trial and accidental success)</a:t>
            </a:r>
            <a:endParaRPr lang="ru-RU" sz="4800" b="1" i="1" dirty="0">
              <a:solidFill>
                <a:srgbClr val="253957"/>
              </a:solidFill>
              <a:latin typeface="+mn-lt"/>
              <a:ea typeface="+mn-ea"/>
              <a:cs typeface="+mn-cs"/>
            </a:endParaRPr>
          </a:p>
        </p:txBody>
      </p:sp>
      <p:sp>
        <p:nvSpPr>
          <p:cNvPr id="4" name="Номер слайда 3"/>
          <p:cNvSpPr>
            <a:spLocks noGrp="1"/>
          </p:cNvSpPr>
          <p:nvPr>
            <p:ph type="sldNum" sz="quarter" idx="12"/>
          </p:nvPr>
        </p:nvSpPr>
        <p:spPr>
          <a:xfrm>
            <a:off x="11939414" y="13010554"/>
            <a:ext cx="487312" cy="513601"/>
          </a:xfrm>
        </p:spPr>
        <p:txBody>
          <a:bodyPr/>
          <a:lstStyle/>
          <a:p>
            <a:pPr>
              <a:defRPr/>
            </a:pPr>
            <a:fld id="{4A7D9AF3-1996-4A5E-B67B-EE0A3EB03607}" type="slidenum">
              <a:rPr lang="ru-RU" smtClean="0"/>
              <a:pPr>
                <a:defRPr/>
              </a:pPr>
              <a:t>16</a:t>
            </a:fld>
            <a:endParaRPr lang="ru-RU"/>
          </a:p>
        </p:txBody>
      </p:sp>
      <p:sp>
        <p:nvSpPr>
          <p:cNvPr id="5" name="TextBox 3"/>
          <p:cNvSpPr txBox="1">
            <a:spLocks noChangeArrowheads="1"/>
          </p:cNvSpPr>
          <p:nvPr/>
        </p:nvSpPr>
        <p:spPr bwMode="auto">
          <a:xfrm>
            <a:off x="1642474" y="8024644"/>
            <a:ext cx="2568458" cy="100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709" tIns="108855" rIns="217709" bIns="10885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1800" dirty="0"/>
              <a:t>Edward L. Thorndike</a:t>
            </a:r>
          </a:p>
          <a:p>
            <a:pPr algn="ctr" eaLnBrk="1" hangingPunct="1"/>
            <a:r>
              <a:rPr lang="en-US" altLang="ru-RU" sz="1800" dirty="0"/>
              <a:t>(US; 1874 – 1949</a:t>
            </a:r>
            <a:r>
              <a:rPr lang="en-US" altLang="ru-RU" sz="3300" dirty="0"/>
              <a:t>)</a:t>
            </a:r>
            <a:endParaRPr lang="ru-RU" altLang="ru-RU" sz="3300" dirty="0"/>
          </a:p>
        </p:txBody>
      </p:sp>
      <p:pic>
        <p:nvPicPr>
          <p:cNvPr id="7170" name="Picture 2" descr="Image result for edward l. thornd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66" y="3545632"/>
            <a:ext cx="4634957" cy="41764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thorndike and the c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1895" y="6858001"/>
            <a:ext cx="12725400" cy="384810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thorndike and the c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465" y="9306272"/>
            <a:ext cx="909277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968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7800" b="1" cap="all" dirty="0" err="1">
                <a:solidFill>
                  <a:srgbClr val="253957"/>
                </a:solidFill>
                <a:latin typeface="Arial Narrow" charset="0"/>
                <a:ea typeface="Arial Narrow" charset="0"/>
                <a:cs typeface="Arial Narrow" charset="0"/>
              </a:rPr>
              <a:t>Оперантное</a:t>
            </a:r>
            <a:r>
              <a:rPr lang="ru-RU" sz="7800" b="1" cap="all" dirty="0">
                <a:solidFill>
                  <a:srgbClr val="253957"/>
                </a:solidFill>
                <a:latin typeface="Arial Narrow" charset="0"/>
                <a:ea typeface="Arial Narrow" charset="0"/>
                <a:cs typeface="Arial Narrow" charset="0"/>
              </a:rPr>
              <a:t> </a:t>
            </a:r>
            <a:r>
              <a:rPr lang="ru-RU" sz="7800" b="1" cap="all" dirty="0" err="1">
                <a:solidFill>
                  <a:srgbClr val="253957"/>
                </a:solidFill>
                <a:latin typeface="Arial Narrow" charset="0"/>
                <a:ea typeface="Arial Narrow" charset="0"/>
                <a:cs typeface="Arial Narrow" charset="0"/>
              </a:rPr>
              <a:t>обусловливание</a:t>
            </a:r>
            <a:r>
              <a:rPr lang="ru-RU" sz="7800" b="1" cap="all" dirty="0">
                <a:solidFill>
                  <a:srgbClr val="253957"/>
                </a:solidFill>
                <a:latin typeface="Arial Narrow" charset="0"/>
                <a:ea typeface="Arial Narrow" charset="0"/>
                <a:cs typeface="Arial Narrow" charset="0"/>
              </a:rPr>
              <a:t> </a:t>
            </a:r>
            <a:r>
              <a:rPr lang="ru-RU" sz="7800" b="1" cap="all" dirty="0">
                <a:solidFill>
                  <a:srgbClr val="253957"/>
                </a:solidFill>
                <a:latin typeface="Arial Narrow" charset="0"/>
                <a:ea typeface="Arial Narrow" charset="0"/>
                <a:cs typeface="Arial Narrow" charset="0"/>
              </a:rPr>
              <a:t>(инструментальное научение)</a:t>
            </a:r>
            <a:endParaRPr lang="ru-RU" sz="7800" b="1" cap="all" dirty="0">
              <a:solidFill>
                <a:srgbClr val="253957"/>
              </a:solidFill>
              <a:latin typeface="Arial Narrow" charset="0"/>
              <a:ea typeface="Arial Narrow" charset="0"/>
              <a:cs typeface="Arial Narrow" charset="0"/>
            </a:endParaRPr>
          </a:p>
        </p:txBody>
      </p:sp>
      <p:sp>
        <p:nvSpPr>
          <p:cNvPr id="3" name="Объект 2"/>
          <p:cNvSpPr>
            <a:spLocks noGrp="1"/>
          </p:cNvSpPr>
          <p:nvPr>
            <p:ph idx="1"/>
          </p:nvPr>
        </p:nvSpPr>
        <p:spPr>
          <a:xfrm>
            <a:off x="12768064" y="3651250"/>
            <a:ext cx="9939536" cy="8702676"/>
          </a:xfrm>
        </p:spPr>
        <p:txBody>
          <a:bodyPr>
            <a:normAutofit/>
          </a:bodyPr>
          <a:lstStyle/>
          <a:p>
            <a:r>
              <a:rPr lang="ru-RU" sz="4800" b="1" i="1" dirty="0" smtClean="0">
                <a:solidFill>
                  <a:srgbClr val="253957"/>
                </a:solidFill>
                <a:latin typeface="+mn-lt"/>
                <a:ea typeface="+mn-ea"/>
                <a:cs typeface="+mn-cs"/>
              </a:rPr>
              <a:t>Если </a:t>
            </a:r>
            <a:r>
              <a:rPr lang="ru-RU" sz="4800" b="1" i="1" dirty="0">
                <a:solidFill>
                  <a:srgbClr val="253957"/>
                </a:solidFill>
                <a:latin typeface="+mn-lt"/>
                <a:ea typeface="+mn-ea"/>
                <a:cs typeface="+mn-cs"/>
              </a:rPr>
              <a:t>у действия есть хорошие последствия, оно будет повторяться</a:t>
            </a:r>
            <a:endParaRPr lang="ru-RU" sz="4800" b="1" i="1" dirty="0">
              <a:solidFill>
                <a:srgbClr val="253957"/>
              </a:solidFill>
              <a:latin typeface="+mn-lt"/>
              <a:ea typeface="+mn-ea"/>
              <a:cs typeface="+mn-cs"/>
            </a:endParaRPr>
          </a:p>
        </p:txBody>
      </p:sp>
      <p:sp>
        <p:nvSpPr>
          <p:cNvPr id="4" name="Номер слайда 3"/>
          <p:cNvSpPr>
            <a:spLocks noGrp="1"/>
          </p:cNvSpPr>
          <p:nvPr>
            <p:ph type="sldNum" sz="quarter" idx="12"/>
          </p:nvPr>
        </p:nvSpPr>
        <p:spPr>
          <a:xfrm>
            <a:off x="11939414" y="13010554"/>
            <a:ext cx="487312" cy="513601"/>
          </a:xfrm>
        </p:spPr>
        <p:txBody>
          <a:bodyPr/>
          <a:lstStyle/>
          <a:p>
            <a:pPr>
              <a:defRPr/>
            </a:pPr>
            <a:fld id="{4A7D9AF3-1996-4A5E-B67B-EE0A3EB03607}" type="slidenum">
              <a:rPr lang="ru-RU" smtClean="0"/>
              <a:pPr>
                <a:defRPr/>
              </a:pPr>
              <a:t>17</a:t>
            </a:fld>
            <a:endParaRPr lang="ru-RU"/>
          </a:p>
        </p:txBody>
      </p:sp>
      <p:pic>
        <p:nvPicPr>
          <p:cNvPr id="6146" name="Picture 2" descr="Image result for operant conditio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99" y="4265712"/>
            <a:ext cx="11809312"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147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13226" y="9395270"/>
            <a:ext cx="21506375" cy="2852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endParaRPr lang="ru-RU" sz="4800" dirty="0"/>
          </a:p>
          <a:p>
            <a:pPr marL="304800" indent="-304800" algn="l">
              <a:spcBef>
                <a:spcPts val="2800"/>
              </a:spcBef>
              <a:buSzPct val="100000"/>
              <a:buChar char="•"/>
              <a:defRPr sz="2800">
                <a:solidFill>
                  <a:srgbClr val="253957"/>
                </a:solidFill>
                <a:latin typeface="+mn-lt"/>
                <a:ea typeface="+mn-ea"/>
                <a:cs typeface="+mn-cs"/>
                <a:sym typeface="Arial Narrow"/>
              </a:defRPr>
            </a:pPr>
            <a:endParaRPr lang="en-US" sz="4800" dirty="0"/>
          </a:p>
          <a:p>
            <a:pPr algn="l">
              <a:spcBef>
                <a:spcPts val="2800"/>
              </a:spcBef>
              <a:buSzPct val="100000"/>
              <a:defRPr sz="2800">
                <a:solidFill>
                  <a:srgbClr val="253957"/>
                </a:solidFill>
                <a:latin typeface="+mn-lt"/>
                <a:ea typeface="+mn-ea"/>
                <a:cs typeface="+mn-cs"/>
                <a:sym typeface="Arial Narrow"/>
              </a:defRPr>
            </a:pPr>
            <a:endParaRPr dirty="0"/>
          </a:p>
        </p:txBody>
      </p:sp>
      <p:sp>
        <p:nvSpPr>
          <p:cNvPr id="87" name="Очень крутой заголовок…"/>
          <p:cNvSpPr txBox="1"/>
          <p:nvPr/>
        </p:nvSpPr>
        <p:spPr>
          <a:xfrm>
            <a:off x="1209449" y="2275840"/>
            <a:ext cx="21489608" cy="2746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ru-RU" sz="7000" b="1" dirty="0" smtClean="0">
                <a:latin typeface="Arial Narrow" charset="0"/>
                <a:ea typeface="Arial Narrow" charset="0"/>
                <a:cs typeface="Arial Narrow" charset="0"/>
              </a:rPr>
              <a:t>1</a:t>
            </a:r>
            <a:r>
              <a:rPr lang="en-US" sz="7000" b="1" dirty="0" smtClean="0">
                <a:latin typeface="Arial Narrow" charset="0"/>
                <a:ea typeface="Arial Narrow" charset="0"/>
                <a:cs typeface="Arial Narrow" charset="0"/>
              </a:rPr>
              <a:t>. </a:t>
            </a:r>
            <a:r>
              <a:rPr lang="ru-RU" sz="7000" b="1" dirty="0" smtClean="0">
                <a:latin typeface="Arial Narrow" charset="0"/>
                <a:ea typeface="Arial Narrow" charset="0"/>
                <a:cs typeface="Arial Narrow" charset="0"/>
              </a:rPr>
              <a:t>действовать</a:t>
            </a:r>
            <a:endParaRPr lang="en-US" sz="7000" b="1" dirty="0">
              <a:latin typeface="Arial Narrow" charset="0"/>
              <a:ea typeface="Arial Narrow" charset="0"/>
              <a:cs typeface="Arial Narrow" charset="0"/>
            </a:endParaRPr>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8" name="TextBox 7"/>
          <p:cNvSpPr txBox="1"/>
          <p:nvPr/>
        </p:nvSpPr>
        <p:spPr>
          <a:xfrm>
            <a:off x="8573138" y="11416143"/>
            <a:ext cx="5933440"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1800" dirty="0" smtClean="0"/>
              <a:t>Nike</a:t>
            </a:r>
          </a:p>
          <a:p>
            <a:pPr marL="0" marR="0" indent="0" algn="ctr" defTabSz="821531"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sym typeface="Helvetica Light"/>
              </a:rPr>
              <a:t>Shia</a:t>
            </a:r>
            <a:r>
              <a:rPr kumimoji="0" lang="en-US" sz="1800" b="0" i="0" u="none" strike="noStrike" cap="none" spc="0" normalizeH="0" dirty="0" smtClean="0">
                <a:ln>
                  <a:noFill/>
                </a:ln>
                <a:solidFill>
                  <a:srgbClr val="000000"/>
                </a:solidFill>
                <a:effectLst/>
                <a:uFillTx/>
                <a:sym typeface="Helvetica Light"/>
              </a:rPr>
              <a:t> </a:t>
            </a:r>
            <a:r>
              <a:rPr kumimoji="0" lang="en-US" sz="1800" b="0" i="0" u="none" strike="noStrike" cap="none" spc="0" normalizeH="0" dirty="0" err="1" smtClean="0">
                <a:ln>
                  <a:noFill/>
                </a:ln>
                <a:solidFill>
                  <a:srgbClr val="000000"/>
                </a:solidFill>
                <a:effectLst/>
                <a:uFillTx/>
                <a:sym typeface="Helvetica Light"/>
              </a:rPr>
              <a:t>Labeouf</a:t>
            </a:r>
            <a:endParaRPr kumimoji="0" lang="ru-RU" sz="1800" b="0" i="0" u="none" strike="noStrike" cap="none" spc="0" normalizeH="0" baseline="0" dirty="0">
              <a:ln>
                <a:noFill/>
              </a:ln>
              <a:solidFill>
                <a:srgbClr val="000000"/>
              </a:solidFill>
              <a:effectLst/>
              <a:uFillTx/>
              <a:sym typeface="Helvetica Light"/>
            </a:endParaRPr>
          </a:p>
        </p:txBody>
      </p:sp>
      <p:pic>
        <p:nvPicPr>
          <p:cNvPr id="14338" name="Picture 2" descr="Image result for just do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103" y="3872334"/>
            <a:ext cx="5214620" cy="694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0918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Телефон.: +Х (ХХХ) ХХХ ХХХХ"/>
          <p:cNvSpPr txBox="1"/>
          <p:nvPr/>
        </p:nvSpPr>
        <p:spPr>
          <a:xfrm>
            <a:off x="801172" y="11557084"/>
            <a:ext cx="12693153" cy="975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en-US" sz="5400" dirty="0" smtClean="0"/>
              <a:t>sshchebetenko@hse.ru</a:t>
            </a:r>
            <a:endParaRPr sz="5400" dirty="0"/>
          </a:p>
        </p:txBody>
      </p:sp>
      <p:pic>
        <p:nvPicPr>
          <p:cNvPr id="7" name="Изображение" descr="Изображение"/>
          <p:cNvPicPr>
            <a:picLocks noChangeAspect="1"/>
          </p:cNvPicPr>
          <p:nvPr/>
        </p:nvPicPr>
        <p:blipFill>
          <a:blip r:embed="rId2"/>
          <a:stretch>
            <a:fillRect/>
          </a:stretch>
        </p:blipFill>
        <p:spPr>
          <a:xfrm>
            <a:off x="1423188" y="1401009"/>
            <a:ext cx="2252097" cy="2903349"/>
          </a:xfrm>
          <a:prstGeom prst="rect">
            <a:avLst/>
          </a:prstGeom>
          <a:ln w="12700">
            <a:miter lim="400000"/>
          </a:ln>
        </p:spPr>
      </p:pic>
      <p:sp>
        <p:nvSpPr>
          <p:cNvPr id="3" name="TextBox 2"/>
          <p:cNvSpPr txBox="1"/>
          <p:nvPr/>
        </p:nvSpPr>
        <p:spPr>
          <a:xfrm>
            <a:off x="3987719" y="5459358"/>
            <a:ext cx="15325517" cy="2852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8800" strike="sngStrike" dirty="0" smtClean="0">
                <a:solidFill>
                  <a:schemeClr val="bg1"/>
                </a:solidFill>
              </a:rPr>
              <a:t>КОНЕЦ</a:t>
            </a:r>
          </a:p>
          <a:p>
            <a:pPr marL="0" marR="0" indent="0" algn="ctr" defTabSz="821531" rtl="0" fontAlgn="auto" latinLnBrk="0" hangingPunct="0">
              <a:lnSpc>
                <a:spcPct val="100000"/>
              </a:lnSpc>
              <a:spcBef>
                <a:spcPts val="0"/>
              </a:spcBef>
              <a:spcAft>
                <a:spcPts val="0"/>
              </a:spcAft>
              <a:buClrTx/>
              <a:buSzTx/>
              <a:buFontTx/>
              <a:buNone/>
              <a:tabLst/>
            </a:pPr>
            <a:r>
              <a:rPr kumimoji="0" lang="ru-RU" sz="8800" b="0" i="0" u="none" strike="noStrike" cap="none" spc="0" normalizeH="0" dirty="0" smtClean="0">
                <a:ln>
                  <a:noFill/>
                </a:ln>
                <a:solidFill>
                  <a:schemeClr val="bg1"/>
                </a:solidFill>
                <a:effectLst/>
                <a:uFillTx/>
                <a:latin typeface="+mj-lt"/>
                <a:ea typeface="+mj-ea"/>
                <a:cs typeface="+mj-cs"/>
                <a:sym typeface="Helvetica Light"/>
              </a:rPr>
              <a:t>НАЧАЛО</a:t>
            </a:r>
            <a:r>
              <a:rPr kumimoji="0" lang="en-US" sz="8800" b="0" i="0" u="none" strike="noStrike" cap="none" spc="0" normalizeH="0" dirty="0" smtClean="0">
                <a:ln>
                  <a:noFill/>
                </a:ln>
                <a:solidFill>
                  <a:schemeClr val="bg1"/>
                </a:solidFill>
                <a:effectLst/>
                <a:uFillTx/>
                <a:latin typeface="+mj-lt"/>
                <a:ea typeface="+mj-ea"/>
                <a:cs typeface="+mj-cs"/>
                <a:sym typeface="Helvetica Light"/>
              </a:rPr>
              <a:t> </a:t>
            </a:r>
            <a:endParaRPr kumimoji="0" lang="ru-RU" sz="8800" b="0" i="0" u="none" strike="noStrike" cap="none" spc="0" normalizeH="0" baseline="0" dirty="0">
              <a:ln>
                <a:noFill/>
              </a:ln>
              <a:solidFill>
                <a:schemeClr val="bg1"/>
              </a:solidFill>
              <a:effectLst/>
              <a:uFillTx/>
              <a:latin typeface="+mj-lt"/>
              <a:ea typeface="+mj-ea"/>
              <a:cs typeface="+mj-cs"/>
              <a:sym typeface="Helvetica Ligh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201065" y="2459865"/>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ru-RU" sz="7000" b="1" dirty="0" smtClean="0">
                <a:latin typeface="Arial Narrow" charset="0"/>
                <a:ea typeface="Arial Narrow" charset="0"/>
                <a:cs typeface="Arial Narrow" charset="0"/>
              </a:rPr>
              <a:t>Исходные данные</a:t>
            </a:r>
            <a:endParaRPr lang="en-US" sz="7000" b="1" dirty="0">
              <a:latin typeface="Arial Narrow" charset="0"/>
              <a:ea typeface="Arial Narrow" charset="0"/>
              <a:cs typeface="Arial Narrow" charset="0"/>
            </a:endParaRPr>
          </a:p>
        </p:txBody>
      </p:sp>
      <p:sp>
        <p:nvSpPr>
          <p:cNvPr id="81" name="Заголовок основного текста"/>
          <p:cNvSpPr txBox="1"/>
          <p:nvPr/>
        </p:nvSpPr>
        <p:spPr>
          <a:xfrm>
            <a:off x="1525514" y="10838966"/>
            <a:ext cx="160734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742950" indent="-742950">
              <a:buAutoNum type="arabicPeriod"/>
            </a:pPr>
            <a:endParaRPr lang="ru-RU" sz="4800" dirty="0"/>
          </a:p>
          <a:p>
            <a:pPr marL="742950" indent="-742950">
              <a:buAutoNum type="arabicPeriod"/>
            </a:pPr>
            <a:endParaRPr lang="ru-RU" sz="4800" dirty="0"/>
          </a:p>
          <a:p>
            <a:pPr marL="742950" indent="-742950">
              <a:buAutoNum type="arabicPeriod"/>
            </a:pPr>
            <a:endParaRPr lang="ru-RU" sz="4800" dirty="0"/>
          </a:p>
          <a:p>
            <a:pPr marL="742950" indent="-742950">
              <a:buAutoNum type="arabicPeriod"/>
            </a:pPr>
            <a:endParaRPr lang="ru-RU" sz="4800" dirty="0"/>
          </a:p>
          <a:p>
            <a:pPr marL="742950" indent="-742950">
              <a:buAutoNum type="arabicPeriod"/>
            </a:pPr>
            <a:endParaRPr lang="ru-RU" sz="4800" dirty="0"/>
          </a:p>
          <a:p>
            <a:pPr marL="742950" indent="-742950">
              <a:buAutoNum type="arabicPeriod"/>
            </a:pPr>
            <a:endParaRPr lang="ru-RU" sz="4800" dirty="0"/>
          </a:p>
          <a:p>
            <a:pPr>
              <a:spcBef>
                <a:spcPts val="600"/>
              </a:spcBef>
            </a:pPr>
            <a:r>
              <a:rPr lang="ru-RU" sz="5400" dirty="0" smtClean="0"/>
              <a:t>17 лет в ПГУ</a:t>
            </a:r>
          </a:p>
          <a:p>
            <a:pPr>
              <a:spcBef>
                <a:spcPts val="600"/>
              </a:spcBef>
            </a:pPr>
            <a:r>
              <a:rPr lang="ru-RU" sz="5400" dirty="0"/>
              <a:t>в</a:t>
            </a:r>
            <a:r>
              <a:rPr lang="ru-RU" sz="5400" dirty="0" smtClean="0"/>
              <a:t>торой год в Вышке</a:t>
            </a:r>
          </a:p>
          <a:p>
            <a:pPr>
              <a:spcBef>
                <a:spcPts val="600"/>
              </a:spcBef>
            </a:pPr>
            <a:r>
              <a:rPr lang="ru-RU" sz="5400" dirty="0" smtClean="0"/>
              <a:t>английский С1</a:t>
            </a:r>
          </a:p>
          <a:p>
            <a:pPr>
              <a:spcBef>
                <a:spcPts val="600"/>
              </a:spcBef>
            </a:pPr>
            <a:r>
              <a:rPr lang="ru-RU" sz="5400" dirty="0" smtClean="0"/>
              <a:t>8 статей на английском</a:t>
            </a:r>
            <a:endParaRPr lang="ru-RU" sz="5400" dirty="0"/>
          </a:p>
          <a:p>
            <a:pPr marL="742950" indent="-742950">
              <a:buAutoNum type="arabicPeriod"/>
            </a:pPr>
            <a:endParaRPr lang="en-US" sz="4800" dirty="0"/>
          </a:p>
          <a:p>
            <a:pPr marL="742950" indent="-742950">
              <a:buAutoNum type="arabicPeriod"/>
            </a:pPr>
            <a:endParaRPr lang="en-US" dirty="0"/>
          </a:p>
          <a:p>
            <a:pPr marL="742950" indent="-742950">
              <a:buAutoNum type="arabicPeriod"/>
            </a:pPr>
            <a:endParaRPr lang="en-US" dirty="0"/>
          </a:p>
          <a:p>
            <a:pPr marL="742950" indent="-742950">
              <a:buAutoNum type="arabicPeriod"/>
            </a:pPr>
            <a:endParaRPr lang="en-US" dirty="0"/>
          </a:p>
          <a:p>
            <a:pPr marL="742950" indent="-742950">
              <a:buAutoNum type="arabicPeriod"/>
            </a:pPr>
            <a:endParaRPr lang="en-US" dirty="0"/>
          </a:p>
          <a:p>
            <a:pPr marL="742950" indent="-742950">
              <a:buAutoNum type="arabicPeriod"/>
            </a:pPr>
            <a:endParaRPr lang="en-US" dirty="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2233" y="2989263"/>
            <a:ext cx="12695484" cy="714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Нет описания фот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4695" y="6096952"/>
            <a:ext cx="6858000"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1497989"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ru-RU" sz="7000" b="1" dirty="0" smtClean="0">
                <a:latin typeface="Arial Narrow" charset="0"/>
                <a:ea typeface="Arial Narrow" charset="0"/>
                <a:cs typeface="Arial Narrow" charset="0"/>
              </a:rPr>
              <a:t>ЗАЧЕМ МНЕ ВСЕ ЭТО???</a:t>
            </a:r>
            <a:endParaRPr lang="en-US"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en-US" sz="7000" b="1" dirty="0">
              <a:latin typeface="Arial Narrow" charset="0"/>
              <a:ea typeface="Arial Narrow" charset="0"/>
              <a:cs typeface="Arial Narrow" charset="0"/>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028" name="Picture 4" descr="Image result for i don't know 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200" y="4787798"/>
            <a:ext cx="10585800" cy="43358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520380" y="9466318"/>
            <a:ext cx="5933440"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2400" dirty="0"/>
              <a:t>b</a:t>
            </a:r>
            <a:r>
              <a:rPr kumimoji="0" lang="en-US" sz="2400" b="0" i="0" u="none" strike="noStrike" cap="none" spc="0" normalizeH="0" baseline="0" dirty="0" smtClean="0">
                <a:ln>
                  <a:noFill/>
                </a:ln>
                <a:solidFill>
                  <a:srgbClr val="000000"/>
                </a:solidFill>
                <a:effectLst/>
                <a:uFillTx/>
                <a:sym typeface="Helvetica Light"/>
              </a:rPr>
              <a:t>orderlinemindful.com</a:t>
            </a:r>
            <a:endParaRPr kumimoji="0" lang="ru-RU" sz="2400" b="0" i="0" u="none" strike="noStrike" cap="none" spc="0" normalizeH="0" baseline="0" dirty="0">
              <a:ln>
                <a:noFill/>
              </a:ln>
              <a:solidFill>
                <a:srgbClr val="000000"/>
              </a:solidFill>
              <a:effectLst/>
              <a:uFillTx/>
              <a:sym typeface="Helvetica Light"/>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1497989"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smtClean="0">
                <a:latin typeface="Arial Narrow" charset="0"/>
                <a:ea typeface="Arial Narrow" charset="0"/>
                <a:cs typeface="Arial Narrow" charset="0"/>
              </a:rPr>
              <a:t>1. </a:t>
            </a:r>
            <a:r>
              <a:rPr lang="ru-RU" sz="7000" b="1" dirty="0" smtClean="0">
                <a:latin typeface="Arial Narrow" charset="0"/>
                <a:ea typeface="Arial Narrow" charset="0"/>
                <a:cs typeface="Arial Narrow" charset="0"/>
              </a:rPr>
              <a:t>ВОСТРЕБОВАННОСТЬ НА РЫНКЕ ПРЕПОДОВ</a:t>
            </a:r>
            <a:endParaRPr lang="en-US"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en-US" sz="7000" b="1" dirty="0">
              <a:latin typeface="Arial Narrow" charset="0"/>
              <a:ea typeface="Arial Narrow" charset="0"/>
              <a:cs typeface="Arial Narrow" charset="0"/>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2050" name="Picture 2" descr="Image result for teacher i need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083800"/>
            <a:ext cx="13492480" cy="63479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70720" y="11671036"/>
            <a:ext cx="5933440"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2400" dirty="0" smtClean="0"/>
              <a:t>azquotes</a:t>
            </a:r>
            <a:r>
              <a:rPr kumimoji="0" lang="en-US" sz="2400" b="0" i="0" u="none" strike="noStrike" cap="none" spc="0" normalizeH="0" baseline="0" dirty="0" smtClean="0">
                <a:ln>
                  <a:noFill/>
                </a:ln>
                <a:solidFill>
                  <a:srgbClr val="000000"/>
                </a:solidFill>
                <a:effectLst/>
                <a:uFillTx/>
                <a:sym typeface="Helvetica Light"/>
              </a:rPr>
              <a:t>.com</a:t>
            </a:r>
            <a:endParaRPr kumimoji="0" lang="ru-RU" sz="24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1603972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1497989"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smtClean="0">
                <a:latin typeface="Arial Narrow" charset="0"/>
                <a:ea typeface="Arial Narrow" charset="0"/>
                <a:cs typeface="Arial Narrow" charset="0"/>
              </a:rPr>
              <a:t>1.1. </a:t>
            </a:r>
            <a:r>
              <a:rPr lang="ru-RU" sz="7000" b="1" dirty="0" smtClean="0">
                <a:latin typeface="Arial Narrow" charset="0"/>
                <a:ea typeface="Arial Narrow" charset="0"/>
                <a:cs typeface="Arial Narrow" charset="0"/>
              </a:rPr>
              <a:t>внутри-</a:t>
            </a:r>
            <a:r>
              <a:rPr lang="ru-RU" sz="7000" b="1" dirty="0" err="1" smtClean="0">
                <a:latin typeface="Arial Narrow" charset="0"/>
                <a:ea typeface="Arial Narrow" charset="0"/>
                <a:cs typeface="Arial Narrow" charset="0"/>
              </a:rPr>
              <a:t>вшэ</a:t>
            </a:r>
            <a:endParaRPr lang="en-US"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en-US" sz="7000" b="1" dirty="0">
              <a:latin typeface="Arial Narrow" charset="0"/>
              <a:ea typeface="Arial Narrow" charset="0"/>
              <a:cs typeface="Arial Narrow" charset="0"/>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2050" name="Picture 2" descr="Image result for teacher i need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083800"/>
            <a:ext cx="13492480" cy="63479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70720" y="11578702"/>
            <a:ext cx="5933440"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1800" dirty="0" smtClean="0"/>
              <a:t>azquotes</a:t>
            </a:r>
            <a:r>
              <a:rPr kumimoji="0" lang="en-US" sz="1800" b="0" i="0" u="none" strike="noStrike" cap="none" spc="0" normalizeH="0" baseline="0" dirty="0" smtClean="0">
                <a:ln>
                  <a:noFill/>
                </a:ln>
                <a:solidFill>
                  <a:srgbClr val="000000"/>
                </a:solidFill>
                <a:effectLst/>
                <a:uFillTx/>
                <a:sym typeface="Helvetica Light"/>
              </a:rPr>
              <a:t>.com</a:t>
            </a:r>
          </a:p>
          <a:p>
            <a:pPr marL="0" marR="0" indent="0" algn="ctr" defTabSz="821531" rtl="0" fontAlgn="auto" latinLnBrk="0" hangingPunct="0">
              <a:lnSpc>
                <a:spcPct val="100000"/>
              </a:lnSpc>
              <a:spcBef>
                <a:spcPts val="0"/>
              </a:spcBef>
              <a:spcAft>
                <a:spcPts val="0"/>
              </a:spcAft>
              <a:buClrTx/>
              <a:buSzTx/>
              <a:buFontTx/>
              <a:buNone/>
              <a:tabLst/>
            </a:pPr>
            <a:r>
              <a:rPr lang="en-US" sz="1800" dirty="0" smtClean="0"/>
              <a:t>regnum.ru</a:t>
            </a:r>
            <a:endParaRPr kumimoji="0" lang="ru-RU" sz="1800" b="0" i="0" u="none" strike="noStrike" cap="none" spc="0" normalizeH="0" baseline="0" dirty="0">
              <a:ln>
                <a:noFill/>
              </a:ln>
              <a:solidFill>
                <a:srgbClr val="000000"/>
              </a:solidFill>
              <a:effectLst/>
              <a:uFillTx/>
              <a:sym typeface="Helvetica Light"/>
            </a:endParaRPr>
          </a:p>
        </p:txBody>
      </p:sp>
      <p:pic>
        <p:nvPicPr>
          <p:cNvPr id="3076" name="Picture 4" descr="Image result for кузьмин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324" y="5709920"/>
            <a:ext cx="7791251"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23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1497989"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smtClean="0">
                <a:latin typeface="Arial Narrow" charset="0"/>
                <a:ea typeface="Arial Narrow" charset="0"/>
                <a:cs typeface="Arial Narrow" charset="0"/>
              </a:rPr>
              <a:t>1.</a:t>
            </a:r>
            <a:r>
              <a:rPr lang="ru-RU" sz="7000" b="1" dirty="0" smtClean="0">
                <a:latin typeface="Arial Narrow" charset="0"/>
                <a:ea typeface="Arial Narrow" charset="0"/>
                <a:cs typeface="Arial Narrow" charset="0"/>
              </a:rPr>
              <a:t>2</a:t>
            </a:r>
            <a:r>
              <a:rPr lang="en-US" sz="7000" b="1" dirty="0" smtClean="0">
                <a:latin typeface="Arial Narrow" charset="0"/>
                <a:ea typeface="Arial Narrow" charset="0"/>
                <a:cs typeface="Arial Narrow" charset="0"/>
              </a:rPr>
              <a:t>. </a:t>
            </a:r>
            <a:r>
              <a:rPr lang="ru-RU" sz="7000" b="1" dirty="0" smtClean="0">
                <a:latin typeface="Arial Narrow" charset="0"/>
                <a:ea typeface="Arial Narrow" charset="0"/>
                <a:cs typeface="Arial Narrow" charset="0"/>
              </a:rPr>
              <a:t>международном</a:t>
            </a:r>
            <a:endParaRPr lang="en-US"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en-US" sz="7000" b="1" dirty="0">
              <a:latin typeface="Arial Narrow" charset="0"/>
              <a:ea typeface="Arial Narrow" charset="0"/>
              <a:cs typeface="Arial Narrow" charset="0"/>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2050" name="Picture 2" descr="Image result for teacher i need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083800"/>
            <a:ext cx="13492480" cy="63479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70720" y="11717202"/>
            <a:ext cx="593344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1800" dirty="0" smtClean="0"/>
              <a:t>azquotes</a:t>
            </a:r>
            <a:r>
              <a:rPr kumimoji="0" lang="en-US" sz="1800" b="0" i="0" u="none" strike="noStrike" cap="none" spc="0" normalizeH="0" baseline="0" dirty="0" smtClean="0">
                <a:ln>
                  <a:noFill/>
                </a:ln>
                <a:solidFill>
                  <a:srgbClr val="000000"/>
                </a:solidFill>
                <a:effectLst/>
                <a:uFillTx/>
                <a:sym typeface="Helvetica Light"/>
              </a:rPr>
              <a:t>.com</a:t>
            </a:r>
            <a:endParaRPr kumimoji="0" lang="ru-RU" sz="24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3070868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13228" y="7521575"/>
            <a:ext cx="21506375" cy="5572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endParaRPr lang="ru-RU" sz="4800" b="1" i="1" dirty="0" smtClean="0"/>
          </a:p>
          <a:p>
            <a:pPr marL="304800" indent="-304800" algn="l">
              <a:spcBef>
                <a:spcPts val="2800"/>
              </a:spcBef>
              <a:buSzPct val="100000"/>
              <a:buChar char="•"/>
              <a:defRPr sz="2800">
                <a:solidFill>
                  <a:srgbClr val="253957"/>
                </a:solidFill>
                <a:latin typeface="+mn-lt"/>
                <a:ea typeface="+mn-ea"/>
                <a:cs typeface="+mn-cs"/>
                <a:sym typeface="Arial Narrow"/>
              </a:defRPr>
            </a:pPr>
            <a:endParaRPr lang="ru-RU" sz="4800" b="1" i="1" dirty="0" smtClean="0"/>
          </a:p>
          <a:p>
            <a:pPr marL="304800" indent="-304800" algn="l">
              <a:spcBef>
                <a:spcPts val="2800"/>
              </a:spcBef>
              <a:buSzPct val="100000"/>
              <a:buChar char="•"/>
              <a:defRPr sz="2800">
                <a:solidFill>
                  <a:srgbClr val="253957"/>
                </a:solidFill>
                <a:latin typeface="+mn-lt"/>
                <a:ea typeface="+mn-ea"/>
                <a:cs typeface="+mn-cs"/>
                <a:sym typeface="Arial Narrow"/>
              </a:defRPr>
            </a:pPr>
            <a:endParaRPr lang="ru-RU" sz="4800" b="1" i="1" dirty="0" smtClean="0"/>
          </a:p>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Улучшение базы для выступлений на международных конференциях</a:t>
            </a:r>
            <a:endParaRPr lang="ru-RU" sz="4800" b="1" i="1" dirty="0"/>
          </a:p>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Улучшение базы для неформальных коммуникаций</a:t>
            </a:r>
            <a:endParaRPr lang="ru-RU" sz="4800" b="1" i="1" dirty="0"/>
          </a:p>
          <a:p>
            <a:pPr marL="304800" indent="-304800" algn="l">
              <a:spcBef>
                <a:spcPts val="2800"/>
              </a:spcBef>
              <a:buSzPct val="100000"/>
              <a:buChar char="•"/>
              <a:defRPr sz="2800">
                <a:solidFill>
                  <a:srgbClr val="253957"/>
                </a:solidFill>
                <a:latin typeface="+mn-lt"/>
                <a:ea typeface="+mn-ea"/>
                <a:cs typeface="+mn-cs"/>
                <a:sym typeface="Arial Narrow"/>
              </a:defRPr>
            </a:pPr>
            <a:endParaRPr lang="ru-RU" sz="4800" dirty="0"/>
          </a:p>
          <a:p>
            <a:pPr marL="304800" indent="-304800" algn="l">
              <a:spcBef>
                <a:spcPts val="2800"/>
              </a:spcBef>
              <a:buSzPct val="100000"/>
              <a:buChar char="•"/>
              <a:defRPr sz="2800">
                <a:solidFill>
                  <a:srgbClr val="253957"/>
                </a:solidFill>
                <a:latin typeface="+mn-lt"/>
                <a:ea typeface="+mn-ea"/>
                <a:cs typeface="+mn-cs"/>
                <a:sym typeface="Arial Narrow"/>
              </a:defRPr>
            </a:pPr>
            <a:endParaRPr lang="en-US" sz="4800" dirty="0"/>
          </a:p>
          <a:p>
            <a:pPr algn="l">
              <a:spcBef>
                <a:spcPts val="2800"/>
              </a:spcBef>
              <a:buSzPct val="100000"/>
              <a:defRPr sz="2800">
                <a:solidFill>
                  <a:srgbClr val="253957"/>
                </a:solidFill>
                <a:latin typeface="+mn-lt"/>
                <a:ea typeface="+mn-ea"/>
                <a:cs typeface="+mn-cs"/>
                <a:sym typeface="Arial Narrow"/>
              </a:defRPr>
            </a:pPr>
            <a:endParaRPr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ru-RU" sz="7000" b="1" dirty="0">
                <a:latin typeface="Arial Narrow" charset="0"/>
                <a:ea typeface="Arial Narrow" charset="0"/>
                <a:cs typeface="Arial Narrow" charset="0"/>
              </a:rPr>
              <a:t>2</a:t>
            </a:r>
            <a:r>
              <a:rPr lang="en-US" sz="7000" b="1" dirty="0">
                <a:latin typeface="Arial Narrow" charset="0"/>
                <a:ea typeface="Arial Narrow" charset="0"/>
                <a:cs typeface="Arial Narrow" charset="0"/>
              </a:rPr>
              <a:t>. </a:t>
            </a:r>
            <a:r>
              <a:rPr lang="ru-RU" sz="7000" b="1" dirty="0">
                <a:latin typeface="Arial Narrow" charset="0"/>
                <a:ea typeface="Arial Narrow" charset="0"/>
                <a:cs typeface="Arial Narrow" charset="0"/>
              </a:rPr>
              <a:t>Востребованность на рынке исследователей</a:t>
            </a:r>
            <a:endParaRPr lang="en-US" sz="7000" b="1" dirty="0">
              <a:latin typeface="Arial Narrow" charset="0"/>
              <a:ea typeface="Arial Narrow" charset="0"/>
              <a:cs typeface="Arial Narrow" charset="0"/>
            </a:endParaRPr>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6" name="Picture 2" descr="Image result for famous scien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038" y="4534172"/>
            <a:ext cx="7460427" cy="49552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more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278" y="2493988"/>
            <a:ext cx="8195945" cy="6044851"/>
          </a:xfrm>
          <a:prstGeom prst="rect">
            <a:avLst/>
          </a:prstGeom>
          <a:noFill/>
          <a:extLst>
            <a:ext uri="{909E8E84-426E-40DD-AFC4-6F175D3DCCD1}">
              <a14:hiddenFill xmlns:a14="http://schemas.microsoft.com/office/drawing/2010/main">
                <a:solidFill>
                  <a:srgbClr val="FFFFFF"/>
                </a:solidFill>
              </a14:hiddenFill>
            </a:ext>
          </a:extLst>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8377931" y="7118066"/>
            <a:ext cx="71526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ru-RU" sz="7000" b="1" dirty="0">
                <a:latin typeface="Arial Narrow" charset="0"/>
                <a:ea typeface="Arial Narrow" charset="0"/>
                <a:cs typeface="Arial Narrow" charset="0"/>
              </a:rPr>
              <a:t>3</a:t>
            </a:r>
            <a:r>
              <a:rPr lang="en-US" sz="7000" b="1" dirty="0" smtClean="0">
                <a:latin typeface="Arial Narrow" charset="0"/>
                <a:ea typeface="Arial Narrow" charset="0"/>
                <a:cs typeface="Arial Narrow" charset="0"/>
              </a:rPr>
              <a:t>. </a:t>
            </a:r>
            <a:r>
              <a:rPr lang="ru-RU" sz="7000" b="1" dirty="0" smtClean="0">
                <a:latin typeface="Arial Narrow" charset="0"/>
                <a:ea typeface="Arial Narrow" charset="0"/>
                <a:cs typeface="Arial Narrow" charset="0"/>
              </a:rPr>
              <a:t>надбавка</a:t>
            </a:r>
            <a:endParaRPr lang="en-US"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en-US" sz="7000" b="1" dirty="0">
              <a:latin typeface="Arial Narrow" charset="0"/>
              <a:ea typeface="Arial Narrow" charset="0"/>
              <a:cs typeface="Arial Narrow" charset="0"/>
            </a:endParaRPr>
          </a:p>
        </p:txBody>
      </p:sp>
      <p:pic>
        <p:nvPicPr>
          <p:cNvPr id="9" name="Изображение" descr="Изображение"/>
          <p:cNvPicPr>
            <a:picLocks noChangeAspect="1"/>
          </p:cNvPicPr>
          <p:nvPr/>
        </p:nvPicPr>
        <p:blipFill>
          <a:blip r:embed="rId3"/>
          <a:stretch>
            <a:fillRect/>
          </a:stretch>
        </p:blipFill>
        <p:spPr>
          <a:xfrm>
            <a:off x="1211199" y="620465"/>
            <a:ext cx="1214985" cy="1214985"/>
          </a:xfrm>
          <a:prstGeom prst="rect">
            <a:avLst/>
          </a:prstGeom>
          <a:ln w="12700">
            <a:miter lim="400000"/>
          </a:ln>
        </p:spPr>
      </p:pic>
    </p:spTree>
    <p:extLst>
      <p:ext uri="{BB962C8B-B14F-4D97-AF65-F5344CB8AC3E}">
        <p14:creationId xmlns:p14="http://schemas.microsoft.com/office/powerpoint/2010/main" val="320428228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13228" y="10241280"/>
            <a:ext cx="21506375" cy="2852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Новые идеи</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Новый опыт</a:t>
            </a:r>
            <a:r>
              <a:rPr lang="en-US" sz="4800" b="1" i="1" dirty="0" smtClean="0"/>
              <a:t>|</a:t>
            </a:r>
            <a:r>
              <a:rPr lang="ru-RU" sz="4800" b="1" i="1" dirty="0" smtClean="0"/>
              <a:t>взгляд на жизнь</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800" b="1" i="1" dirty="0" smtClean="0"/>
              <a:t>Международное сотрудничество</a:t>
            </a:r>
            <a:endParaRPr lang="ru-RU" sz="4800" b="1" i="1" dirty="0"/>
          </a:p>
          <a:p>
            <a:pPr marL="304800" indent="-304800" algn="l">
              <a:spcBef>
                <a:spcPts val="2800"/>
              </a:spcBef>
              <a:buSzPct val="100000"/>
              <a:buChar char="•"/>
              <a:defRPr sz="2800">
                <a:solidFill>
                  <a:srgbClr val="253957"/>
                </a:solidFill>
                <a:latin typeface="+mn-lt"/>
                <a:ea typeface="+mn-ea"/>
                <a:cs typeface="+mn-cs"/>
                <a:sym typeface="Arial Narrow"/>
              </a:defRPr>
            </a:pPr>
            <a:endParaRPr lang="ru-RU" sz="4800" dirty="0"/>
          </a:p>
          <a:p>
            <a:pPr marL="304800" indent="-304800" algn="l">
              <a:spcBef>
                <a:spcPts val="2800"/>
              </a:spcBef>
              <a:buSzPct val="100000"/>
              <a:buChar char="•"/>
              <a:defRPr sz="2800">
                <a:solidFill>
                  <a:srgbClr val="253957"/>
                </a:solidFill>
                <a:latin typeface="+mn-lt"/>
                <a:ea typeface="+mn-ea"/>
                <a:cs typeface="+mn-cs"/>
                <a:sym typeface="Arial Narrow"/>
              </a:defRPr>
            </a:pPr>
            <a:endParaRPr lang="en-US" sz="4800" dirty="0"/>
          </a:p>
          <a:p>
            <a:pPr algn="l">
              <a:spcBef>
                <a:spcPts val="2800"/>
              </a:spcBef>
              <a:buSzPct val="100000"/>
              <a:defRPr sz="2800">
                <a:solidFill>
                  <a:srgbClr val="253957"/>
                </a:solidFill>
                <a:latin typeface="+mn-lt"/>
                <a:ea typeface="+mn-ea"/>
                <a:cs typeface="+mn-cs"/>
                <a:sym typeface="Arial Narrow"/>
              </a:defRPr>
            </a:pPr>
            <a:endParaRPr dirty="0"/>
          </a:p>
        </p:txBody>
      </p:sp>
      <p:sp>
        <p:nvSpPr>
          <p:cNvPr id="87" name="Очень крутой заголовок…"/>
          <p:cNvSpPr txBox="1"/>
          <p:nvPr/>
        </p:nvSpPr>
        <p:spPr>
          <a:xfrm>
            <a:off x="1209449" y="2540000"/>
            <a:ext cx="21489608" cy="2746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4. </a:t>
            </a:r>
            <a:r>
              <a:rPr lang="ru-RU" sz="7000" b="1" dirty="0">
                <a:latin typeface="Arial Narrow" charset="0"/>
                <a:ea typeface="Arial Narrow" charset="0"/>
                <a:cs typeface="Arial Narrow" charset="0"/>
              </a:rPr>
              <a:t>Иностранные студенты – источник диверсификации</a:t>
            </a:r>
            <a:r>
              <a:rPr lang="en-US" sz="7000" b="1" dirty="0">
                <a:latin typeface="Arial Narrow" charset="0"/>
                <a:ea typeface="Arial Narrow" charset="0"/>
                <a:cs typeface="Arial Narrow" charset="0"/>
              </a:rPr>
              <a:t> (</a:t>
            </a:r>
            <a:r>
              <a:rPr lang="ru-RU" sz="7000" b="1" dirty="0">
                <a:latin typeface="Arial Narrow" charset="0"/>
                <a:ea typeface="Arial Narrow" charset="0"/>
                <a:cs typeface="Arial Narrow" charset="0"/>
              </a:rPr>
              <a:t>«всего»)</a:t>
            </a:r>
            <a:endParaRPr lang="en-US" sz="7000" b="1" dirty="0">
              <a:latin typeface="Arial Narrow" charset="0"/>
              <a:ea typeface="Arial Narrow" charset="0"/>
              <a:cs typeface="Arial Narrow" charset="0"/>
            </a:endParaRPr>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7170" name="Picture 2" descr="Image result for foreign 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706" y="5001577"/>
            <a:ext cx="6885093" cy="36141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699695" y="8974002"/>
            <a:ext cx="593344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1800" dirty="0"/>
              <a:t>r</a:t>
            </a:r>
            <a:r>
              <a:rPr lang="en-US" sz="1800" dirty="0" smtClean="0"/>
              <a:t>usskiymir.ru</a:t>
            </a:r>
            <a:endParaRPr kumimoji="0" lang="ru-RU" sz="18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402226637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2.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416</TotalTime>
  <Words>283</Words>
  <Application>Microsoft Office PowerPoint</Application>
  <PresentationFormat>Произвольный</PresentationFormat>
  <Paragraphs>86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Закон эффекта (The law of effect) – не наш случай</vt:lpstr>
      <vt:lpstr>Оперантное обусловливание (инструментальное научение)</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Кремлёв</dc:creator>
  <cp:lastModifiedBy>Sergei Shchebetenko</cp:lastModifiedBy>
  <cp:revision>39</cp:revision>
  <dcterms:modified xsi:type="dcterms:W3CDTF">2019-10-25T11:39:29Z</dcterms:modified>
</cp:coreProperties>
</file>