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5"/>
  </p:notesMasterIdLst>
  <p:sldIdLst>
    <p:sldId id="256" r:id="rId3"/>
    <p:sldId id="260" r:id="rId4"/>
    <p:sldId id="257" r:id="rId5"/>
    <p:sldId id="261" r:id="rId6"/>
    <p:sldId id="262" r:id="rId7"/>
    <p:sldId id="272" r:id="rId8"/>
    <p:sldId id="270" r:id="rId9"/>
    <p:sldId id="271" r:id="rId10"/>
    <p:sldId id="265" r:id="rId11"/>
    <p:sldId id="266" r:id="rId12"/>
    <p:sldId id="267" r:id="rId13"/>
    <p:sldId id="263"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5"/>
  </p:normalViewPr>
  <p:slideViewPr>
    <p:cSldViewPr snapToGrid="0">
      <p:cViewPr varScale="1">
        <p:scale>
          <a:sx n="34" d="100"/>
          <a:sy n="34" d="100"/>
        </p:scale>
        <p:origin x="834" y="84"/>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09805227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8800" y="4260851"/>
            <a:ext cx="20726400" cy="2940050"/>
          </a:xfrm>
        </p:spPr>
        <p:txBody>
          <a:bodyPr/>
          <a:lstStyle/>
          <a:p>
            <a:r>
              <a:rPr lang="ru-RU"/>
              <a:t>Образец заголовка</a:t>
            </a:r>
          </a:p>
        </p:txBody>
      </p:sp>
      <p:sp>
        <p:nvSpPr>
          <p:cNvPr id="3" name="Подзаголовок 2"/>
          <p:cNvSpPr>
            <a:spLocks noGrp="1"/>
          </p:cNvSpPr>
          <p:nvPr>
            <p:ph type="subTitle" idx="1"/>
          </p:nvPr>
        </p:nvSpPr>
        <p:spPr>
          <a:xfrm>
            <a:off x="3657600" y="7772400"/>
            <a:ext cx="17068800" cy="3505200"/>
          </a:xfrm>
        </p:spPr>
        <p:txBody>
          <a:bodyPr/>
          <a:lstStyle>
            <a:lvl1pPr marL="0" indent="0" algn="ctr">
              <a:buNone/>
              <a:defRPr>
                <a:solidFill>
                  <a:schemeClr val="tx1">
                    <a:tint val="75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55370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57160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6168" y="8813801"/>
            <a:ext cx="20726400" cy="2724150"/>
          </a:xfrm>
        </p:spPr>
        <p:txBody>
          <a:bodyPr anchor="t"/>
          <a:lstStyle>
            <a:lvl1pPr algn="l">
              <a:defRPr sz="8000" b="1" cap="all"/>
            </a:lvl1pPr>
          </a:lstStyle>
          <a:p>
            <a:r>
              <a:rPr lang="ru-RU"/>
              <a:t>Образец заголовка</a:t>
            </a:r>
          </a:p>
        </p:txBody>
      </p:sp>
      <p:sp>
        <p:nvSpPr>
          <p:cNvPr id="3" name="Текст 2"/>
          <p:cNvSpPr>
            <a:spLocks noGrp="1"/>
          </p:cNvSpPr>
          <p:nvPr>
            <p:ph type="body" idx="1"/>
          </p:nvPr>
        </p:nvSpPr>
        <p:spPr>
          <a:xfrm>
            <a:off x="1926168" y="5813427"/>
            <a:ext cx="20726400" cy="3000374"/>
          </a:xfrm>
        </p:spPr>
        <p:txBody>
          <a:bodyPr anchor="b"/>
          <a:lstStyle>
            <a:lvl1pPr marL="0" indent="0">
              <a:buNone/>
              <a:defRPr sz="4000">
                <a:solidFill>
                  <a:schemeClr val="tx1">
                    <a:tint val="7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074526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1219200" y="3200401"/>
            <a:ext cx="10769600" cy="9051926"/>
          </a:xfrm>
        </p:spPr>
        <p:txBody>
          <a:bodyPr/>
          <a:lstStyle>
            <a:lvl1pPr>
              <a:defRPr sz="5600"/>
            </a:lvl1pPr>
            <a:lvl2pPr>
              <a:defRPr sz="4800"/>
            </a:lvl2pPr>
            <a:lvl3pPr>
              <a:defRPr sz="4000"/>
            </a:lvl3pPr>
            <a:lvl4pPr>
              <a:defRPr sz="3600"/>
            </a:lvl4pPr>
            <a:lvl5pPr>
              <a:defRPr sz="3600"/>
            </a:lvl5pPr>
            <a:lvl6pPr>
              <a:defRPr sz="3600"/>
            </a:lvl6pPr>
            <a:lvl7pPr>
              <a:defRPr sz="3600"/>
            </a:lvl7pPr>
            <a:lvl8pPr>
              <a:defRPr sz="3600"/>
            </a:lvl8pPr>
            <a:lvl9pPr>
              <a:defRPr sz="3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12395200" y="3200401"/>
            <a:ext cx="10769600" cy="9051926"/>
          </a:xfrm>
        </p:spPr>
        <p:txBody>
          <a:bodyPr/>
          <a:lstStyle>
            <a:lvl1pPr>
              <a:defRPr sz="5600"/>
            </a:lvl1pPr>
            <a:lvl2pPr>
              <a:defRPr sz="4800"/>
            </a:lvl2pPr>
            <a:lvl3pPr>
              <a:defRPr sz="4000"/>
            </a:lvl3pPr>
            <a:lvl4pPr>
              <a:defRPr sz="3600"/>
            </a:lvl4pPr>
            <a:lvl5pPr>
              <a:defRPr sz="3600"/>
            </a:lvl5pPr>
            <a:lvl6pPr>
              <a:defRPr sz="3600"/>
            </a:lvl6pPr>
            <a:lvl7pPr>
              <a:defRPr sz="3600"/>
            </a:lvl7pPr>
            <a:lvl8pPr>
              <a:defRPr sz="3600"/>
            </a:lvl8pPr>
            <a:lvl9pPr>
              <a:defRPr sz="3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34912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1219200" y="3070226"/>
            <a:ext cx="10773835" cy="12795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4" name="Содержимое 3"/>
          <p:cNvSpPr>
            <a:spLocks noGrp="1"/>
          </p:cNvSpPr>
          <p:nvPr>
            <p:ph sz="half" idx="2"/>
          </p:nvPr>
        </p:nvSpPr>
        <p:spPr>
          <a:xfrm>
            <a:off x="1219200" y="4349750"/>
            <a:ext cx="10773835" cy="7902576"/>
          </a:xfrm>
        </p:spPr>
        <p:txBody>
          <a:bodyPr/>
          <a:lstStyle>
            <a:lvl1pPr>
              <a:defRPr sz="4800"/>
            </a:lvl1pPr>
            <a:lvl2pPr>
              <a:defRPr sz="4000"/>
            </a:lvl2pPr>
            <a:lvl3pPr>
              <a:defRPr sz="3600"/>
            </a:lvl3pPr>
            <a:lvl4pPr>
              <a:defRPr sz="3200"/>
            </a:lvl4pPr>
            <a:lvl5pPr>
              <a:defRPr sz="3200"/>
            </a:lvl5pPr>
            <a:lvl6pPr>
              <a:defRPr sz="3200"/>
            </a:lvl6pPr>
            <a:lvl7pPr>
              <a:defRPr sz="3200"/>
            </a:lvl7pPr>
            <a:lvl8pPr>
              <a:defRPr sz="3200"/>
            </a:lvl8pPr>
            <a:lvl9pPr>
              <a:defRPr sz="3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12386735" y="3070226"/>
            <a:ext cx="10778067" cy="12795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6" name="Содержимое 5"/>
          <p:cNvSpPr>
            <a:spLocks noGrp="1"/>
          </p:cNvSpPr>
          <p:nvPr>
            <p:ph sz="quarter" idx="4"/>
          </p:nvPr>
        </p:nvSpPr>
        <p:spPr>
          <a:xfrm>
            <a:off x="12386735" y="4349750"/>
            <a:ext cx="10778067" cy="7902576"/>
          </a:xfrm>
        </p:spPr>
        <p:txBody>
          <a:bodyPr/>
          <a:lstStyle>
            <a:lvl1pPr>
              <a:defRPr sz="4800"/>
            </a:lvl1pPr>
            <a:lvl2pPr>
              <a:defRPr sz="4000"/>
            </a:lvl2pPr>
            <a:lvl3pPr>
              <a:defRPr sz="3600"/>
            </a:lvl3pPr>
            <a:lvl4pPr>
              <a:defRPr sz="3200"/>
            </a:lvl4pPr>
            <a:lvl5pPr>
              <a:defRPr sz="3200"/>
            </a:lvl5pPr>
            <a:lvl6pPr>
              <a:defRPr sz="3200"/>
            </a:lvl6pPr>
            <a:lvl7pPr>
              <a:defRPr sz="3200"/>
            </a:lvl7pPr>
            <a:lvl8pPr>
              <a:defRPr sz="3200"/>
            </a:lvl8pPr>
            <a:lvl9pPr>
              <a:defRPr sz="3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24.10.2019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222755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24.10.2019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40560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24.10.2019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87519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1" y="546100"/>
            <a:ext cx="8022168" cy="2324100"/>
          </a:xfrm>
        </p:spPr>
        <p:txBody>
          <a:bodyPr anchor="b"/>
          <a:lstStyle>
            <a:lvl1pPr algn="l">
              <a:defRPr sz="4000" b="1"/>
            </a:lvl1pPr>
          </a:lstStyle>
          <a:p>
            <a:r>
              <a:rPr lang="ru-RU"/>
              <a:t>Образец заголовка</a:t>
            </a:r>
          </a:p>
        </p:txBody>
      </p:sp>
      <p:sp>
        <p:nvSpPr>
          <p:cNvPr id="3" name="Содержимое 2"/>
          <p:cNvSpPr>
            <a:spLocks noGrp="1"/>
          </p:cNvSpPr>
          <p:nvPr>
            <p:ph idx="1"/>
          </p:nvPr>
        </p:nvSpPr>
        <p:spPr>
          <a:xfrm>
            <a:off x="9533467" y="546101"/>
            <a:ext cx="13631333" cy="11706226"/>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1219201" y="2870201"/>
            <a:ext cx="8022168" cy="9382126"/>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53649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9435" y="9601200"/>
            <a:ext cx="14630400" cy="1133476"/>
          </a:xfrm>
        </p:spPr>
        <p:txBody>
          <a:bodyPr anchor="b"/>
          <a:lstStyle>
            <a:lvl1pPr algn="l">
              <a:defRPr sz="4000" b="1"/>
            </a:lvl1pPr>
          </a:lstStyle>
          <a:p>
            <a:r>
              <a:rPr lang="ru-RU"/>
              <a:t>Образец заголовка</a:t>
            </a:r>
          </a:p>
        </p:txBody>
      </p:sp>
      <p:sp>
        <p:nvSpPr>
          <p:cNvPr id="3" name="Рисунок 2"/>
          <p:cNvSpPr>
            <a:spLocks noGrp="1"/>
          </p:cNvSpPr>
          <p:nvPr>
            <p:ph type="pic" idx="1"/>
          </p:nvPr>
        </p:nvSpPr>
        <p:spPr>
          <a:xfrm>
            <a:off x="4779435" y="1225550"/>
            <a:ext cx="14630400" cy="822960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ru-RU"/>
          </a:p>
        </p:txBody>
      </p:sp>
      <p:sp>
        <p:nvSpPr>
          <p:cNvPr id="4" name="Текст 3"/>
          <p:cNvSpPr>
            <a:spLocks noGrp="1"/>
          </p:cNvSpPr>
          <p:nvPr>
            <p:ph type="body" sz="half" idx="2"/>
          </p:nvPr>
        </p:nvSpPr>
        <p:spPr>
          <a:xfrm>
            <a:off x="4779435" y="10734676"/>
            <a:ext cx="14630400" cy="1609724"/>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824042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016767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7678400" y="549277"/>
            <a:ext cx="5486400" cy="1170305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219200" y="549277"/>
            <a:ext cx="16052800" cy="117030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1597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549276"/>
            <a:ext cx="21945600" cy="2286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1219200" y="3200401"/>
            <a:ext cx="21945600" cy="905192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1219200" y="12712701"/>
            <a:ext cx="56896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B4C71EC6-210F-42DE-9C53-41977AD35B3D}" type="datetimeFigureOut">
              <a:rPr lang="ru-RU" smtClean="0"/>
              <a:t>24.10.2019</a:t>
            </a:fld>
            <a:endParaRPr lang="ru-RU"/>
          </a:p>
        </p:txBody>
      </p:sp>
      <p:sp>
        <p:nvSpPr>
          <p:cNvPr id="5" name="Нижний колонтитул 4"/>
          <p:cNvSpPr>
            <a:spLocks noGrp="1"/>
          </p:cNvSpPr>
          <p:nvPr>
            <p:ph type="ftr" sz="quarter" idx="3"/>
          </p:nvPr>
        </p:nvSpPr>
        <p:spPr>
          <a:xfrm>
            <a:off x="8331200" y="12712701"/>
            <a:ext cx="7721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17475200" y="12712701"/>
            <a:ext cx="56896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12088815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1828800" rtl="0" eaLnBrk="1" latinLnBrk="0" hangingPunct="1">
        <a:spcBef>
          <a:spcPct val="0"/>
        </a:spcBef>
        <a:buNone/>
        <a:defRPr sz="8800" kern="1200">
          <a:solidFill>
            <a:schemeClr val="tx1"/>
          </a:solidFill>
          <a:latin typeface="+mj-lt"/>
          <a:ea typeface="+mj-ea"/>
          <a:cs typeface="+mj-cs"/>
        </a:defRPr>
      </a:lvl1pPr>
    </p:titleStyle>
    <p:bodyStyle>
      <a:lvl1pPr marL="685800" indent="-685800" algn="l" defTabSz="1828800" rtl="0" eaLnBrk="1" latinLnBrk="0" hangingPunct="1">
        <a:spcBef>
          <a:spcPct val="20000"/>
        </a:spcBef>
        <a:buFont typeface="Arial" pitchFamily="34" charset="0"/>
        <a:buChar char="•"/>
        <a:defRPr sz="6400" kern="1200">
          <a:solidFill>
            <a:schemeClr val="tx1"/>
          </a:solidFill>
          <a:latin typeface="+mn-lt"/>
          <a:ea typeface="+mn-ea"/>
          <a:cs typeface="+mn-cs"/>
        </a:defRPr>
      </a:lvl1pPr>
      <a:lvl2pPr marL="1485900" indent="-571500" algn="l" defTabSz="1828800" rtl="0" eaLnBrk="1" latinLnBrk="0" hangingPunct="1">
        <a:spcBef>
          <a:spcPct val="20000"/>
        </a:spcBef>
        <a:buFont typeface="Arial" pitchFamily="34" charset="0"/>
        <a:buChar char="–"/>
        <a:defRPr sz="5600" kern="1200">
          <a:solidFill>
            <a:schemeClr val="tx1"/>
          </a:solidFill>
          <a:latin typeface="+mn-lt"/>
          <a:ea typeface="+mn-ea"/>
          <a:cs typeface="+mn-cs"/>
        </a:defRPr>
      </a:lvl2pPr>
      <a:lvl3pPr marL="2286000" indent="-457200" algn="l" defTabSz="1828800" rtl="0" eaLnBrk="1" latinLnBrk="0" hangingPunct="1">
        <a:spcBef>
          <a:spcPct val="20000"/>
        </a:spcBef>
        <a:buFont typeface="Arial" pitchFamily="34" charset="0"/>
        <a:buChar char="•"/>
        <a:defRPr sz="4800" kern="1200">
          <a:solidFill>
            <a:schemeClr val="tx1"/>
          </a:solidFill>
          <a:latin typeface="+mn-lt"/>
          <a:ea typeface="+mn-ea"/>
          <a:cs typeface="+mn-cs"/>
        </a:defRPr>
      </a:lvl3pPr>
      <a:lvl4pPr marL="32004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4pPr>
      <a:lvl5pPr marL="41148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5pPr>
      <a:lvl6pPr marL="50292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6pPr>
      <a:lvl7pPr marL="59436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7pPr>
      <a:lvl8pPr marL="68580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8pPr>
      <a:lvl9pPr marL="7772400" indent="-457200" algn="l" defTabSz="1828800" rtl="0" eaLnBrk="1" latinLnBrk="0" hangingPunct="1">
        <a:spcBef>
          <a:spcPct val="20000"/>
        </a:spcBef>
        <a:buFont typeface="Arial" pitchFamily="34" charset="0"/>
        <a:buChar char="•"/>
        <a:defRPr sz="4000" kern="1200">
          <a:solidFill>
            <a:schemeClr val="tx1"/>
          </a:solidFill>
          <a:latin typeface="+mn-lt"/>
          <a:ea typeface="+mn-ea"/>
          <a:cs typeface="+mn-cs"/>
        </a:defRPr>
      </a:lvl9pPr>
    </p:bodyStyle>
    <p:otherStyle>
      <a:defPPr>
        <a:defRPr lang="ru-RU"/>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7116915" y="3494323"/>
            <a:ext cx="17267085" cy="4156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dirty="0"/>
              <a:t>ПЕРЕХОД на новые стандарты оформления программ</a:t>
            </a:r>
            <a:endParaRPr lang="en-US" dirty="0"/>
          </a:p>
        </p:txBody>
      </p:sp>
      <p:sp>
        <p:nvSpPr>
          <p:cNvPr id="53" name="Очень крутой подзаголовок презентации"/>
          <p:cNvSpPr txBox="1"/>
          <p:nvPr/>
        </p:nvSpPr>
        <p:spPr>
          <a:xfrm>
            <a:off x="7116914" y="8506691"/>
            <a:ext cx="12085485" cy="31519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dirty="0"/>
              <a:t>Козлов Владимир, доцент</a:t>
            </a:r>
          </a:p>
          <a:p>
            <a:r>
              <a:rPr lang="ru-RU" dirty="0"/>
              <a:t>ФСН, Институт демографии НИУ ВШЭ, </a:t>
            </a:r>
          </a:p>
          <a:p>
            <a:r>
              <a:rPr lang="ru-RU" dirty="0"/>
              <a:t>Академический руководитель программы</a:t>
            </a:r>
          </a:p>
          <a:p>
            <a:r>
              <a:rPr lang="ru-RU" dirty="0"/>
              <a:t>«Население и развитие»</a:t>
            </a:r>
          </a:p>
          <a:p>
            <a:r>
              <a:rPr lang="en-US" dirty="0"/>
              <a:t>vakozlov@hse.ru</a:t>
            </a:r>
          </a:p>
        </p:txBody>
      </p:sp>
      <p:sp>
        <p:nvSpPr>
          <p:cNvPr id="54" name="Название подразделения,  лаборатории, факультета и т.д."/>
          <p:cNvSpPr txBox="1"/>
          <p:nvPr/>
        </p:nvSpPr>
        <p:spPr>
          <a:xfrm>
            <a:off x="7116915" y="1847447"/>
            <a:ext cx="9443423" cy="790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p>
            <a:pPr algn="l">
              <a:defRPr sz="4200">
                <a:solidFill>
                  <a:srgbClr val="253957"/>
                </a:solidFill>
                <a:latin typeface="+mn-lt"/>
                <a:ea typeface="+mn-ea"/>
                <a:cs typeface="+mn-cs"/>
                <a:sym typeface="Arial Narrow"/>
              </a:defRPr>
            </a:pPr>
            <a:r>
              <a:rPr lang="ru-RU" dirty="0"/>
              <a:t>Факультет социальных наук</a:t>
            </a:r>
            <a:endParaRPr lang="en-US" dirty="0"/>
          </a:p>
        </p:txBody>
      </p:sp>
      <p:sp>
        <p:nvSpPr>
          <p:cNvPr id="55" name="Москва, 2017"/>
          <p:cNvSpPr txBox="1"/>
          <p:nvPr/>
        </p:nvSpPr>
        <p:spPr>
          <a:xfrm>
            <a:off x="7116915" y="11892516"/>
            <a:ext cx="9443424" cy="5751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dirty="0"/>
              <a:t>Пермь</a:t>
            </a:r>
            <a:r>
              <a:rPr lang="en-US" dirty="0"/>
              <a:t>, </a:t>
            </a:r>
            <a:r>
              <a:rPr lang="ru-RU" dirty="0"/>
              <a:t>1</a:t>
            </a:r>
            <a:r>
              <a:rPr lang="en-US" dirty="0"/>
              <a:t> </a:t>
            </a:r>
            <a:r>
              <a:rPr lang="ru-RU" dirty="0"/>
              <a:t>ноября</a:t>
            </a:r>
            <a:r>
              <a:rPr lang="en-US" dirty="0"/>
              <a:t>, 2019</a:t>
            </a:r>
          </a:p>
        </p:txBody>
      </p:sp>
      <p:pic>
        <p:nvPicPr>
          <p:cNvPr id="9" name="Изображение" descr="Изображение"/>
          <p:cNvPicPr>
            <a:picLocks noChangeAspect="1"/>
          </p:cNvPicPr>
          <p:nvPr/>
        </p:nvPicPr>
        <p:blipFill>
          <a:blip r:embed="rId2"/>
          <a:stretch>
            <a:fillRect/>
          </a:stretch>
        </p:blipFill>
        <p:spPr>
          <a:xfrm>
            <a:off x="1506855" y="1330739"/>
            <a:ext cx="2166348" cy="2792805"/>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Очень крутой заголовок…"/>
          <p:cNvSpPr txBox="1"/>
          <p:nvPr/>
        </p:nvSpPr>
        <p:spPr>
          <a:xfrm>
            <a:off x="1186003" y="2972786"/>
            <a:ext cx="2148960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Аннотация</a:t>
            </a:r>
          </a:p>
          <a:p>
            <a:pPr algn="l">
              <a:defRPr sz="5000" b="1" cap="all">
                <a:solidFill>
                  <a:srgbClr val="253957"/>
                </a:solidFill>
                <a:latin typeface="+mn-lt"/>
                <a:ea typeface="+mn-ea"/>
                <a:cs typeface="+mn-cs"/>
                <a:sym typeface="Arial Narrow"/>
              </a:defRPr>
            </a:pPr>
            <a:endParaRPr lang="ru-RU"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r>
              <a:rPr lang="ru-RU" sz="4000" b="1" dirty="0">
                <a:latin typeface="Arial Narrow" charset="0"/>
                <a:ea typeface="Arial Narrow" charset="0"/>
                <a:cs typeface="Arial Narrow" charset="0"/>
              </a:rPr>
              <a:t>Представляется в виде рекламного проспекта, с которым в первую очередь знакомятся студенты</a:t>
            </a:r>
            <a:endParaRPr lang="en-US" sz="4000" dirty="0">
              <a:latin typeface="Arial Narrow" charset="0"/>
              <a:ea typeface="Arial Narrow" charset="0"/>
              <a:cs typeface="Arial Narrow" charset="0"/>
            </a:endParaRPr>
          </a:p>
        </p:txBody>
      </p:sp>
      <p:sp>
        <p:nvSpPr>
          <p:cNvPr id="95" name="Заголовок основного текста"/>
          <p:cNvSpPr txBox="1"/>
          <p:nvPr/>
        </p:nvSpPr>
        <p:spPr>
          <a:xfrm>
            <a:off x="0" y="4486275"/>
            <a:ext cx="24384000" cy="5372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en-US" sz="4400" dirty="0"/>
          </a:p>
        </p:txBody>
      </p:sp>
      <p:sp>
        <p:nvSpPr>
          <p:cNvPr id="96"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299013180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Очень крутой заголовок…"/>
          <p:cNvSpPr txBox="1"/>
          <p:nvPr/>
        </p:nvSpPr>
        <p:spPr>
          <a:xfrm>
            <a:off x="1186003" y="2972786"/>
            <a:ext cx="2148960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ПРАКТИКА</a:t>
            </a:r>
            <a:endParaRPr lang="en-US" sz="4200" dirty="0">
              <a:latin typeface="Arial Narrow" charset="0"/>
              <a:ea typeface="Arial Narrow" charset="0"/>
              <a:cs typeface="Arial Narrow" charset="0"/>
            </a:endParaRPr>
          </a:p>
        </p:txBody>
      </p:sp>
      <p:sp>
        <p:nvSpPr>
          <p:cNvPr id="95" name="Заголовок основного текста"/>
          <p:cNvSpPr txBox="1"/>
          <p:nvPr/>
        </p:nvSpPr>
        <p:spPr>
          <a:xfrm>
            <a:off x="1177619" y="5820994"/>
            <a:ext cx="21506374" cy="5151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en-US" sz="4800" dirty="0"/>
          </a:p>
        </p:txBody>
      </p:sp>
      <p:sp>
        <p:nvSpPr>
          <p:cNvPr id="96"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419401861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Телефон.: +Х (ХХХ) ХХХ ХХХХ"/>
          <p:cNvSpPr txBox="1"/>
          <p:nvPr/>
        </p:nvSpPr>
        <p:spPr>
          <a:xfrm>
            <a:off x="801172" y="11141586"/>
            <a:ext cx="12693153" cy="1806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lvl1pPr algn="l" defTabSz="642937">
              <a:defRPr sz="2400">
                <a:solidFill>
                  <a:srgbClr val="FFFFFF"/>
                </a:solidFill>
                <a:latin typeface="+mn-lt"/>
                <a:ea typeface="+mn-ea"/>
                <a:cs typeface="+mn-cs"/>
                <a:sym typeface="Arial Narrow"/>
              </a:defRPr>
            </a:lvl1pPr>
          </a:lstStyle>
          <a:p>
            <a:r>
              <a:rPr lang="en-US" sz="5400" dirty="0"/>
              <a:t>Phone</a:t>
            </a:r>
            <a:r>
              <a:rPr sz="5400" dirty="0"/>
              <a:t>.: +</a:t>
            </a:r>
            <a:r>
              <a:rPr lang="en-US" sz="5400" dirty="0"/>
              <a:t>7 </a:t>
            </a:r>
            <a:r>
              <a:rPr lang="ru-RU" sz="5400" dirty="0"/>
              <a:t>916 130 45 80</a:t>
            </a:r>
            <a:endParaRPr lang="en-US" sz="5400" dirty="0"/>
          </a:p>
          <a:p>
            <a:r>
              <a:rPr lang="en-US" sz="5400" dirty="0"/>
              <a:t>vakozlov@hse.ru</a:t>
            </a:r>
            <a:endParaRPr sz="5400" dirty="0"/>
          </a:p>
        </p:txBody>
      </p:sp>
      <p:pic>
        <p:nvPicPr>
          <p:cNvPr id="7" name="Изображение" descr="Изображение"/>
          <p:cNvPicPr>
            <a:picLocks noChangeAspect="1"/>
          </p:cNvPicPr>
          <p:nvPr/>
        </p:nvPicPr>
        <p:blipFill>
          <a:blip r:embed="rId2"/>
          <a:stretch>
            <a:fillRect/>
          </a:stretch>
        </p:blipFill>
        <p:spPr>
          <a:xfrm>
            <a:off x="1423188" y="1401009"/>
            <a:ext cx="2252097" cy="2903349"/>
          </a:xfrm>
          <a:prstGeom prst="rect">
            <a:avLst/>
          </a:prstGeom>
          <a:ln w="12700">
            <a:miter lim="400000"/>
          </a:ln>
        </p:spPr>
      </p:pic>
      <p:sp>
        <p:nvSpPr>
          <p:cNvPr id="3" name="TextBox 2"/>
          <p:cNvSpPr txBox="1"/>
          <p:nvPr/>
        </p:nvSpPr>
        <p:spPr>
          <a:xfrm>
            <a:off x="3987719" y="6136466"/>
            <a:ext cx="15325517" cy="14984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r>
              <a:rPr lang="ru-RU" sz="8800" dirty="0">
                <a:solidFill>
                  <a:schemeClr val="bg1"/>
                </a:solidFill>
              </a:rPr>
              <a:t>СПАСИБО ЗА ВНИМАНИЕ</a:t>
            </a:r>
            <a:r>
              <a:rPr kumimoji="0" lang="en-US" sz="8800" b="0" i="0" u="none" strike="noStrike" cap="none" spc="0" normalizeH="0" dirty="0">
                <a:ln>
                  <a:noFill/>
                </a:ln>
                <a:solidFill>
                  <a:schemeClr val="bg1"/>
                </a:solidFill>
                <a:effectLst/>
                <a:uFillTx/>
                <a:latin typeface="+mj-lt"/>
                <a:ea typeface="+mj-ea"/>
                <a:cs typeface="+mj-cs"/>
                <a:sym typeface="Helvetica Light"/>
              </a:rPr>
              <a:t>! </a:t>
            </a:r>
            <a:endParaRPr kumimoji="0" lang="ru-RU" sz="8800" b="0" i="0" u="none" strike="noStrike" cap="none" spc="0" normalizeH="0" baseline="0" dirty="0">
              <a:ln>
                <a:noFill/>
              </a:ln>
              <a:solidFill>
                <a:schemeClr val="bg1"/>
              </a:solidFill>
              <a:effectLst/>
              <a:uFillTx/>
              <a:latin typeface="+mj-lt"/>
              <a:ea typeface="+mj-ea"/>
              <a:cs typeface="+mj-cs"/>
              <a:sym typeface="Helvetica Light"/>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Очень крутой заголовок…"/>
          <p:cNvSpPr txBox="1"/>
          <p:nvPr/>
        </p:nvSpPr>
        <p:spPr>
          <a:xfrm>
            <a:off x="1201065" y="2459865"/>
            <a:ext cx="21506374"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ВАЖНЫЕ ЭЛЕМЕНТЫ</a:t>
            </a:r>
            <a:endParaRPr lang="en-US" sz="7000" b="1" dirty="0">
              <a:latin typeface="Arial Narrow" charset="0"/>
              <a:ea typeface="Arial Narrow" charset="0"/>
              <a:cs typeface="Arial Narrow" charset="0"/>
            </a:endParaRPr>
          </a:p>
        </p:txBody>
      </p:sp>
      <p:sp>
        <p:nvSpPr>
          <p:cNvPr id="81" name="Заголовок основного текста"/>
          <p:cNvSpPr txBox="1"/>
          <p:nvPr/>
        </p:nvSpPr>
        <p:spPr>
          <a:xfrm>
            <a:off x="1525514" y="10838966"/>
            <a:ext cx="16073439"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marL="742950" indent="-742950">
              <a:buAutoNum type="arabicPeriod"/>
            </a:pPr>
            <a:endParaRPr lang="ru-RU" sz="4800" dirty="0"/>
          </a:p>
          <a:p>
            <a:pPr marL="742950" indent="-742950">
              <a:buAutoNum type="arabicPeriod"/>
            </a:pPr>
            <a:endParaRPr lang="ru-RU" sz="4800" dirty="0"/>
          </a:p>
          <a:p>
            <a:pPr marL="742950" indent="-742950">
              <a:buAutoNum type="arabicPeriod"/>
            </a:pPr>
            <a:endParaRPr lang="ru-RU" sz="4800" dirty="0"/>
          </a:p>
          <a:p>
            <a:pPr marL="742950" indent="-742950">
              <a:buAutoNum type="arabicPeriod"/>
            </a:pPr>
            <a:endParaRPr lang="ru-RU" sz="4800" dirty="0"/>
          </a:p>
          <a:p>
            <a:pPr marL="742950" indent="-742950">
              <a:buAutoNum type="arabicPeriod"/>
            </a:pPr>
            <a:endParaRPr lang="ru-RU" sz="4800" dirty="0"/>
          </a:p>
          <a:p>
            <a:pPr marL="742950" indent="-742950">
              <a:buAutoNum type="arabicPeriod"/>
            </a:pPr>
            <a:endParaRPr lang="ru-RU" sz="4800" dirty="0"/>
          </a:p>
          <a:p>
            <a:r>
              <a:rPr lang="ru-RU" sz="5400" dirty="0"/>
              <a:t>Формирование программы через систему «Программа» и «Базис»!!</a:t>
            </a:r>
          </a:p>
          <a:p>
            <a:r>
              <a:rPr lang="ru-RU" sz="5400" dirty="0"/>
              <a:t>В «Базисе» строится тематический план</a:t>
            </a:r>
          </a:p>
          <a:p>
            <a:pPr marL="742950" indent="-742950">
              <a:buAutoNum type="arabicPeriod"/>
            </a:pPr>
            <a:endParaRPr lang="en-US" sz="4800"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a:p>
            <a:pPr marL="742950" indent="-742950">
              <a:buAutoNum type="arabicPeriod"/>
            </a:pPr>
            <a:endParaRPr lang="en-US" dirty="0"/>
          </a:p>
        </p:txBody>
      </p:sp>
      <p:sp>
        <p:nvSpPr>
          <p:cNvPr id="82"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8" y="2972786"/>
            <a:ext cx="21497989"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СОСТАВ БАЗИСА:</a:t>
            </a: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К ПЛАНУ ПОДКЛЮЧАЮТ ПРО (Планируемые результаты обучения) и литературу</a:t>
            </a:r>
            <a:endParaRPr lang="en-US" sz="7000" b="1" dirty="0">
              <a:latin typeface="Arial Narrow" charset="0"/>
              <a:ea typeface="Arial Narrow" charset="0"/>
              <a:cs typeface="Arial Narrow" charset="0"/>
            </a:endParaRPr>
          </a:p>
          <a:p>
            <a:pPr algn="l">
              <a:defRPr sz="3000">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923974" y="4371975"/>
            <a:ext cx="21506375" cy="5572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rPr lang="ru-RU" sz="4800" b="1" i="1" dirty="0"/>
              <a:t>На ПРО ориентируются цели и оценка</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800" b="1" i="1" dirty="0"/>
              <a:t>С ПРО связана промежуточная и итоговая оценка</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800" b="1" i="1" dirty="0"/>
              <a:t>Есть проблема стыковки с учебным планом…</a:t>
            </a:r>
          </a:p>
          <a:p>
            <a:pPr marL="304800" indent="-304800" algn="l">
              <a:spcBef>
                <a:spcPts val="2800"/>
              </a:spcBef>
              <a:buSzPct val="100000"/>
              <a:buChar char="•"/>
              <a:defRPr sz="2800">
                <a:solidFill>
                  <a:srgbClr val="253957"/>
                </a:solidFill>
                <a:latin typeface="+mn-lt"/>
                <a:ea typeface="+mn-ea"/>
                <a:cs typeface="+mn-cs"/>
                <a:sym typeface="Arial Narrow"/>
              </a:defRPr>
            </a:pPr>
            <a:endParaRPr lang="ru-RU" sz="4800" dirty="0"/>
          </a:p>
          <a:p>
            <a:pPr marL="304800" indent="-304800" algn="l">
              <a:spcBef>
                <a:spcPts val="2800"/>
              </a:spcBef>
              <a:buSzPct val="100000"/>
              <a:buChar char="•"/>
              <a:defRPr sz="2800">
                <a:solidFill>
                  <a:srgbClr val="253957"/>
                </a:solidFill>
                <a:latin typeface="+mn-lt"/>
                <a:ea typeface="+mn-ea"/>
                <a:cs typeface="+mn-cs"/>
                <a:sym typeface="Arial Narrow"/>
              </a:defRPr>
            </a:pPr>
            <a:endParaRPr lang="en-US" sz="4800" dirty="0"/>
          </a:p>
          <a:p>
            <a:pPr algn="l">
              <a:spcBef>
                <a:spcPts val="2800"/>
              </a:spcBef>
              <a:buSzPct val="100000"/>
              <a:defRPr sz="2800">
                <a:solidFill>
                  <a:srgbClr val="253957"/>
                </a:solidFill>
                <a:latin typeface="+mn-lt"/>
                <a:ea typeface="+mn-ea"/>
                <a:cs typeface="+mn-cs"/>
                <a:sym typeface="Arial Narrow"/>
              </a:defRPr>
            </a:pPr>
            <a:endParaRPr dirty="0"/>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КОНСТРУИРОВАНИЕ УЧЕБНОГО ПЛАНА</a:t>
            </a:r>
            <a:r>
              <a:rPr lang="en-US" sz="7000" b="1" dirty="0">
                <a:latin typeface="Arial Narrow" charset="0"/>
                <a:ea typeface="Arial Narrow" charset="0"/>
                <a:cs typeface="Arial Narrow" charset="0"/>
              </a:rPr>
              <a:t> </a:t>
            </a:r>
            <a:r>
              <a:rPr lang="ru-RU" sz="7000" b="1" dirty="0">
                <a:latin typeface="Arial Narrow" charset="0"/>
                <a:ea typeface="Arial Narrow" charset="0"/>
                <a:cs typeface="Arial Narrow" charset="0"/>
              </a:rPr>
              <a:t>с ПРО</a:t>
            </a:r>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Очень крутой заголовок…"/>
          <p:cNvSpPr txBox="1"/>
          <p:nvPr/>
        </p:nvSpPr>
        <p:spPr>
          <a:xfrm>
            <a:off x="200025" y="1986940"/>
            <a:ext cx="2148960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Как Работать с ПРО?</a:t>
            </a:r>
            <a:endParaRPr lang="en-US" sz="4200" dirty="0">
              <a:latin typeface="Arial Narrow" charset="0"/>
              <a:ea typeface="Arial Narrow" charset="0"/>
              <a:cs typeface="Arial Narrow" charset="0"/>
            </a:endParaRPr>
          </a:p>
        </p:txBody>
      </p:sp>
      <p:sp>
        <p:nvSpPr>
          <p:cNvPr id="95" name="Заголовок основного текста"/>
          <p:cNvSpPr txBox="1"/>
          <p:nvPr/>
        </p:nvSpPr>
        <p:spPr>
          <a:xfrm>
            <a:off x="200025" y="2971800"/>
            <a:ext cx="24183976" cy="71437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r>
              <a:rPr lang="ru-RU" sz="4800" dirty="0"/>
              <a:t>ПРО записывается с помощью активных глаголов </a:t>
            </a:r>
          </a:p>
          <a:p>
            <a:r>
              <a:rPr lang="ru-RU" sz="4800" dirty="0"/>
              <a:t>И на основании таксономии </a:t>
            </a:r>
            <a:r>
              <a:rPr lang="en-US" sz="4800" dirty="0"/>
              <a:t>Bloom</a:t>
            </a:r>
            <a:r>
              <a:rPr lang="ru-RU" sz="4800" dirty="0"/>
              <a:t> (1956)</a:t>
            </a:r>
            <a:r>
              <a:rPr lang="en-US" sz="4800" dirty="0"/>
              <a:t>, Anderson Krathwohl (2001)</a:t>
            </a:r>
          </a:p>
          <a:p>
            <a:endParaRPr lang="en-US" sz="4800" dirty="0"/>
          </a:p>
          <a:p>
            <a:endParaRPr lang="en-US" sz="4800" dirty="0"/>
          </a:p>
          <a:p>
            <a:r>
              <a:rPr lang="ru-RU" sz="4800" dirty="0"/>
              <a:t>Иерархия от простого к сложному:</a:t>
            </a:r>
          </a:p>
          <a:p>
            <a:r>
              <a:rPr lang="ru-RU" sz="4800" dirty="0"/>
              <a:t>Запоминать, Понимать, Применять, Анализировать, Оценивать, Создавать</a:t>
            </a:r>
          </a:p>
          <a:p>
            <a:endParaRPr lang="ru-RU" sz="4400" dirty="0"/>
          </a:p>
          <a:p>
            <a:endParaRPr lang="en-US" sz="4800" dirty="0"/>
          </a:p>
        </p:txBody>
      </p:sp>
      <p:sp>
        <p:nvSpPr>
          <p:cNvPr id="96" name="Линия"/>
          <p:cNvSpPr/>
          <p:nvPr/>
        </p:nvSpPr>
        <p:spPr>
          <a:xfrm>
            <a:off x="1438813" y="1531708"/>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Примеры ПРО и оценки</a:t>
            </a:r>
          </a:p>
          <a:p>
            <a:pPr>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КУРС: </a:t>
            </a:r>
            <a:r>
              <a:rPr lang="en-US" sz="7000" b="1" dirty="0">
                <a:latin typeface="Arial Narrow" charset="0"/>
                <a:ea typeface="Arial Narrow" charset="0"/>
                <a:cs typeface="Arial Narrow" charset="0"/>
              </a:rPr>
              <a:t>MIGRATION AND DEVELOPMENT</a:t>
            </a:r>
            <a:endParaRPr lang="ru-RU"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ru-RU"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4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en-US" sz="4200" dirty="0">
              <a:latin typeface="Arial Narrow" charset="0"/>
              <a:ea typeface="Arial Narrow" charset="0"/>
              <a:cs typeface="Arial Narrow" charset="0"/>
            </a:endParaRPr>
          </a:p>
        </p:txBody>
      </p:sp>
      <p:sp>
        <p:nvSpPr>
          <p:cNvPr id="67" name="Заголовок основного текста"/>
          <p:cNvSpPr txBox="1"/>
          <p:nvPr/>
        </p:nvSpPr>
        <p:spPr>
          <a:xfrm>
            <a:off x="0" y="4714880"/>
            <a:ext cx="24384000" cy="82434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dirty="0"/>
          </a:p>
          <a:p>
            <a:endParaRPr lang="en-US" dirty="0"/>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76541564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BA04A-E7F1-4B3E-9C34-71EFB50F17C4}"/>
              </a:ext>
            </a:extLst>
          </p:cNvPr>
          <p:cNvSpPr>
            <a:spLocks noGrp="1"/>
          </p:cNvSpPr>
          <p:nvPr>
            <p:ph type="title"/>
          </p:nvPr>
        </p:nvSpPr>
        <p:spPr>
          <a:xfrm>
            <a:off x="3962400" y="14860"/>
            <a:ext cx="16459200" cy="1514548"/>
          </a:xfrm>
        </p:spPr>
        <p:txBody>
          <a:bodyPr>
            <a:normAutofit/>
          </a:bodyPr>
          <a:lstStyle/>
          <a:p>
            <a:r>
              <a:rPr lang="ru-RU" dirty="0"/>
              <a:t>Что будет? (ПРО и оценка)</a:t>
            </a:r>
            <a:endParaRPr lang="en-US" dirty="0"/>
          </a:p>
        </p:txBody>
      </p:sp>
      <p:graphicFrame>
        <p:nvGraphicFramePr>
          <p:cNvPr id="4" name="Объект 3">
            <a:extLst>
              <a:ext uri="{FF2B5EF4-FFF2-40B4-BE49-F238E27FC236}">
                <a16:creationId xmlns:a16="http://schemas.microsoft.com/office/drawing/2014/main" id="{A5BBE009-BBB1-4642-8E1E-D568745E1BCA}"/>
              </a:ext>
            </a:extLst>
          </p:cNvPr>
          <p:cNvGraphicFramePr>
            <a:graphicFrameLocks noGrp="1"/>
          </p:cNvGraphicFramePr>
          <p:nvPr>
            <p:ph idx="1"/>
            <p:extLst>
              <p:ext uri="{D42A27DB-BD31-4B8C-83A1-F6EECF244321}">
                <p14:modId xmlns:p14="http://schemas.microsoft.com/office/powerpoint/2010/main" val="2650579394"/>
              </p:ext>
            </p:extLst>
          </p:nvPr>
        </p:nvGraphicFramePr>
        <p:xfrm>
          <a:off x="0" y="1529408"/>
          <a:ext cx="24384001" cy="11407050"/>
        </p:xfrm>
        <a:graphic>
          <a:graphicData uri="http://schemas.openxmlformats.org/drawingml/2006/table">
            <a:tbl>
              <a:tblPr firstRow="1" bandRow="1">
                <a:tableStyleId>{5940675A-B579-460E-94D1-54222C63F5DA}</a:tableStyleId>
              </a:tblPr>
              <a:tblGrid>
                <a:gridCol w="10915949">
                  <a:extLst>
                    <a:ext uri="{9D8B030D-6E8A-4147-A177-3AD203B41FA5}">
                      <a16:colId xmlns:a16="http://schemas.microsoft.com/office/drawing/2014/main" val="1908720106"/>
                    </a:ext>
                  </a:extLst>
                </a:gridCol>
                <a:gridCol w="3648406">
                  <a:extLst>
                    <a:ext uri="{9D8B030D-6E8A-4147-A177-3AD203B41FA5}">
                      <a16:colId xmlns:a16="http://schemas.microsoft.com/office/drawing/2014/main" val="900116629"/>
                    </a:ext>
                  </a:extLst>
                </a:gridCol>
                <a:gridCol w="3456384">
                  <a:extLst>
                    <a:ext uri="{9D8B030D-6E8A-4147-A177-3AD203B41FA5}">
                      <a16:colId xmlns:a16="http://schemas.microsoft.com/office/drawing/2014/main" val="3978554043"/>
                    </a:ext>
                  </a:extLst>
                </a:gridCol>
                <a:gridCol w="3118315">
                  <a:extLst>
                    <a:ext uri="{9D8B030D-6E8A-4147-A177-3AD203B41FA5}">
                      <a16:colId xmlns:a16="http://schemas.microsoft.com/office/drawing/2014/main" val="3284734135"/>
                    </a:ext>
                  </a:extLst>
                </a:gridCol>
                <a:gridCol w="3244947">
                  <a:extLst>
                    <a:ext uri="{9D8B030D-6E8A-4147-A177-3AD203B41FA5}">
                      <a16:colId xmlns:a16="http://schemas.microsoft.com/office/drawing/2014/main" val="2740549685"/>
                    </a:ext>
                  </a:extLst>
                </a:gridCol>
              </a:tblGrid>
              <a:tr h="1842442">
                <a:tc>
                  <a:txBody>
                    <a:bodyPr/>
                    <a:lstStyle/>
                    <a:p>
                      <a:r>
                        <a:rPr lang="ru-RU" sz="5400" b="1" i="1" dirty="0"/>
                        <a:t>ПРО</a:t>
                      </a:r>
                      <a:endParaRPr lang="en-US" sz="5400" b="1" i="1" dirty="0"/>
                    </a:p>
                  </a:txBody>
                  <a:tcPr marL="182880" marR="182880" marT="91440" marB="91440"/>
                </a:tc>
                <a:tc>
                  <a:txBody>
                    <a:bodyPr/>
                    <a:lstStyle/>
                    <a:p>
                      <a:r>
                        <a:rPr lang="ru-RU" sz="5400" b="1" i="1" dirty="0"/>
                        <a:t>Семинар (30%)</a:t>
                      </a:r>
                      <a:endParaRPr lang="en-US" sz="5400" b="1" i="1" dirty="0"/>
                    </a:p>
                  </a:txBody>
                  <a:tcPr marL="182880" marR="182880" marT="91440" marB="91440"/>
                </a:tc>
                <a:tc>
                  <a:txBody>
                    <a:bodyPr/>
                    <a:lstStyle/>
                    <a:p>
                      <a:r>
                        <a:rPr lang="ru-RU" sz="5400" b="1" i="1" dirty="0"/>
                        <a:t>Эссе (20%)</a:t>
                      </a:r>
                      <a:endParaRPr lang="en-US" sz="5400" b="1" i="1" dirty="0"/>
                    </a:p>
                  </a:txBody>
                  <a:tcPr marL="182880" marR="182880" marT="91440" marB="91440"/>
                </a:tc>
                <a:tc>
                  <a:txBody>
                    <a:bodyPr/>
                    <a:lstStyle/>
                    <a:p>
                      <a:r>
                        <a:rPr lang="ru-RU" sz="5400" b="1" i="1" dirty="0"/>
                        <a:t>Экзамен (33%)</a:t>
                      </a:r>
                      <a:endParaRPr lang="en-US" sz="5400" b="1" i="1" dirty="0"/>
                    </a:p>
                  </a:txBody>
                  <a:tcPr marL="182880" marR="182880" marT="91440" marB="91440"/>
                </a:tc>
                <a:tc>
                  <a:txBody>
                    <a:bodyPr/>
                    <a:lstStyle/>
                    <a:p>
                      <a:r>
                        <a:rPr lang="ru-RU" sz="5400" b="1" i="1" dirty="0"/>
                        <a:t>ДЗ (17%)</a:t>
                      </a:r>
                      <a:endParaRPr lang="en-US" sz="5400" b="1" i="1" dirty="0"/>
                    </a:p>
                  </a:txBody>
                  <a:tcPr marL="182880" marR="182880" marT="91440" marB="91440"/>
                </a:tc>
                <a:extLst>
                  <a:ext uri="{0D108BD9-81ED-4DB2-BD59-A6C34878D82A}">
                    <a16:rowId xmlns:a16="http://schemas.microsoft.com/office/drawing/2014/main" val="1800120435"/>
                  </a:ext>
                </a:extLst>
              </a:tr>
              <a:tr h="2926080">
                <a:tc>
                  <a:txBody>
                    <a:bodyPr/>
                    <a:lstStyle/>
                    <a:p>
                      <a:r>
                        <a:rPr lang="ru-RU" sz="3600" b="1" dirty="0"/>
                        <a:t>Называть основные миграционные потоки, давать определение основным категориям мигрантов, формулировать и распознавать базовые теории миграции, </a:t>
                      </a:r>
                      <a:endParaRPr lang="en-US" sz="3600" b="1" dirty="0"/>
                    </a:p>
                  </a:txBody>
                  <a:tcPr marL="182880" marR="182880" marT="91440" marB="91440"/>
                </a:tc>
                <a:tc>
                  <a:txBody>
                    <a:bodyPr/>
                    <a:lstStyle/>
                    <a:p>
                      <a:r>
                        <a:rPr lang="en-US" sz="3200" dirty="0"/>
                        <a:t>MCQ</a:t>
                      </a:r>
                      <a:r>
                        <a:rPr lang="ru-RU" sz="3200" dirty="0"/>
                        <a:t> (5%)</a:t>
                      </a:r>
                      <a:endParaRPr lang="en-US" sz="3200" dirty="0"/>
                    </a:p>
                  </a:txBody>
                  <a:tcPr marL="182880" marR="182880" marT="91440" marB="91440"/>
                </a:tc>
                <a:tc>
                  <a:txBody>
                    <a:bodyPr/>
                    <a:lstStyle/>
                    <a:p>
                      <a:endParaRPr lang="en-US" sz="3200" dirty="0"/>
                    </a:p>
                  </a:txBody>
                  <a:tcPr marL="182880" marR="182880" marT="91440" marB="91440"/>
                </a:tc>
                <a:tc>
                  <a:txBody>
                    <a:bodyPr/>
                    <a:lstStyle/>
                    <a:p>
                      <a:endParaRPr lang="en-US" sz="3200" dirty="0"/>
                    </a:p>
                  </a:txBody>
                  <a:tcPr marL="182880" marR="182880" marT="91440" marB="91440"/>
                </a:tc>
                <a:tc>
                  <a:txBody>
                    <a:bodyPr/>
                    <a:lstStyle/>
                    <a:p>
                      <a:endParaRPr lang="en-US" sz="3200" dirty="0"/>
                    </a:p>
                  </a:txBody>
                  <a:tcPr marL="182880" marR="182880" marT="91440" marB="91440"/>
                </a:tc>
                <a:extLst>
                  <a:ext uri="{0D108BD9-81ED-4DB2-BD59-A6C34878D82A}">
                    <a16:rowId xmlns:a16="http://schemas.microsoft.com/office/drawing/2014/main" val="380338159"/>
                  </a:ext>
                </a:extLst>
              </a:tr>
              <a:tr h="1883648">
                <a:tc>
                  <a:txBody>
                    <a:bodyPr/>
                    <a:lstStyle/>
                    <a:p>
                      <a:r>
                        <a:rPr lang="ru-RU" sz="3600" b="1" dirty="0"/>
                        <a:t>Описывать и объяснять причины и последствия миграции, существования режимов миграционной политики</a:t>
                      </a:r>
                      <a:endParaRPr lang="en-US" sz="3600" b="1" dirty="0"/>
                    </a:p>
                  </a:txBody>
                  <a:tcPr marL="182880" marR="182880" marT="91440" marB="91440"/>
                </a:tc>
                <a:tc>
                  <a:txBody>
                    <a:bodyPr/>
                    <a:lstStyle/>
                    <a:p>
                      <a:r>
                        <a:rPr lang="en-US" sz="3200" dirty="0"/>
                        <a:t>MCQ</a:t>
                      </a:r>
                      <a:r>
                        <a:rPr lang="ru-RU" sz="3200" dirty="0"/>
                        <a:t> (5%)</a:t>
                      </a:r>
                      <a:endParaRPr lang="en-US" sz="3200" dirty="0"/>
                    </a:p>
                  </a:txBody>
                  <a:tcPr marL="182880" marR="182880" marT="91440" marB="91440"/>
                </a:tc>
                <a:tc>
                  <a:txBody>
                    <a:bodyPr/>
                    <a:lstStyle/>
                    <a:p>
                      <a:endParaRPr lang="en-US" sz="3200"/>
                    </a:p>
                  </a:txBody>
                  <a:tcPr marL="182880" marR="182880" marT="91440" marB="91440"/>
                </a:tc>
                <a:tc>
                  <a:txBody>
                    <a:bodyPr/>
                    <a:lstStyle/>
                    <a:p>
                      <a:r>
                        <a:rPr lang="en-US" sz="3200" dirty="0"/>
                        <a:t>F/T</a:t>
                      </a:r>
                      <a:r>
                        <a:rPr lang="ru-RU" sz="3200" dirty="0"/>
                        <a:t> (8%)</a:t>
                      </a:r>
                      <a:endParaRPr lang="en-US" sz="3200" dirty="0"/>
                    </a:p>
                  </a:txBody>
                  <a:tcPr marL="182880" marR="182880" marT="91440" marB="91440"/>
                </a:tc>
                <a:tc>
                  <a:txBody>
                    <a:bodyPr/>
                    <a:lstStyle/>
                    <a:p>
                      <a:endParaRPr lang="en-US" sz="3200" dirty="0"/>
                    </a:p>
                  </a:txBody>
                  <a:tcPr marL="182880" marR="182880" marT="91440" marB="91440"/>
                </a:tc>
                <a:extLst>
                  <a:ext uri="{0D108BD9-81ED-4DB2-BD59-A6C34878D82A}">
                    <a16:rowId xmlns:a16="http://schemas.microsoft.com/office/drawing/2014/main" val="2171365586"/>
                  </a:ext>
                </a:extLst>
              </a:tr>
              <a:tr h="2377440">
                <a:tc>
                  <a:txBody>
                    <a:bodyPr/>
                    <a:lstStyle/>
                    <a:p>
                      <a:r>
                        <a:rPr lang="ru-RU" sz="3600" b="1" dirty="0"/>
                        <a:t>Выявлять влияние миграции на развитие территорий, сравнивать различные механизмы данного влияния</a:t>
                      </a:r>
                      <a:endParaRPr lang="en-US" sz="3600" b="1" dirty="0"/>
                    </a:p>
                  </a:txBody>
                  <a:tcPr marL="182880" marR="182880" marT="91440" marB="91440"/>
                </a:tc>
                <a:tc>
                  <a:txBody>
                    <a:bodyPr/>
                    <a:lstStyle/>
                    <a:p>
                      <a:r>
                        <a:rPr lang="ru-RU" sz="3200" dirty="0"/>
                        <a:t>Коллоквиум по работам (10%)</a:t>
                      </a:r>
                      <a:endParaRPr lang="en-US" sz="3200" dirty="0"/>
                    </a:p>
                  </a:txBody>
                  <a:tcPr marL="182880" marR="182880" marT="91440" marB="91440"/>
                </a:tc>
                <a:tc>
                  <a:txBody>
                    <a:bodyPr/>
                    <a:lstStyle/>
                    <a:p>
                      <a:endParaRPr lang="en-US" sz="3200" dirty="0"/>
                    </a:p>
                  </a:txBody>
                  <a:tcPr marL="182880" marR="182880" marT="91440" marB="91440"/>
                </a:tc>
                <a:tc>
                  <a:txBody>
                    <a:bodyPr/>
                    <a:lstStyle/>
                    <a:p>
                      <a:r>
                        <a:rPr lang="ru-RU" sz="3200" dirty="0"/>
                        <a:t>Открытые вопросы (10%)</a:t>
                      </a:r>
                      <a:endParaRPr lang="en-US" sz="3200" dirty="0"/>
                    </a:p>
                  </a:txBody>
                  <a:tcPr marL="182880" marR="182880" marT="91440" marB="91440"/>
                </a:tc>
                <a:tc>
                  <a:txBody>
                    <a:bodyPr/>
                    <a:lstStyle/>
                    <a:p>
                      <a:r>
                        <a:rPr lang="ru-RU" sz="3200" dirty="0"/>
                        <a:t>Подбор и решение кейсов (9%)</a:t>
                      </a:r>
                      <a:endParaRPr lang="en-US" sz="3200" dirty="0"/>
                    </a:p>
                  </a:txBody>
                  <a:tcPr marL="182880" marR="182880" marT="91440" marB="91440"/>
                </a:tc>
                <a:extLst>
                  <a:ext uri="{0D108BD9-81ED-4DB2-BD59-A6C34878D82A}">
                    <a16:rowId xmlns:a16="http://schemas.microsoft.com/office/drawing/2014/main" val="2012418880"/>
                  </a:ext>
                </a:extLst>
              </a:tr>
              <a:tr h="2377440">
                <a:tc>
                  <a:txBody>
                    <a:bodyPr/>
                    <a:lstStyle/>
                    <a:p>
                      <a:r>
                        <a:rPr lang="ru-RU" sz="3600" b="1" dirty="0"/>
                        <a:t>Разрабатывать рекомендации по управлению миграционными потоками для принимающих и отдающих стран</a:t>
                      </a:r>
                      <a:endParaRPr lang="en-US" sz="3600" b="1" dirty="0"/>
                    </a:p>
                  </a:txBody>
                  <a:tcPr marL="182880" marR="182880" marT="91440" marB="91440"/>
                </a:tc>
                <a:tc>
                  <a:txBody>
                    <a:bodyPr/>
                    <a:lstStyle/>
                    <a:p>
                      <a:endParaRPr lang="en-US" sz="3200"/>
                    </a:p>
                  </a:txBody>
                  <a:tcPr marL="182880" marR="182880" marT="91440" marB="91440"/>
                </a:tc>
                <a:tc>
                  <a:txBody>
                    <a:bodyPr/>
                    <a:lstStyle/>
                    <a:p>
                      <a:r>
                        <a:rPr lang="ru-RU" sz="3200" dirty="0"/>
                        <a:t>Индивид. письменная работа (20%)</a:t>
                      </a:r>
                      <a:endParaRPr lang="en-US" sz="3200" dirty="0"/>
                    </a:p>
                  </a:txBody>
                  <a:tcPr marL="182880" marR="182880" marT="91440" marB="91440"/>
                </a:tc>
                <a:tc>
                  <a:txBody>
                    <a:bodyPr/>
                    <a:lstStyle/>
                    <a:p>
                      <a:endParaRPr lang="en-US" sz="3200" dirty="0"/>
                    </a:p>
                  </a:txBody>
                  <a:tcPr marL="182880" marR="182880" marT="91440" marB="91440"/>
                </a:tc>
                <a:tc>
                  <a:txBody>
                    <a:bodyPr/>
                    <a:lstStyle/>
                    <a:p>
                      <a:endParaRPr lang="en-US" sz="3200" dirty="0"/>
                    </a:p>
                  </a:txBody>
                  <a:tcPr marL="182880" marR="182880" marT="91440" marB="91440"/>
                </a:tc>
                <a:extLst>
                  <a:ext uri="{0D108BD9-81ED-4DB2-BD59-A6C34878D82A}">
                    <a16:rowId xmlns:a16="http://schemas.microsoft.com/office/drawing/2014/main" val="2078798079"/>
                  </a:ext>
                </a:extLst>
              </a:tr>
            </a:tbl>
          </a:graphicData>
        </a:graphic>
      </p:graphicFrame>
    </p:spTree>
    <p:extLst>
      <p:ext uri="{BB962C8B-B14F-4D97-AF65-F5344CB8AC3E}">
        <p14:creationId xmlns:p14="http://schemas.microsoft.com/office/powerpoint/2010/main" val="978335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BA04A-E7F1-4B3E-9C34-71EFB50F17C4}"/>
              </a:ext>
            </a:extLst>
          </p:cNvPr>
          <p:cNvSpPr>
            <a:spLocks noGrp="1"/>
          </p:cNvSpPr>
          <p:nvPr>
            <p:ph type="title"/>
          </p:nvPr>
        </p:nvSpPr>
        <p:spPr>
          <a:xfrm>
            <a:off x="3962400" y="14860"/>
            <a:ext cx="16459200" cy="1514548"/>
          </a:xfrm>
        </p:spPr>
        <p:txBody>
          <a:bodyPr>
            <a:normAutofit/>
          </a:bodyPr>
          <a:lstStyle/>
          <a:p>
            <a:r>
              <a:rPr lang="ru-RU" dirty="0"/>
              <a:t>Что будет? (ПРО и оценка)</a:t>
            </a:r>
            <a:endParaRPr lang="en-US" dirty="0"/>
          </a:p>
        </p:txBody>
      </p:sp>
      <p:graphicFrame>
        <p:nvGraphicFramePr>
          <p:cNvPr id="4" name="Объект 3">
            <a:extLst>
              <a:ext uri="{FF2B5EF4-FFF2-40B4-BE49-F238E27FC236}">
                <a16:creationId xmlns:a16="http://schemas.microsoft.com/office/drawing/2014/main" id="{A5BBE009-BBB1-4642-8E1E-D568745E1BCA}"/>
              </a:ext>
            </a:extLst>
          </p:cNvPr>
          <p:cNvGraphicFramePr>
            <a:graphicFrameLocks noGrp="1"/>
          </p:cNvGraphicFramePr>
          <p:nvPr>
            <p:ph idx="1"/>
            <p:extLst>
              <p:ext uri="{D42A27DB-BD31-4B8C-83A1-F6EECF244321}">
                <p14:modId xmlns:p14="http://schemas.microsoft.com/office/powerpoint/2010/main" val="1302925115"/>
              </p:ext>
            </p:extLst>
          </p:nvPr>
        </p:nvGraphicFramePr>
        <p:xfrm>
          <a:off x="0" y="1529408"/>
          <a:ext cx="24383999" cy="9289087"/>
        </p:xfrm>
        <a:graphic>
          <a:graphicData uri="http://schemas.openxmlformats.org/drawingml/2006/table">
            <a:tbl>
              <a:tblPr firstRow="1" bandRow="1">
                <a:tableStyleId>{5940675A-B579-460E-94D1-54222C63F5DA}</a:tableStyleId>
              </a:tblPr>
              <a:tblGrid>
                <a:gridCol w="9229725">
                  <a:extLst>
                    <a:ext uri="{9D8B030D-6E8A-4147-A177-3AD203B41FA5}">
                      <a16:colId xmlns:a16="http://schemas.microsoft.com/office/drawing/2014/main" val="1908720106"/>
                    </a:ext>
                  </a:extLst>
                </a:gridCol>
                <a:gridCol w="5057775">
                  <a:extLst>
                    <a:ext uri="{9D8B030D-6E8A-4147-A177-3AD203B41FA5}">
                      <a16:colId xmlns:a16="http://schemas.microsoft.com/office/drawing/2014/main" val="900116629"/>
                    </a:ext>
                  </a:extLst>
                </a:gridCol>
                <a:gridCol w="2314575">
                  <a:extLst>
                    <a:ext uri="{9D8B030D-6E8A-4147-A177-3AD203B41FA5}">
                      <a16:colId xmlns:a16="http://schemas.microsoft.com/office/drawing/2014/main" val="3978554043"/>
                    </a:ext>
                  </a:extLst>
                </a:gridCol>
                <a:gridCol w="3714750">
                  <a:extLst>
                    <a:ext uri="{9D8B030D-6E8A-4147-A177-3AD203B41FA5}">
                      <a16:colId xmlns:a16="http://schemas.microsoft.com/office/drawing/2014/main" val="3284734135"/>
                    </a:ext>
                  </a:extLst>
                </a:gridCol>
                <a:gridCol w="4067174">
                  <a:extLst>
                    <a:ext uri="{9D8B030D-6E8A-4147-A177-3AD203B41FA5}">
                      <a16:colId xmlns:a16="http://schemas.microsoft.com/office/drawing/2014/main" val="2740549685"/>
                    </a:ext>
                  </a:extLst>
                </a:gridCol>
              </a:tblGrid>
              <a:tr h="2928292">
                <a:tc>
                  <a:txBody>
                    <a:bodyPr/>
                    <a:lstStyle/>
                    <a:p>
                      <a:r>
                        <a:rPr lang="ru-RU" sz="5400" b="1" dirty="0"/>
                        <a:t>ПРО</a:t>
                      </a:r>
                      <a:endParaRPr lang="en-US" sz="5400" b="1" dirty="0"/>
                    </a:p>
                  </a:txBody>
                  <a:tcPr marL="182880" marR="182880" marT="91440" marB="91440"/>
                </a:tc>
                <a:tc>
                  <a:txBody>
                    <a:bodyPr/>
                    <a:lstStyle/>
                    <a:p>
                      <a:r>
                        <a:rPr lang="ru-RU" sz="5400" b="1" dirty="0"/>
                        <a:t>Семинар</a:t>
                      </a:r>
                      <a:endParaRPr lang="en-US" sz="5400" b="1" dirty="0"/>
                    </a:p>
                  </a:txBody>
                  <a:tcPr marL="182880" marR="182880" marT="91440" marB="91440"/>
                </a:tc>
                <a:tc>
                  <a:txBody>
                    <a:bodyPr/>
                    <a:lstStyle/>
                    <a:p>
                      <a:r>
                        <a:rPr lang="ru-RU" sz="5400" b="1" dirty="0"/>
                        <a:t>Эссе</a:t>
                      </a:r>
                      <a:endParaRPr lang="en-US" sz="5400" b="1" dirty="0"/>
                    </a:p>
                  </a:txBody>
                  <a:tcPr marL="182880" marR="182880" marT="91440" marB="91440"/>
                </a:tc>
                <a:tc>
                  <a:txBody>
                    <a:bodyPr/>
                    <a:lstStyle/>
                    <a:p>
                      <a:r>
                        <a:rPr lang="ru-RU" sz="5400" b="1" dirty="0"/>
                        <a:t>Экзамен</a:t>
                      </a:r>
                      <a:endParaRPr lang="en-US" sz="5400" b="1" dirty="0"/>
                    </a:p>
                  </a:txBody>
                  <a:tcPr marL="182880" marR="182880" marT="91440" marB="91440"/>
                </a:tc>
                <a:tc>
                  <a:txBody>
                    <a:bodyPr/>
                    <a:lstStyle/>
                    <a:p>
                      <a:r>
                        <a:rPr lang="ru-RU" sz="5400" b="1" dirty="0"/>
                        <a:t>Домашнее задание</a:t>
                      </a:r>
                      <a:endParaRPr lang="en-US" sz="5400" b="1" dirty="0"/>
                    </a:p>
                  </a:txBody>
                  <a:tcPr marL="182880" marR="182880" marT="91440" marB="91440"/>
                </a:tc>
                <a:extLst>
                  <a:ext uri="{0D108BD9-81ED-4DB2-BD59-A6C34878D82A}">
                    <a16:rowId xmlns:a16="http://schemas.microsoft.com/office/drawing/2014/main" val="1800120435"/>
                  </a:ext>
                </a:extLst>
              </a:tr>
              <a:tr h="2886075">
                <a:tc>
                  <a:txBody>
                    <a:bodyPr/>
                    <a:lstStyle/>
                    <a:p>
                      <a:r>
                        <a:rPr lang="ru-RU" sz="4000" b="1" dirty="0"/>
                        <a:t>Интегрировать миграционную теорию в решение практических задач по прогнозированию последствий миграции для развития</a:t>
                      </a:r>
                      <a:endParaRPr lang="en-US" sz="4000" b="1" dirty="0"/>
                    </a:p>
                  </a:txBody>
                  <a:tcPr marL="182880" marR="182880" marT="91440" marB="91440"/>
                </a:tc>
                <a:tc>
                  <a:txBody>
                    <a:bodyPr/>
                    <a:lstStyle/>
                    <a:p>
                      <a:endParaRPr lang="en-US" sz="3200" dirty="0"/>
                    </a:p>
                  </a:txBody>
                  <a:tcPr marL="182880" marR="182880" marT="91440" marB="91440"/>
                </a:tc>
                <a:tc>
                  <a:txBody>
                    <a:bodyPr/>
                    <a:lstStyle/>
                    <a:p>
                      <a:endParaRPr lang="en-US" sz="7200" dirty="0"/>
                    </a:p>
                  </a:txBody>
                  <a:tcPr marL="182880" marR="182880" marT="91440" marB="91440"/>
                </a:tc>
                <a:tc>
                  <a:txBody>
                    <a:bodyPr/>
                    <a:lstStyle/>
                    <a:p>
                      <a:r>
                        <a:rPr lang="ru-RU" sz="3600" kern="1200" dirty="0">
                          <a:solidFill>
                            <a:schemeClr val="tx1"/>
                          </a:solidFill>
                          <a:latin typeface="+mn-lt"/>
                          <a:ea typeface="+mn-ea"/>
                          <a:cs typeface="+mn-cs"/>
                        </a:rPr>
                        <a:t>Открытые вопросы-кейсы (15%)</a:t>
                      </a:r>
                      <a:endParaRPr lang="en-US" sz="3600" kern="1200" dirty="0">
                        <a:solidFill>
                          <a:schemeClr val="tx1"/>
                        </a:solidFill>
                        <a:latin typeface="+mn-lt"/>
                        <a:ea typeface="+mn-ea"/>
                        <a:cs typeface="+mn-cs"/>
                      </a:endParaRPr>
                    </a:p>
                  </a:txBody>
                  <a:tcPr marL="182880" marR="182880" marT="91440" marB="9144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3200" b="0" i="0" u="none" strike="noStrike" kern="1200" cap="none" spc="0" normalizeH="0" baseline="0" noProof="0" dirty="0">
                          <a:ln>
                            <a:noFill/>
                          </a:ln>
                          <a:solidFill>
                            <a:prstClr val="black"/>
                          </a:solidFill>
                          <a:effectLst/>
                          <a:uLnTx/>
                          <a:uFillTx/>
                          <a:latin typeface="+mn-lt"/>
                          <a:ea typeface="+mn-ea"/>
                          <a:cs typeface="+mn-cs"/>
                        </a:rPr>
                        <a:t>Групповая работа по написанию </a:t>
                      </a:r>
                      <a:r>
                        <a:rPr kumimoji="0" lang="ru-RU" sz="3200" b="0" i="0" u="none" strike="noStrike" kern="1200" cap="none" spc="0" normalizeH="0" baseline="0" noProof="0" dirty="0" err="1">
                          <a:ln>
                            <a:noFill/>
                          </a:ln>
                          <a:solidFill>
                            <a:prstClr val="black"/>
                          </a:solidFill>
                          <a:effectLst/>
                          <a:uLnTx/>
                          <a:uFillTx/>
                          <a:latin typeface="+mn-lt"/>
                          <a:ea typeface="+mn-ea"/>
                          <a:cs typeface="+mn-cs"/>
                        </a:rPr>
                        <a:t>аналит</a:t>
                      </a:r>
                      <a:r>
                        <a:rPr kumimoji="0" lang="ru-RU" sz="3200" b="0" i="0" u="none" strike="noStrike" kern="1200" cap="none" spc="0" normalizeH="0" baseline="0" noProof="0" dirty="0">
                          <a:ln>
                            <a:noFill/>
                          </a:ln>
                          <a:solidFill>
                            <a:prstClr val="black"/>
                          </a:solidFill>
                          <a:effectLst/>
                          <a:uLnTx/>
                          <a:uFillTx/>
                          <a:latin typeface="+mn-lt"/>
                          <a:ea typeface="+mn-ea"/>
                          <a:cs typeface="+mn-cs"/>
                        </a:rPr>
                        <a:t>. записки (8%)</a:t>
                      </a:r>
                      <a:endParaRPr kumimoji="0" lang="en-US" sz="3200" b="0" i="0" u="none" strike="noStrike" kern="1200" cap="none" spc="0" normalizeH="0" baseline="0" noProof="0" dirty="0">
                        <a:ln>
                          <a:noFill/>
                        </a:ln>
                        <a:solidFill>
                          <a:prstClr val="black"/>
                        </a:solidFill>
                        <a:effectLst/>
                        <a:uLnTx/>
                        <a:uFillTx/>
                        <a:latin typeface="+mn-lt"/>
                        <a:ea typeface="+mn-ea"/>
                        <a:cs typeface="+mn-cs"/>
                      </a:endParaRPr>
                    </a:p>
                  </a:txBody>
                  <a:tcPr marL="182880" marR="182880" marT="91440" marB="91440"/>
                </a:tc>
                <a:extLst>
                  <a:ext uri="{0D108BD9-81ED-4DB2-BD59-A6C34878D82A}">
                    <a16:rowId xmlns:a16="http://schemas.microsoft.com/office/drawing/2014/main" val="4180594556"/>
                  </a:ext>
                </a:extLst>
              </a:tr>
              <a:tr h="3474720">
                <a:tc>
                  <a:txBody>
                    <a:bodyPr/>
                    <a:lstStyle/>
                    <a:p>
                      <a:r>
                        <a:rPr lang="ru-RU" sz="4000" b="1" dirty="0"/>
                        <a:t>Организовывать эффективные формы межличностной коммуникации с целью анализа причин и последствий миграции и презентации результатов</a:t>
                      </a:r>
                      <a:endParaRPr lang="en-US" sz="4000" b="1" dirty="0"/>
                    </a:p>
                  </a:txBody>
                  <a:tcPr marL="182880" marR="182880" marT="91440" marB="9144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3600" dirty="0"/>
                        <a:t>Групповая работа по презентации (10%)</a:t>
                      </a:r>
                      <a:endParaRPr lang="en-US" sz="3600" dirty="0"/>
                    </a:p>
                    <a:p>
                      <a:endParaRPr lang="en-US" sz="7200" dirty="0"/>
                    </a:p>
                  </a:txBody>
                  <a:tcPr marL="182880" marR="182880" marT="91440" marB="91440"/>
                </a:tc>
                <a:tc>
                  <a:txBody>
                    <a:bodyPr/>
                    <a:lstStyle/>
                    <a:p>
                      <a:endParaRPr lang="en-US" sz="7200" dirty="0"/>
                    </a:p>
                  </a:txBody>
                  <a:tcPr marL="182880" marR="182880" marT="91440" marB="91440"/>
                </a:tc>
                <a:tc>
                  <a:txBody>
                    <a:bodyPr/>
                    <a:lstStyle/>
                    <a:p>
                      <a:endParaRPr lang="en-US" sz="7200" dirty="0"/>
                    </a:p>
                  </a:txBody>
                  <a:tcPr marL="182880" marR="182880" marT="91440" marB="91440"/>
                </a:tc>
                <a:tc>
                  <a:txBody>
                    <a:bodyPr/>
                    <a:lstStyle/>
                    <a:p>
                      <a:endParaRPr lang="en-US" sz="7200" dirty="0"/>
                    </a:p>
                  </a:txBody>
                  <a:tcPr marL="182880" marR="182880" marT="91440" marB="91440"/>
                </a:tc>
                <a:extLst>
                  <a:ext uri="{0D108BD9-81ED-4DB2-BD59-A6C34878D82A}">
                    <a16:rowId xmlns:a16="http://schemas.microsoft.com/office/drawing/2014/main" val="3849806503"/>
                  </a:ext>
                </a:extLst>
              </a:tr>
            </a:tbl>
          </a:graphicData>
        </a:graphic>
      </p:graphicFrame>
    </p:spTree>
    <p:extLst>
      <p:ext uri="{BB962C8B-B14F-4D97-AF65-F5344CB8AC3E}">
        <p14:creationId xmlns:p14="http://schemas.microsoft.com/office/powerpoint/2010/main" val="275931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Очень крутой заголовок…"/>
          <p:cNvSpPr txBox="1"/>
          <p:nvPr/>
        </p:nvSpPr>
        <p:spPr>
          <a:xfrm>
            <a:off x="985978" y="2214562"/>
            <a:ext cx="2148960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5000" b="1" cap="all">
                <a:solidFill>
                  <a:srgbClr val="253957"/>
                </a:solidFill>
                <a:latin typeface="+mn-lt"/>
                <a:ea typeface="+mn-ea"/>
                <a:cs typeface="+mn-cs"/>
                <a:sym typeface="Arial Narrow"/>
              </a:defRPr>
            </a:pPr>
            <a:r>
              <a:rPr lang="ru-RU" sz="7000" b="1" dirty="0">
                <a:latin typeface="Arial Narrow" charset="0"/>
                <a:ea typeface="Arial Narrow" charset="0"/>
                <a:cs typeface="Arial Narrow" charset="0"/>
              </a:rPr>
              <a:t>ЦЕЛИ?</a:t>
            </a:r>
          </a:p>
          <a:p>
            <a:pPr algn="l">
              <a:defRPr sz="5000" b="1" cap="all">
                <a:solidFill>
                  <a:srgbClr val="253957"/>
                </a:solidFill>
                <a:latin typeface="+mn-lt"/>
                <a:ea typeface="+mn-ea"/>
                <a:cs typeface="+mn-cs"/>
                <a:sym typeface="Arial Narrow"/>
              </a:defRPr>
            </a:pPr>
            <a:endParaRPr lang="ru-RU"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endParaRPr lang="ru-RU" sz="7000" b="1" dirty="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r>
              <a:rPr lang="ru-RU" sz="4400" b="1" dirty="0">
                <a:latin typeface="Arial Narrow" charset="0"/>
                <a:ea typeface="Arial Narrow" charset="0"/>
                <a:cs typeface="Arial Narrow" charset="0"/>
              </a:rPr>
              <a:t>Можно сделать от результатов обучения (от глагола к существительному)</a:t>
            </a:r>
          </a:p>
          <a:p>
            <a:pPr algn="l">
              <a:defRPr sz="5000" b="1" cap="all">
                <a:solidFill>
                  <a:srgbClr val="253957"/>
                </a:solidFill>
                <a:latin typeface="+mn-lt"/>
                <a:ea typeface="+mn-ea"/>
                <a:cs typeface="+mn-cs"/>
                <a:sym typeface="Arial Narrow"/>
              </a:defRPr>
            </a:pPr>
            <a:endParaRPr lang="en-US" sz="4400" dirty="0">
              <a:latin typeface="Arial Narrow" charset="0"/>
              <a:ea typeface="Arial Narrow" charset="0"/>
              <a:cs typeface="Arial Narrow" charset="0"/>
            </a:endParaRPr>
          </a:p>
        </p:txBody>
      </p:sp>
      <p:sp>
        <p:nvSpPr>
          <p:cNvPr id="95" name="Заголовок основного текста"/>
          <p:cNvSpPr txBox="1"/>
          <p:nvPr/>
        </p:nvSpPr>
        <p:spPr>
          <a:xfrm>
            <a:off x="0" y="3543306"/>
            <a:ext cx="24383999" cy="9552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lang="ru-RU" dirty="0"/>
          </a:p>
          <a:p>
            <a:endParaRPr lang="en-US" dirty="0"/>
          </a:p>
        </p:txBody>
      </p:sp>
      <p:sp>
        <p:nvSpPr>
          <p:cNvPr id="96"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pic>
        <p:nvPicPr>
          <p:cNvPr id="9" name="Изображение" descr="Изображение"/>
          <p:cNvPicPr>
            <a:picLocks noChangeAspect="1"/>
          </p:cNvPicPr>
          <p:nvPr/>
        </p:nvPicPr>
        <p:blipFill>
          <a:blip r:embed="rId2"/>
          <a:stretch>
            <a:fillRect/>
          </a:stretch>
        </p:blipFill>
        <p:spPr>
          <a:xfrm>
            <a:off x="1211199" y="620465"/>
            <a:ext cx="1214985" cy="1214985"/>
          </a:xfrm>
          <a:prstGeom prst="rect">
            <a:avLst/>
          </a:prstGeom>
          <a:ln w="12700">
            <a:miter lim="400000"/>
          </a:ln>
        </p:spPr>
      </p:pic>
    </p:spTree>
    <p:extLst>
      <p:ext uri="{BB962C8B-B14F-4D97-AF65-F5344CB8AC3E}">
        <p14:creationId xmlns:p14="http://schemas.microsoft.com/office/powerpoint/2010/main" val="1484133792"/>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153</TotalTime>
  <Words>375</Words>
  <Application>Microsoft Office PowerPoint</Application>
  <PresentationFormat>Произвольный</PresentationFormat>
  <Paragraphs>78</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12</vt:i4>
      </vt:variant>
    </vt:vector>
  </HeadingPairs>
  <TitlesOfParts>
    <vt:vector size="20" baseType="lpstr">
      <vt:lpstr>Arial</vt:lpstr>
      <vt:lpstr>Arial Narrow</vt:lpstr>
      <vt:lpstr>Calibri</vt:lpstr>
      <vt:lpstr>Helvetica</vt:lpstr>
      <vt:lpstr>Helvetica Light</vt:lpstr>
      <vt:lpstr>Helvetica Neue</vt:lpstr>
      <vt:lpstr>White</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Что будет? (ПРО и оценка)</vt:lpstr>
      <vt:lpstr>Что будет? (ПРО и оценка)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Владимир Кремлёв</dc:creator>
  <cp:lastModifiedBy>Владимир</cp:lastModifiedBy>
  <cp:revision>22</cp:revision>
  <dcterms:modified xsi:type="dcterms:W3CDTF">2019-10-24T07:14:01Z</dcterms:modified>
</cp:coreProperties>
</file>