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66"/>
    <p:restoredTop sz="94618"/>
  </p:normalViewPr>
  <p:slideViewPr>
    <p:cSldViewPr snapToGrid="0">
      <p:cViewPr varScale="1">
        <p:scale>
          <a:sx n="43" d="100"/>
          <a:sy n="43" d="100"/>
        </p:scale>
        <p:origin x="264" y="4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0522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7116914" y="3934663"/>
            <a:ext cx="13914286" cy="414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Teaching tricks</a:t>
            </a:r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en-US" dirty="0"/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We have even more to say</a:t>
            </a:r>
            <a:r>
              <a:rPr lang="mr-IN" dirty="0"/>
              <a:t>…</a:t>
            </a:r>
            <a:r>
              <a:rPr lang="en-US" dirty="0"/>
              <a:t> </a:t>
            </a:r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7116915" y="8929563"/>
            <a:ext cx="9443424" cy="1173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Elena </a:t>
            </a:r>
            <a:r>
              <a:rPr lang="en-US" dirty="0" err="1"/>
              <a:t>Semerikova</a:t>
            </a:r>
            <a:endParaRPr lang="en-US" dirty="0"/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7116915" y="1847447"/>
            <a:ext cx="9443423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Department of Applied Economics</a:t>
            </a:r>
          </a:p>
        </p:txBody>
      </p:sp>
      <p:sp>
        <p:nvSpPr>
          <p:cNvPr id="55" name="Москва, 2017"/>
          <p:cNvSpPr txBox="1"/>
          <p:nvPr/>
        </p:nvSpPr>
        <p:spPr>
          <a:xfrm>
            <a:off x="7116915" y="11892516"/>
            <a:ext cx="9443424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Perm, 2019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55" y="1330739"/>
            <a:ext cx="2166348" cy="2792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9" y="2972786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YOUR talk </a:t>
            </a:r>
            <a:r>
              <a:rPr lang="mr-IN" sz="7000" b="1" dirty="0">
                <a:latin typeface="Arial Narrow" charset="0"/>
                <a:ea typeface="Arial Narrow" charset="0"/>
                <a:cs typeface="Arial Narrow" charset="0"/>
              </a:rPr>
              <a:t>–</a:t>
            </a: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 for one or for all?</a:t>
            </a:r>
          </a:p>
          <a:p>
            <a:pPr algn="l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en-US" sz="42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2426185" y="7923836"/>
            <a:ext cx="9405598" cy="4406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571500" indent="-571500">
              <a:buFont typeface="Arial" charset="0"/>
              <a:buChar char="•"/>
            </a:pPr>
            <a:r>
              <a:rPr lang="en-US" sz="3600" dirty="0"/>
              <a:t>When you give a talk, do not talk to one student</a:t>
            </a:r>
          </a:p>
          <a:p>
            <a:r>
              <a:rPr lang="en-US" sz="3600" dirty="0"/>
              <a:t>If it happens, go back and repeat the question to the audience again</a:t>
            </a:r>
          </a:p>
          <a:p>
            <a:endParaRPr lang="en-US" sz="3600" dirty="0"/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What if one student dominates?</a:t>
            </a:r>
          </a:p>
          <a:p>
            <a:r>
              <a:rPr lang="en-US" sz="3600" dirty="0"/>
              <a:t>Ask others what do they think and who can answer</a:t>
            </a:r>
          </a:p>
          <a:p>
            <a:endParaRPr lang="en-US" sz="3600" dirty="0"/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What can help me?</a:t>
            </a:r>
          </a:p>
          <a:p>
            <a:r>
              <a:rPr lang="en-US" sz="3600" dirty="0"/>
              <a:t>Know you students </a:t>
            </a:r>
            <a:endParaRPr lang="ru-RU" sz="3600" dirty="0"/>
          </a:p>
          <a:p>
            <a:pPr marL="571500" lvl="1" indent="-571500" algn="l">
              <a:buFont typeface="Wingdings" charset="2"/>
              <a:buChar char="ü"/>
            </a:pPr>
            <a:r>
              <a:rPr lang="en-US" sz="3600" dirty="0"/>
              <a:t>Learn their names, it will be easier to talk to them</a:t>
            </a:r>
            <a:endParaRPr lang="ru-RU" sz="3600" dirty="0"/>
          </a:p>
          <a:p>
            <a:pPr marL="571500" lvl="1" indent="-571500" algn="l">
              <a:buFont typeface="Wingdings" charset="2"/>
              <a:buChar char="ü"/>
            </a:pPr>
            <a:r>
              <a:rPr lang="en-US" sz="3600" dirty="0">
                <a:solidFill>
                  <a:srgbClr val="FF0000"/>
                </a:solidFill>
              </a:rPr>
              <a:t>Highlight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/>
              <a:t>active students</a:t>
            </a:r>
          </a:p>
          <a:p>
            <a:endParaRPr lang="en-US"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803865"/>
            <a:ext cx="1136641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Department of Applied Economics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1025" y="4433454"/>
            <a:ext cx="9990866" cy="87006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Очень крутой заголовок…"/>
          <p:cNvSpPr txBox="1"/>
          <p:nvPr/>
        </p:nvSpPr>
        <p:spPr>
          <a:xfrm>
            <a:off x="1115664" y="2972786"/>
            <a:ext cx="21506374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When They are too many</a:t>
            </a:r>
            <a:r>
              <a:rPr lang="mr-IN" sz="7000" b="1" dirty="0">
                <a:latin typeface="Arial Narrow" charset="0"/>
                <a:ea typeface="Arial Narrow" charset="0"/>
                <a:cs typeface="Arial Narrow" charset="0"/>
              </a:rPr>
              <a:t>…</a:t>
            </a: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.</a:t>
            </a:r>
          </a:p>
          <a:p>
            <a:pPr algn="l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4200" dirty="0">
                <a:latin typeface="Arial Narrow" charset="0"/>
                <a:ea typeface="Arial Narrow" charset="0"/>
                <a:cs typeface="Arial Narrow" charset="0"/>
              </a:rPr>
              <a:t>What tricks do you remember from Denis’ presentation?</a:t>
            </a:r>
          </a:p>
        </p:txBody>
      </p:sp>
      <p:sp>
        <p:nvSpPr>
          <p:cNvPr id="67" name="Заголовок основного текста"/>
          <p:cNvSpPr txBox="1"/>
          <p:nvPr/>
        </p:nvSpPr>
        <p:spPr>
          <a:xfrm>
            <a:off x="2182274" y="6714795"/>
            <a:ext cx="10199137" cy="6496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Introduce group activities (even at lectures</a:t>
            </a:r>
            <a:r>
              <a:rPr lang="ru-RU" dirty="0"/>
              <a:t>)</a:t>
            </a:r>
            <a:endParaRPr lang="en-US" dirty="0"/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ru-RU" dirty="0"/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If you grade attendance and participation, explain (in your Syllabus too!) the rules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To check attendance make a quick test (for example, on </a:t>
            </a:r>
            <a:r>
              <a:rPr lang="en-US" dirty="0" err="1"/>
              <a:t>socrative.com</a:t>
            </a:r>
            <a:r>
              <a:rPr lang="en-US" dirty="0"/>
              <a:t>)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Explain why you </a:t>
            </a:r>
            <a:r>
              <a:rPr lang="en-US" dirty="0">
                <a:solidFill>
                  <a:srgbClr val="FF0000"/>
                </a:solidFill>
              </a:rPr>
              <a:t>are</a:t>
            </a:r>
            <a:r>
              <a:rPr lang="en-US" dirty="0"/>
              <a:t> doing that (to get instant feedback, to check attendance, to assess students)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Practice what you preach!</a:t>
            </a:r>
          </a:p>
        </p:txBody>
      </p:sp>
      <p:sp>
        <p:nvSpPr>
          <p:cNvPr id="68" name="Линия"/>
          <p:cNvSpPr/>
          <p:nvPr/>
        </p:nvSpPr>
        <p:spPr>
          <a:xfrm>
            <a:off x="1201065" y="2214562"/>
            <a:ext cx="21506374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" name="Название подразделения, лаборатории, факультета и т.д."/>
          <p:cNvSpPr txBox="1"/>
          <p:nvPr/>
        </p:nvSpPr>
        <p:spPr>
          <a:xfrm>
            <a:off x="11338744" y="803865"/>
            <a:ext cx="1136641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Department of Applied Economics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1089" y="3450894"/>
            <a:ext cx="7733871" cy="62112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Очень крутой заголовок…"/>
          <p:cNvSpPr txBox="1"/>
          <p:nvPr/>
        </p:nvSpPr>
        <p:spPr>
          <a:xfrm>
            <a:off x="1115664" y="2972786"/>
            <a:ext cx="21506374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DISCIPLINE</a:t>
            </a:r>
          </a:p>
        </p:txBody>
      </p:sp>
      <p:sp>
        <p:nvSpPr>
          <p:cNvPr id="74" name="Заголовок основного текста"/>
          <p:cNvSpPr txBox="1"/>
          <p:nvPr/>
        </p:nvSpPr>
        <p:spPr>
          <a:xfrm>
            <a:off x="1211199" y="4982796"/>
            <a:ext cx="11101484" cy="487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571500" indent="-571500">
              <a:buFont typeface="Arial" charset="0"/>
              <a:buChar char="•"/>
            </a:pPr>
            <a:r>
              <a:rPr lang="en-US" dirty="0"/>
              <a:t>Follow strictly you starting and finishing time</a:t>
            </a:r>
            <a:endParaRPr lang="ru-RU" dirty="0"/>
          </a:p>
          <a:p>
            <a:pPr marL="571500" indent="-571500">
              <a:buFont typeface="Arial" charset="0"/>
              <a:buChar char="•"/>
            </a:pPr>
            <a:endParaRPr lang="en-US" dirty="0"/>
          </a:p>
          <a:p>
            <a:pPr marL="571500" indent="-571500">
              <a:buFont typeface="Arial" charset="0"/>
              <a:buChar char="•"/>
            </a:pPr>
            <a:r>
              <a:rPr lang="en-US" dirty="0"/>
              <a:t>State your rule about the mobile phones </a:t>
            </a:r>
            <a:r>
              <a:rPr lang="mr-IN" dirty="0"/>
              <a:t>–</a:t>
            </a:r>
            <a:r>
              <a:rPr lang="en-US" dirty="0"/>
              <a:t> turned off? Silent/</a:t>
            </a:r>
            <a:r>
              <a:rPr lang="en-US" dirty="0" err="1"/>
              <a:t>vibro</a:t>
            </a:r>
            <a:r>
              <a:rPr lang="en-US" dirty="0"/>
              <a:t> regime?</a:t>
            </a:r>
            <a:endParaRPr lang="ru-RU" dirty="0"/>
          </a:p>
          <a:p>
            <a:pPr marL="571500" indent="-571500">
              <a:buFont typeface="Arial" charset="0"/>
              <a:buChar char="•"/>
            </a:pPr>
            <a:endParaRPr lang="ru-RU" dirty="0"/>
          </a:p>
          <a:p>
            <a:pPr marL="571500" indent="-571500">
              <a:buFont typeface="Arial" charset="0"/>
              <a:buChar char="•"/>
            </a:pPr>
            <a:r>
              <a:rPr lang="en-US" dirty="0"/>
              <a:t>What other rules do you think are necessary? </a:t>
            </a:r>
          </a:p>
          <a:p>
            <a:pPr marL="571500" indent="-571500">
              <a:buFont typeface="Arial" charset="0"/>
              <a:buChar char="•"/>
            </a:pPr>
            <a:endParaRPr lang="en-US" dirty="0"/>
          </a:p>
          <a:p>
            <a:pPr marL="571500" indent="-571500">
              <a:buFont typeface="Arial" charset="0"/>
              <a:buChar char="•"/>
            </a:pPr>
            <a:endParaRPr lang="en-US" dirty="0"/>
          </a:p>
        </p:txBody>
      </p:sp>
      <p:sp>
        <p:nvSpPr>
          <p:cNvPr id="75" name="Линия"/>
          <p:cNvSpPr/>
          <p:nvPr/>
        </p:nvSpPr>
        <p:spPr>
          <a:xfrm>
            <a:off x="1201065" y="2214562"/>
            <a:ext cx="21506374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" name="Название подразделения, лаборатории, факультета и т.д."/>
          <p:cNvSpPr txBox="1"/>
          <p:nvPr/>
        </p:nvSpPr>
        <p:spPr>
          <a:xfrm>
            <a:off x="11338744" y="803865"/>
            <a:ext cx="1136641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Department of Applied Economics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873514" y="10458792"/>
            <a:ext cx="16161475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r>
              <a:rPr lang="en-US" i="1" dirty="0"/>
              <a:t>The rules discipline not only students, but also yourself</a:t>
            </a:r>
            <a:endParaRPr kumimoji="0" lang="ru-RU" sz="50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0" y="2769598"/>
            <a:ext cx="10319489" cy="687965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Очень крутой заголовок…"/>
          <p:cNvSpPr txBox="1"/>
          <p:nvPr/>
        </p:nvSpPr>
        <p:spPr>
          <a:xfrm>
            <a:off x="1115664" y="2972786"/>
            <a:ext cx="21506374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HUMOR? To kid </a:t>
            </a:r>
            <a:r>
              <a:rPr lang="en-US" sz="7000" b="1" dirty="0" smtClean="0">
                <a:latin typeface="Arial Narrow" charset="0"/>
                <a:ea typeface="Arial Narrow" charset="0"/>
                <a:cs typeface="Arial Narrow" charset="0"/>
              </a:rPr>
              <a:t>or NOT </a:t>
            </a: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to kid?</a:t>
            </a:r>
          </a:p>
        </p:txBody>
      </p:sp>
      <p:sp>
        <p:nvSpPr>
          <p:cNvPr id="81" name="Заголовок основного текста"/>
          <p:cNvSpPr txBox="1"/>
          <p:nvPr/>
        </p:nvSpPr>
        <p:spPr>
          <a:xfrm>
            <a:off x="1201064" y="3382594"/>
            <a:ext cx="14130375" cy="6310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571500" indent="-571500">
              <a:buFont typeface="Arial" charset="0"/>
              <a:buChar char="•"/>
            </a:pPr>
            <a:r>
              <a:rPr lang="en-US" dirty="0"/>
              <a:t>Real life examples </a:t>
            </a:r>
            <a:r>
              <a:rPr lang="mr-IN" dirty="0"/>
              <a:t>–</a:t>
            </a:r>
            <a:r>
              <a:rPr lang="en-US" dirty="0"/>
              <a:t> not necessarily funny, but highly appreciated by students</a:t>
            </a:r>
          </a:p>
          <a:p>
            <a:pPr marL="571500" indent="-571500">
              <a:buFont typeface="Arial" charset="0"/>
              <a:buChar char="•"/>
            </a:pPr>
            <a:endParaRPr lang="en-US" dirty="0"/>
          </a:p>
          <a:p>
            <a:pPr marL="571500" indent="-571500">
              <a:buFont typeface="Arial" charset="0"/>
              <a:buChar char="•"/>
            </a:pPr>
            <a:r>
              <a:rPr lang="en-US" dirty="0"/>
              <a:t>Funny stories</a:t>
            </a:r>
          </a:p>
          <a:p>
            <a:pPr marL="571500" indent="-571500">
              <a:buFont typeface="Arial" charset="0"/>
              <a:buChar char="•"/>
            </a:pPr>
            <a:endParaRPr lang="en-US" dirty="0"/>
          </a:p>
          <a:p>
            <a:pPr marL="571500" indent="-571500">
              <a:buFont typeface="Arial" charset="0"/>
              <a:buChar char="•"/>
            </a:pPr>
            <a:r>
              <a:rPr lang="en-US" dirty="0"/>
              <a:t>Make jokes, </a:t>
            </a:r>
            <a:r>
              <a:rPr lang="en-US" dirty="0">
                <a:solidFill>
                  <a:schemeClr val="tx1"/>
                </a:solidFill>
              </a:rPr>
              <a:t>make a show </a:t>
            </a:r>
            <a:r>
              <a:rPr lang="mr-IN" dirty="0"/>
              <a:t>–</a:t>
            </a:r>
            <a:r>
              <a:rPr lang="en-US" dirty="0"/>
              <a:t> it is one of the few prerogatives of offline learning</a:t>
            </a:r>
          </a:p>
        </p:txBody>
      </p:sp>
      <p:sp>
        <p:nvSpPr>
          <p:cNvPr id="82" name="Линия"/>
          <p:cNvSpPr/>
          <p:nvPr/>
        </p:nvSpPr>
        <p:spPr>
          <a:xfrm>
            <a:off x="1201065" y="2214562"/>
            <a:ext cx="21506374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" name="Название подразделения, лаборатории, факультета и т.д."/>
          <p:cNvSpPr txBox="1"/>
          <p:nvPr/>
        </p:nvSpPr>
        <p:spPr>
          <a:xfrm>
            <a:off x="11338744" y="803865"/>
            <a:ext cx="1136641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Department of Applied Economics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1439" y="2737499"/>
            <a:ext cx="7288321" cy="69551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Очень крутой заголовок…"/>
          <p:cNvSpPr txBox="1"/>
          <p:nvPr/>
        </p:nvSpPr>
        <p:spPr>
          <a:xfrm>
            <a:off x="1209449" y="2972786"/>
            <a:ext cx="21489608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STAY English</a:t>
            </a:r>
          </a:p>
        </p:txBody>
      </p:sp>
      <p:sp>
        <p:nvSpPr>
          <p:cNvPr id="88" name="Заголовок основного текста"/>
          <p:cNvSpPr txBox="1"/>
          <p:nvPr/>
        </p:nvSpPr>
        <p:spPr>
          <a:xfrm>
            <a:off x="1818691" y="4733252"/>
            <a:ext cx="10800029" cy="642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Once you have no international students</a:t>
            </a:r>
            <a:r>
              <a:rPr lang="ru-RU" dirty="0"/>
              <a:t>, велик соблазн переключиться на русский ;)</a:t>
            </a:r>
            <a:r>
              <a:rPr lang="en-US" dirty="0"/>
              <a:t> </a:t>
            </a:r>
          </a:p>
          <a:p>
            <a:endParaRPr lang="ru-RU" dirty="0"/>
          </a:p>
          <a:p>
            <a:pPr marL="571500" indent="-571500">
              <a:buFont typeface="Arial" charset="0"/>
              <a:buChar char="•"/>
            </a:pPr>
            <a:r>
              <a:rPr lang="ru-RU" dirty="0"/>
              <a:t>Они задают вопросы </a:t>
            </a:r>
            <a:r>
              <a:rPr lang="ru-RU" dirty="0" smtClean="0"/>
              <a:t>по-русски</a:t>
            </a:r>
            <a:r>
              <a:rPr lang="mr-IN" dirty="0" smtClean="0"/>
              <a:t>–</a:t>
            </a:r>
            <a:r>
              <a:rPr lang="ru-RU" dirty="0" smtClean="0"/>
              <a:t> </a:t>
            </a:r>
            <a:r>
              <a:rPr lang="en-US" dirty="0"/>
              <a:t>reply in English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400" dirty="0">
                <a:solidFill>
                  <a:srgbClr val="FF0000"/>
                </a:solidFill>
              </a:rPr>
              <a:t>(</a:t>
            </a:r>
            <a:r>
              <a:rPr lang="en-US" sz="4400" dirty="0" err="1">
                <a:solidFill>
                  <a:srgbClr val="FF0000"/>
                </a:solidFill>
              </a:rPr>
              <a:t>ya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obychno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govorit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ya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nye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ponimat</a:t>
            </a:r>
            <a:r>
              <a:rPr lang="en-US" sz="4400" dirty="0">
                <a:solidFill>
                  <a:srgbClr val="FF0000"/>
                </a:solidFill>
              </a:rPr>
              <a:t>’ </a:t>
            </a:r>
            <a:r>
              <a:rPr lang="en-US" sz="4400" dirty="0" err="1">
                <a:solidFill>
                  <a:srgbClr val="FF0000"/>
                </a:solidFill>
              </a:rPr>
              <a:t>po-russki</a:t>
            </a:r>
            <a:r>
              <a:rPr lang="en-US" sz="4400" dirty="0">
                <a:solidFill>
                  <a:srgbClr val="FF0000"/>
                </a:solidFill>
              </a:rPr>
              <a:t>, please repeat in English)</a:t>
            </a:r>
            <a:endParaRPr lang="en-US" dirty="0"/>
          </a:p>
          <a:p>
            <a:pPr marL="571500" indent="-571500">
              <a:buFont typeface="Arial" charset="0"/>
              <a:buChar char="•"/>
            </a:pPr>
            <a:r>
              <a:rPr lang="en-US" dirty="0"/>
              <a:t>Insist!</a:t>
            </a:r>
            <a:endParaRPr lang="ru-RU" dirty="0"/>
          </a:p>
          <a:p>
            <a:pPr marL="571500" indent="-571500">
              <a:buFont typeface="Arial" charset="0"/>
              <a:buChar char="•"/>
            </a:pPr>
            <a:endParaRPr lang="ru-RU" dirty="0"/>
          </a:p>
          <a:p>
            <a:pPr marL="571500" indent="-571500">
              <a:buFont typeface="Arial" charset="0"/>
              <a:buChar char="•"/>
            </a:pPr>
            <a:r>
              <a:rPr lang="en-US" dirty="0"/>
              <a:t>In extreme cases repeat both in Russian AND in English</a:t>
            </a:r>
          </a:p>
        </p:txBody>
      </p:sp>
      <p:sp>
        <p:nvSpPr>
          <p:cNvPr id="89" name="Линия"/>
          <p:cNvSpPr/>
          <p:nvPr/>
        </p:nvSpPr>
        <p:spPr>
          <a:xfrm>
            <a:off x="1201065" y="2214562"/>
            <a:ext cx="21506374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" name="Название подразделения, лаборатории, факультета и т.д."/>
          <p:cNvSpPr txBox="1"/>
          <p:nvPr/>
        </p:nvSpPr>
        <p:spPr>
          <a:xfrm>
            <a:off x="11338744" y="803865"/>
            <a:ext cx="1136641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Department of Applied Economics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134" y="3486814"/>
            <a:ext cx="8122688" cy="82496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Очень крутой заголовок…"/>
          <p:cNvSpPr txBox="1"/>
          <p:nvPr/>
        </p:nvSpPr>
        <p:spPr>
          <a:xfrm>
            <a:off x="1186003" y="2972786"/>
            <a:ext cx="21489606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Lecture/seminar as a</a:t>
            </a:r>
            <a:r>
              <a:rPr lang="ru-RU" sz="7000" b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carefully</a:t>
            </a:r>
            <a:r>
              <a:rPr lang="ru-RU" sz="7000" b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7000" b="1" dirty="0">
                <a:latin typeface="Arial Narrow" charset="0"/>
                <a:ea typeface="Arial Narrow" charset="0"/>
                <a:cs typeface="Arial Narrow" charset="0"/>
              </a:rPr>
              <a:t>planned play </a:t>
            </a:r>
          </a:p>
        </p:txBody>
      </p:sp>
      <p:sp>
        <p:nvSpPr>
          <p:cNvPr id="95" name="Заголовок основного текста"/>
          <p:cNvSpPr txBox="1"/>
          <p:nvPr/>
        </p:nvSpPr>
        <p:spPr>
          <a:xfrm>
            <a:off x="1186003" y="3440534"/>
            <a:ext cx="13901597" cy="692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571500" indent="-571500">
              <a:buFont typeface="Arial" charset="0"/>
              <a:buChar char="•"/>
            </a:pPr>
            <a:r>
              <a:rPr lang="en-US" dirty="0"/>
              <a:t>Make a scenery of your lecture/seminar</a:t>
            </a:r>
          </a:p>
          <a:p>
            <a:pPr marL="571500" indent="-571500">
              <a:buFont typeface="Arial" charset="0"/>
              <a:buChar char="•"/>
            </a:pPr>
            <a:endParaRPr lang="en-US" dirty="0"/>
          </a:p>
          <a:p>
            <a:pPr marL="685800" lvl="1" indent="-685800" algn="l">
              <a:buFont typeface="Wingdings" charset="2"/>
              <a:buChar char="ü"/>
            </a:pPr>
            <a:r>
              <a:rPr lang="en-US" dirty="0"/>
              <a:t>What will you say when you come in the classroom?</a:t>
            </a:r>
          </a:p>
          <a:p>
            <a:pPr marL="685800" lvl="1" indent="-685800" algn="l">
              <a:buFont typeface="Wingdings" charset="2"/>
              <a:buChar char="ü"/>
            </a:pPr>
            <a:r>
              <a:rPr lang="en-US" dirty="0"/>
              <a:t>Tell them what they have to do </a:t>
            </a:r>
            <a:r>
              <a:rPr lang="mr-IN" dirty="0"/>
              <a:t>–</a:t>
            </a:r>
            <a:r>
              <a:rPr lang="en-US" dirty="0"/>
              <a:t> when to listen, understand, when to write, when to ask questions</a:t>
            </a:r>
          </a:p>
          <a:p>
            <a:pPr marL="685800" lvl="1" indent="-685800" algn="l">
              <a:buFont typeface="Wingdings" charset="2"/>
              <a:buChar char="ü"/>
            </a:pPr>
            <a:r>
              <a:rPr lang="en-US" dirty="0"/>
              <a:t>Make a detailed plan of your lecture </a:t>
            </a:r>
          </a:p>
        </p:txBody>
      </p:sp>
      <p:sp>
        <p:nvSpPr>
          <p:cNvPr id="96" name="Линия"/>
          <p:cNvSpPr/>
          <p:nvPr/>
        </p:nvSpPr>
        <p:spPr>
          <a:xfrm>
            <a:off x="1201065" y="2214562"/>
            <a:ext cx="21506374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8" name="Название подразделения, лаборатории, факультета и т.д."/>
          <p:cNvSpPr txBox="1"/>
          <p:nvPr/>
        </p:nvSpPr>
        <p:spPr>
          <a:xfrm>
            <a:off x="11338744" y="803865"/>
            <a:ext cx="1136641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dirty="0"/>
              <a:t>Department of Applied Economics</a:t>
            </a: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99" y="620465"/>
            <a:ext cx="1214985" cy="1214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Адрес: ТехтТехтТехтТехтТехтТехтТехтТехтТехтТехтТехтТехтТехт"/>
          <p:cNvSpPr txBox="1"/>
          <p:nvPr/>
        </p:nvSpPr>
        <p:spPr>
          <a:xfrm>
            <a:off x="11368363" y="11494669"/>
            <a:ext cx="8579502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Address</a:t>
            </a:r>
            <a:r>
              <a:rPr dirty="0"/>
              <a:t>: </a:t>
            </a:r>
            <a:r>
              <a:rPr dirty="0" err="1"/>
              <a:t>ТехтТехтТехтТехтТехтТехтТехтТехтТехтТехтТехтТехтТехт</a:t>
            </a:r>
            <a:endParaRPr dirty="0"/>
          </a:p>
        </p:txBody>
      </p:sp>
      <p:sp>
        <p:nvSpPr>
          <p:cNvPr id="101" name="www.text"/>
          <p:cNvSpPr txBox="1"/>
          <p:nvPr/>
        </p:nvSpPr>
        <p:spPr>
          <a:xfrm>
            <a:off x="4436135" y="11508581"/>
            <a:ext cx="1407573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t>www.text</a:t>
            </a:r>
          </a:p>
        </p:txBody>
      </p:sp>
      <p:sp>
        <p:nvSpPr>
          <p:cNvPr id="102" name="Телефон.: +Х (ХХХ) ХХХ ХХХХ"/>
          <p:cNvSpPr txBox="1"/>
          <p:nvPr/>
        </p:nvSpPr>
        <p:spPr>
          <a:xfrm>
            <a:off x="6620083" y="11494669"/>
            <a:ext cx="4328255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/>
              <a:t>Phone</a:t>
            </a:r>
            <a:r>
              <a:rPr dirty="0"/>
              <a:t>.: +</a:t>
            </a:r>
            <a:r>
              <a:rPr dirty="0" err="1"/>
              <a:t>Х</a:t>
            </a:r>
            <a:r>
              <a:rPr dirty="0"/>
              <a:t> (ХХХ) ХХХ ХХХХ </a:t>
            </a: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951" y="4920064"/>
            <a:ext cx="2252097" cy="2903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393</Words>
  <Application>Microsoft Macintosh PowerPoint</Application>
  <PresentationFormat>Другой</PresentationFormat>
  <Paragraphs>64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 Narrow</vt:lpstr>
      <vt:lpstr>Helvetica</vt:lpstr>
      <vt:lpstr>Helvetica Light</vt:lpstr>
      <vt:lpstr>Helvetica Neue</vt:lpstr>
      <vt:lpstr>Wingdings</vt:lpstr>
      <vt:lpstr>Arial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Кремлёв</dc:creator>
  <cp:lastModifiedBy>Елена Семерикова</cp:lastModifiedBy>
  <cp:revision>27</cp:revision>
  <dcterms:modified xsi:type="dcterms:W3CDTF">2019-11-01T17:22:14Z</dcterms:modified>
</cp:coreProperties>
</file>