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6"/>
  </p:notesMasterIdLst>
  <p:sldIdLst>
    <p:sldId id="256" r:id="rId2"/>
    <p:sldId id="281" r:id="rId3"/>
    <p:sldId id="273" r:id="rId4"/>
    <p:sldId id="275" r:id="rId5"/>
    <p:sldId id="284" r:id="rId6"/>
    <p:sldId id="285" r:id="rId7"/>
    <p:sldId id="277" r:id="rId8"/>
    <p:sldId id="287" r:id="rId9"/>
    <p:sldId id="276" r:id="rId10"/>
    <p:sldId id="267" r:id="rId11"/>
    <p:sldId id="269" r:id="rId12"/>
    <p:sldId id="270" r:id="rId13"/>
    <p:sldId id="278" r:id="rId14"/>
    <p:sldId id="288" r:id="rId15"/>
    <p:sldId id="289" r:id="rId16"/>
    <p:sldId id="290" r:id="rId17"/>
    <p:sldId id="291" r:id="rId18"/>
    <p:sldId id="292" r:id="rId19"/>
    <p:sldId id="271" r:id="rId20"/>
    <p:sldId id="279" r:id="rId21"/>
    <p:sldId id="293" r:id="rId22"/>
    <p:sldId id="294" r:id="rId23"/>
    <p:sldId id="258" r:id="rId24"/>
    <p:sldId id="280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72" r:id="rId34"/>
    <p:sldId id="28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1"/>
    <p:restoredTop sz="82639"/>
  </p:normalViewPr>
  <p:slideViewPr>
    <p:cSldViewPr snapToGrid="0" snapToObjects="1">
      <p:cViewPr varScale="1">
        <p:scale>
          <a:sx n="80" d="100"/>
          <a:sy n="80" d="100"/>
        </p:scale>
        <p:origin x="15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CEB9-C052-9645-A064-A24CFA8CF34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1523-A2E6-534E-A4D6-7E9C41831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7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focus on some aspects where we can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523-A2E6-534E-A4D6-7E9C418311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2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</a:t>
            </a:r>
            <a:r>
              <a:rPr lang="en-US" baseline="0" dirty="0" smtClean="0"/>
              <a:t> we specify all the grading schemes?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</a:t>
            </a:r>
            <a:r>
              <a:rPr lang="en-US" i="1" dirty="0" smtClean="0"/>
              <a:t>we want them to learn, not argue with us about the difference between a B-plus and an A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523-A2E6-534E-A4D6-7E9C418311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4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assessment should not be too late (to get the feedback) and  too early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Make sure the frequency is appropriate for the type of course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523-A2E6-534E-A4D6-7E9C418311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5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order to make it </a:t>
            </a:r>
            <a:r>
              <a:rPr lang="en-US" baseline="0" dirty="0" err="1" smtClean="0"/>
              <a:t>trasparent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523-A2E6-534E-A4D6-7E9C418311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9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important how we formulate!</a:t>
            </a:r>
            <a:endParaRPr lang="ru-RU" dirty="0" smtClean="0"/>
          </a:p>
          <a:p>
            <a:r>
              <a:rPr lang="en-US" dirty="0" smtClean="0"/>
              <a:t>Be</a:t>
            </a:r>
            <a:r>
              <a:rPr lang="en-US" baseline="0" dirty="0" smtClean="0"/>
              <a:t> more tricky! What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523-A2E6-534E-A4D6-7E9C418311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0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but not least we write it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523-A2E6-534E-A4D6-7E9C418311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11/1/19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36F90D-11C3-D541-80A6-C1CEEAA75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Syllabus. Typical mistakes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8CE575-960F-DE4F-8F70-7D129A979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Elena </a:t>
            </a:r>
            <a:r>
              <a:rPr lang="en-US" dirty="0" err="1" smtClean="0"/>
              <a:t>Semerikova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76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Inconsistency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Competence </a:t>
            </a:r>
            <a:r>
              <a:rPr lang="en-US" dirty="0" smtClean="0"/>
              <a:t>Indicators: </a:t>
            </a:r>
            <a:endParaRPr lang="ru-RU" dirty="0"/>
          </a:p>
          <a:p>
            <a:pPr lvl="0"/>
            <a:r>
              <a:rPr lang="en-US" i="1" dirty="0"/>
              <a:t>Explain</a:t>
            </a:r>
            <a:r>
              <a:rPr lang="en-US" dirty="0"/>
              <a:t> the definition of measurement, quantities, and units</a:t>
            </a:r>
            <a:endParaRPr lang="ru-RU" dirty="0"/>
          </a:p>
          <a:p>
            <a:pPr lvl="0"/>
            <a:r>
              <a:rPr lang="en-US" i="1" dirty="0"/>
              <a:t>Identify</a:t>
            </a:r>
            <a:r>
              <a:rPr lang="en-US" dirty="0"/>
              <a:t> physics quantities in daily life</a:t>
            </a:r>
            <a:endParaRPr lang="ru-RU" dirty="0"/>
          </a:p>
          <a:p>
            <a:pPr lvl="0"/>
            <a:r>
              <a:rPr lang="en-US" i="1" dirty="0"/>
              <a:t>Groupin</a:t>
            </a:r>
            <a:r>
              <a:rPr lang="en-US" dirty="0"/>
              <a:t>g the basic quantities and derived quantities</a:t>
            </a:r>
            <a:endParaRPr lang="ru-RU" dirty="0"/>
          </a:p>
          <a:p>
            <a:pPr lvl="0"/>
            <a:r>
              <a:rPr lang="en-US" i="1" dirty="0"/>
              <a:t>Using</a:t>
            </a:r>
            <a:r>
              <a:rPr lang="en-US" dirty="0"/>
              <a:t> the International System units in measurement</a:t>
            </a:r>
            <a:endParaRPr lang="ru-RU" dirty="0"/>
          </a:p>
          <a:p>
            <a:pPr lvl="0"/>
            <a:r>
              <a:rPr lang="en-US" i="1" dirty="0"/>
              <a:t>Convert</a:t>
            </a:r>
            <a:r>
              <a:rPr lang="en-US" dirty="0"/>
              <a:t> the units of length, mass, time, and volume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Inconsistency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2854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Competence Indicators </a:t>
            </a:r>
            <a:endParaRPr lang="ru-RU" dirty="0"/>
          </a:p>
          <a:p>
            <a:pPr lvl="0"/>
            <a:r>
              <a:rPr lang="en-US" i="1" dirty="0"/>
              <a:t>To mention</a:t>
            </a:r>
            <a:r>
              <a:rPr lang="en-US" dirty="0"/>
              <a:t> some state of matter</a:t>
            </a:r>
            <a:endParaRPr lang="ru-RU" dirty="0"/>
          </a:p>
          <a:p>
            <a:pPr lvl="0"/>
            <a:r>
              <a:rPr lang="en-US" i="1" dirty="0"/>
              <a:t>To mention</a:t>
            </a:r>
            <a:r>
              <a:rPr lang="en-US" dirty="0"/>
              <a:t> the properties of particles composing solid, liquid, and gas</a:t>
            </a:r>
            <a:endParaRPr lang="ru-RU" dirty="0"/>
          </a:p>
          <a:p>
            <a:pPr lvl="0"/>
            <a:r>
              <a:rPr lang="en-US" i="1" dirty="0"/>
              <a:t>To differ</a:t>
            </a:r>
            <a:r>
              <a:rPr lang="en-US" dirty="0"/>
              <a:t> the cohesion and adhesion based on investigation/ experiment</a:t>
            </a:r>
            <a:endParaRPr lang="ru-RU" dirty="0"/>
          </a:p>
          <a:p>
            <a:pPr lvl="0"/>
            <a:r>
              <a:rPr lang="en-US" i="1" dirty="0"/>
              <a:t>Definition</a:t>
            </a:r>
            <a:r>
              <a:rPr lang="en-US" dirty="0"/>
              <a:t> of capillarity</a:t>
            </a:r>
            <a:endParaRPr lang="ru-RU" dirty="0"/>
          </a:p>
          <a:p>
            <a:pPr lvl="0"/>
            <a:r>
              <a:rPr lang="en-US" i="1" dirty="0"/>
              <a:t>Relating</a:t>
            </a:r>
            <a:r>
              <a:rPr lang="en-US" dirty="0"/>
              <a:t> capillarity phenomena in daily life</a:t>
            </a:r>
            <a:endParaRPr lang="ru-RU" dirty="0"/>
          </a:p>
          <a:p>
            <a:pPr lvl="0"/>
            <a:r>
              <a:rPr lang="en-US" i="1" dirty="0"/>
              <a:t>Relating</a:t>
            </a:r>
            <a:r>
              <a:rPr lang="en-US" dirty="0"/>
              <a:t> cohesion phenomena in surface tension </a:t>
            </a:r>
            <a:r>
              <a:rPr lang="en-US" dirty="0" smtClean="0"/>
              <a:t>phenomena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marL="0" lvl="0" indent="0" algn="ctr">
              <a:buNone/>
            </a:pPr>
            <a:r>
              <a:rPr lang="en-US" i="1" dirty="0" smtClean="0"/>
              <a:t>Do you see inconsistency?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607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Inconsistency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285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Definition of capillarity”</a:t>
            </a:r>
            <a:r>
              <a:rPr lang="en-US" dirty="0"/>
              <a:t> in the above table is not appropriately written</a:t>
            </a:r>
            <a:r>
              <a:rPr lang="en-US" dirty="0" smtClean="0"/>
              <a:t>.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/>
              <a:t>Competence indicators should be written in a verb phrase</a:t>
            </a:r>
            <a:r>
              <a:rPr lang="ru-RU" dirty="0"/>
              <a:t> </a:t>
            </a:r>
            <a:endParaRPr lang="en-US" dirty="0" smtClean="0"/>
          </a:p>
          <a:p>
            <a:r>
              <a:rPr lang="en-US" dirty="0"/>
              <a:t>It would be better if it is all written using gerunds only, verb base only</a:t>
            </a:r>
            <a:r>
              <a:rPr lang="ru-RU" dirty="0"/>
              <a:t> </a:t>
            </a:r>
            <a:endParaRPr lang="en-US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5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Typical mistakes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52452"/>
              </p:ext>
            </p:extLst>
          </p:nvPr>
        </p:nvGraphicFramePr>
        <p:xfrm>
          <a:off x="763524" y="1236428"/>
          <a:ext cx="9557865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955"/>
                <a:gridCol w="3185955"/>
                <a:gridCol w="3185955"/>
              </a:tblGrid>
              <a:tr h="214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356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diction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goodness and the weakness of alcohol as thermometric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the length of some bodies.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the mass of bodies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safety in measurement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test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basic measurement accurately using match instruments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effectLst/>
                        </a:rPr>
                        <a:t>?</a:t>
                      </a:r>
                      <a:endParaRPr lang="ru-RU" sz="6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7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Typical mistakes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077724"/>
              </p:ext>
            </p:extLst>
          </p:nvPr>
        </p:nvGraphicFramePr>
        <p:xfrm>
          <a:off x="763524" y="1236428"/>
          <a:ext cx="9557865" cy="507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955"/>
                <a:gridCol w="3185955"/>
                <a:gridCol w="3185955"/>
              </a:tblGrid>
              <a:tr h="214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356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diction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goodness and the weakness of alcohol as thermometric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the length of some bodies.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the mass of bodies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safety in measurement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test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basic measurement accurately using match instruments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strength and the weakness of alcohol as thermometric meter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8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Typical mistakes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939435"/>
              </p:ext>
            </p:extLst>
          </p:nvPr>
        </p:nvGraphicFramePr>
        <p:xfrm>
          <a:off x="763524" y="1236428"/>
          <a:ext cx="9557865" cy="507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955"/>
                <a:gridCol w="3185955"/>
                <a:gridCol w="3185955"/>
              </a:tblGrid>
              <a:tr h="214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356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diction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goodness and the weakness of alcohol as thermometric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the length of some bodies.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the mass of bodies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safety in measurement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test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basic measurement accurately using match instruments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strength and the weakness of alcohol as thermometric meter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someone’s height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2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Typical mistakes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59816"/>
              </p:ext>
            </p:extLst>
          </p:nvPr>
        </p:nvGraphicFramePr>
        <p:xfrm>
          <a:off x="763524" y="1236428"/>
          <a:ext cx="9557865" cy="507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955"/>
                <a:gridCol w="3185955"/>
                <a:gridCol w="3185955"/>
              </a:tblGrid>
              <a:tr h="214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356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diction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goodness and the weakness of alcohol as thermometric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the length of some bodies.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the mass of bodies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safety in measurement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test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basic measurement accurately using match instruments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strength and the weakness of alcohol as thermometric meter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someone’s height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someone’s weight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 smtClean="0">
                          <a:effectLst/>
                        </a:rPr>
                        <a:t>…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2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Typical mistakes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804809"/>
              </p:ext>
            </p:extLst>
          </p:nvPr>
        </p:nvGraphicFramePr>
        <p:xfrm>
          <a:off x="763524" y="1236428"/>
          <a:ext cx="9557865" cy="507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955"/>
                <a:gridCol w="3185955"/>
                <a:gridCol w="3185955"/>
              </a:tblGrid>
              <a:tr h="214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356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diction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goodness and the weakness of alcohol as thermometric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the length of some bodies.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the mass of bodies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safety in measurement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test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basic measurement accurately using match instruments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strength and the weakness of alcohol as thermometric meter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someone’s height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someone’s weight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To measure precisely.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Typical mistakes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541808"/>
              </p:ext>
            </p:extLst>
          </p:nvPr>
        </p:nvGraphicFramePr>
        <p:xfrm>
          <a:off x="763524" y="1236428"/>
          <a:ext cx="9557865" cy="507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955"/>
                <a:gridCol w="3185955"/>
                <a:gridCol w="3185955"/>
              </a:tblGrid>
              <a:tr h="214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356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diction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goodness and the weakness of alcohol as thermometric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the length of some bodies.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the mass of bodies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safety in measurement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test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basic measurement accurately using match instruments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strength and the weakness of alcohol as thermometric meter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someone’s height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someone’s weight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To measure precisely.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Practice </a:t>
                      </a:r>
                      <a:r>
                        <a:rPr lang="en-US" sz="1800" dirty="0" smtClean="0">
                          <a:effectLst/>
                        </a:rPr>
                        <a:t>test</a:t>
                      </a:r>
                      <a:endParaRPr lang="ru-RU" sz="1800" dirty="0">
                        <a:effectLst/>
                      </a:endParaRPr>
                    </a:p>
                  </a:txBody>
                  <a:tcPr marL="52775" marR="527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english</a:t>
            </a:r>
            <a:r>
              <a:rPr lang="en-US" dirty="0" smtClean="0"/>
              <a:t>. Typical mistakes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652715"/>
              </p:ext>
            </p:extLst>
          </p:nvPr>
        </p:nvGraphicFramePr>
        <p:xfrm>
          <a:off x="763524" y="1236428"/>
          <a:ext cx="9557865" cy="5458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955"/>
                <a:gridCol w="3185955"/>
                <a:gridCol w="3185955"/>
              </a:tblGrid>
              <a:tr h="214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356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diction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goodness and the weakness of alcohol as thermometric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the length of some bodies.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the mass of bodies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safety in measurement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test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basic measurement accurately using match instruments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strength and the weakness of alcohol as thermometric meter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 to measure someone’s height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…to measure someone’s weight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To measure precisely.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Practice test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basic measurement accurately using proper  instruments …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2775" marR="527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 smtClean="0"/>
              <a:t>Unclear grading and assessment</a:t>
            </a:r>
            <a:endParaRPr lang="ru-RU" b="1" dirty="0"/>
          </a:p>
          <a:p>
            <a:pPr lvl="0"/>
            <a:r>
              <a:rPr lang="en-US" b="1" i="1" dirty="0" smtClean="0"/>
              <a:t>Determined Attendance/Withdrawal </a:t>
            </a:r>
            <a:r>
              <a:rPr lang="en-US" b="1" i="1" dirty="0"/>
              <a:t>Policy</a:t>
            </a:r>
            <a:endParaRPr lang="ru-RU" b="1" i="1" dirty="0"/>
          </a:p>
          <a:p>
            <a:pPr lvl="0"/>
            <a:r>
              <a:rPr lang="en-US" b="1" i="1" dirty="0" smtClean="0"/>
              <a:t>Ignoring course schedule and calendar</a:t>
            </a:r>
            <a:endParaRPr lang="ru-RU" b="1" dirty="0"/>
          </a:p>
          <a:p>
            <a:pPr lvl="0"/>
            <a:r>
              <a:rPr lang="en-US" b="1" i="1" dirty="0"/>
              <a:t>Using English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0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854141"/>
              </p:ext>
            </p:extLst>
          </p:nvPr>
        </p:nvGraphicFramePr>
        <p:xfrm>
          <a:off x="874644" y="1451114"/>
          <a:ext cx="9352239" cy="4190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7413"/>
                <a:gridCol w="3117413"/>
                <a:gridCol w="3117413"/>
              </a:tblGrid>
              <a:tr h="715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475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tenses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information by study of literature about …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Stating the factors which is influences the length increases of a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….the factors which is influences amount of heat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charset="2"/>
                        <a:buNone/>
                        <a:tabLst/>
                        <a:defRPr/>
                      </a:pPr>
                      <a:endParaRPr lang="en-US" sz="60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6000" dirty="0" smtClean="0">
                          <a:effectLst/>
                        </a:rPr>
                        <a:t>?</a:t>
                      </a:r>
                      <a:endParaRPr lang="ru-RU" sz="60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3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219977"/>
              </p:ext>
            </p:extLst>
          </p:nvPr>
        </p:nvGraphicFramePr>
        <p:xfrm>
          <a:off x="874644" y="1451114"/>
          <a:ext cx="9352239" cy="4190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7413"/>
                <a:gridCol w="3117413"/>
                <a:gridCol w="3117413"/>
              </a:tblGrid>
              <a:tr h="715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475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tenses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information by study of literature about …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Stating the factors which is influences the length increases of a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….the factors which is influences amount of heat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information by studying   literature about </a:t>
                      </a:r>
                      <a:r>
                        <a:rPr lang="en-US" sz="1800" dirty="0" smtClean="0">
                          <a:effectLst/>
                        </a:rPr>
                        <a:t>…</a:t>
                      </a: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7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156696"/>
              </p:ext>
            </p:extLst>
          </p:nvPr>
        </p:nvGraphicFramePr>
        <p:xfrm>
          <a:off x="874644" y="1451114"/>
          <a:ext cx="9352239" cy="4190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7413"/>
                <a:gridCol w="3117413"/>
                <a:gridCol w="3117413"/>
              </a:tblGrid>
              <a:tr h="715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475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tenses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information by study of literature about …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Stating the factors which is influences the length increases of a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….the factors which is influences amount of heat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information by studying   literature about …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Stating the factors which influences the length increases of a </a:t>
                      </a:r>
                      <a:r>
                        <a:rPr lang="en-US" sz="1800" dirty="0" smtClean="0">
                          <a:effectLst/>
                        </a:rPr>
                        <a:t>matter</a:t>
                      </a: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5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143371"/>
              </p:ext>
            </p:extLst>
          </p:nvPr>
        </p:nvGraphicFramePr>
        <p:xfrm>
          <a:off x="874644" y="1451114"/>
          <a:ext cx="9352239" cy="4190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7413"/>
                <a:gridCol w="3117413"/>
                <a:gridCol w="3117413"/>
              </a:tblGrid>
              <a:tr h="715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Grammatical 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3475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tenses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information by study of literature about …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Stating the factors which is influences the length increases of a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….the factors which is influences amount of heat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Looking for the information by studying   literature about …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Stating the factors which influences the length increases of a matter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….the factors which  influences amount of heat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7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419967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endParaRPr lang="en-US" sz="60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en-US" sz="6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ru-RU" sz="6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545829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melting and freezing </a:t>
                      </a:r>
                      <a:r>
                        <a:rPr lang="en-US" sz="1800" dirty="0" smtClean="0">
                          <a:effectLst/>
                        </a:rPr>
                        <a:t>phenomena</a:t>
                      </a:r>
                      <a:endParaRPr lang="ru-RU" sz="1800" dirty="0">
                        <a:effectLst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9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949293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the influences of pressure to the melting </a:t>
                      </a:r>
                      <a:r>
                        <a:rPr lang="en-US" sz="1800" dirty="0" smtClean="0">
                          <a:effectLst/>
                        </a:rPr>
                        <a:t>point</a:t>
                      </a:r>
                      <a:endParaRPr lang="ru-RU" sz="1800" dirty="0">
                        <a:effectLst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2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524813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through </a:t>
                      </a:r>
                      <a:r>
                        <a:rPr lang="en-US" sz="1800" dirty="0" smtClean="0">
                          <a:effectLst/>
                        </a:rPr>
                        <a:t>conduction</a:t>
                      </a:r>
                      <a:endParaRPr lang="ru-RU" sz="1800" dirty="0">
                        <a:effectLst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3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81316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through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through </a:t>
                      </a:r>
                      <a:r>
                        <a:rPr lang="en-US" sz="1800" dirty="0" smtClean="0">
                          <a:effectLst/>
                        </a:rPr>
                        <a:t>experiment</a:t>
                      </a:r>
                      <a:endParaRPr lang="ru-RU" sz="1800" dirty="0">
                        <a:effectLst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965089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through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through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</a:t>
                      </a:r>
                      <a:r>
                        <a:rPr lang="en-US" sz="1800" dirty="0" smtClean="0">
                          <a:effectLst/>
                        </a:rPr>
                        <a:t>capillarity</a:t>
                      </a:r>
                      <a:endParaRPr lang="ru-RU" sz="1800" dirty="0">
                        <a:effectLst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UNCLEAR Grading </a:t>
            </a:r>
            <a:r>
              <a:rPr lang="en-US" b="1" dirty="0"/>
              <a:t>and </a:t>
            </a:r>
            <a:r>
              <a:rPr lang="en-US" b="1" dirty="0" smtClean="0"/>
              <a:t>Assessment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4" y="2121408"/>
            <a:ext cx="4402163" cy="387833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Offer </a:t>
            </a:r>
            <a:r>
              <a:rPr lang="en-US" b="1" dirty="0"/>
              <a:t>a complete assignment list</a:t>
            </a:r>
            <a:endParaRPr lang="en-US" i="1" dirty="0" smtClean="0"/>
          </a:p>
          <a:p>
            <a:pPr marL="0" lvl="0" indent="0">
              <a:buNone/>
            </a:pPr>
            <a:r>
              <a:rPr lang="en-US" i="1" dirty="0" smtClean="0"/>
              <a:t>we </a:t>
            </a:r>
            <a:r>
              <a:rPr lang="en-US" i="1" dirty="0"/>
              <a:t>want them to learn, not argue with us about the difference between </a:t>
            </a:r>
            <a:r>
              <a:rPr lang="en-US" i="1" dirty="0" smtClean="0"/>
              <a:t>10 </a:t>
            </a:r>
            <a:r>
              <a:rPr lang="en-US" i="1" dirty="0"/>
              <a:t>and </a:t>
            </a:r>
            <a:r>
              <a:rPr lang="en-US" i="1" dirty="0"/>
              <a:t>9</a:t>
            </a:r>
            <a:endParaRPr lang="en-US" dirty="0"/>
          </a:p>
          <a:p>
            <a:pPr lvl="0"/>
            <a:r>
              <a:rPr lang="en-US" dirty="0"/>
              <a:t>How many points do they need — or what is the percentage cutoff — for </a:t>
            </a:r>
            <a:r>
              <a:rPr lang="en-US" dirty="0" smtClean="0"/>
              <a:t>10</a:t>
            </a:r>
            <a:r>
              <a:rPr lang="en-US" dirty="0" smtClean="0"/>
              <a:t>, 9, </a:t>
            </a:r>
            <a:r>
              <a:rPr lang="en-US" dirty="0"/>
              <a:t>etc</a:t>
            </a:r>
            <a:r>
              <a:rPr lang="en-US" dirty="0" smtClean="0"/>
              <a:t>.?</a:t>
            </a:r>
            <a:endParaRPr lang="ru-RU" dirty="0"/>
          </a:p>
          <a:p>
            <a:pPr lvl="0"/>
            <a:r>
              <a:rPr lang="en-US" dirty="0" smtClean="0"/>
              <a:t>Make it clear. Students do care!</a:t>
            </a:r>
          </a:p>
          <a:p>
            <a:pPr lvl="0"/>
            <a:endParaRPr lang="en-US" dirty="0"/>
          </a:p>
          <a:p>
            <a:r>
              <a:rPr lang="en-US" dirty="0"/>
              <a:t>What are your grading policies?</a:t>
            </a:r>
          </a:p>
          <a:p>
            <a:pPr lvl="0"/>
            <a:r>
              <a:rPr lang="en-US" dirty="0" smtClean="0"/>
              <a:t>How clear is your grading policy?</a:t>
            </a:r>
          </a:p>
          <a:p>
            <a:pPr lvl="0"/>
            <a:r>
              <a:rPr lang="en-US" dirty="0" smtClean="0"/>
              <a:t>Do you face any problems in grading?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74" y="2121408"/>
            <a:ext cx="4552674" cy="29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429453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through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through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</a:t>
                      </a:r>
                      <a:r>
                        <a:rPr lang="en-US" sz="1800" dirty="0" smtClean="0">
                          <a:effectLst/>
                        </a:rPr>
                        <a:t>capillarity</a:t>
                      </a:r>
                      <a:endParaRPr lang="ru-RU" sz="1800" dirty="0">
                        <a:effectLst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8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215691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through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through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surface </a:t>
                      </a:r>
                      <a:r>
                        <a:rPr lang="en-US" sz="1800" dirty="0" smtClean="0">
                          <a:effectLst/>
                        </a:rPr>
                        <a:t>tension</a:t>
                      </a:r>
                      <a:endParaRPr lang="ru-RU" sz="1800" dirty="0">
                        <a:effectLst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1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7947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through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through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among heat, specific heat, and temperature change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1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Using english. Typical mistakes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31699"/>
              </p:ext>
            </p:extLst>
          </p:nvPr>
        </p:nvGraphicFramePr>
        <p:xfrm>
          <a:off x="562951" y="1165209"/>
          <a:ext cx="11165222" cy="555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45"/>
                <a:gridCol w="4814050"/>
                <a:gridCol w="4349827"/>
              </a:tblGrid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error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Sentence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Correction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75" marR="52775" marT="0" marB="0"/>
                </a:tc>
              </a:tr>
              <a:tr h="5093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inappropriate preposition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about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by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by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128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of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between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 of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melting and freezing phenomena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 the influences of pressure to the melting point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study of literature of heat transfer through conduction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Noticing the differences between cohesion an adhesion through experiment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capillarity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Doing experiment on surface tension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Relationship among heat, specific heat, and temperature change.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Studying literature to find the example of …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081" marR="45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8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564" y="2154803"/>
            <a:ext cx="10058400" cy="1609344"/>
          </a:xfrm>
        </p:spPr>
        <p:txBody>
          <a:bodyPr/>
          <a:lstStyle/>
          <a:p>
            <a:r>
              <a:rPr lang="en-US" smtClean="0"/>
              <a:t>Any Mistakes </a:t>
            </a:r>
            <a:r>
              <a:rPr lang="en-US" dirty="0" smtClean="0"/>
              <a:t>from </a:t>
            </a:r>
            <a:r>
              <a:rPr lang="en-US" smtClean="0"/>
              <a:t>your experience?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285479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45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UNCLEAR Grading and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2854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Exceptions and distinct features.</a:t>
            </a:r>
          </a:p>
          <a:p>
            <a:pPr marL="0" lvl="0" indent="0">
              <a:buNone/>
            </a:pPr>
            <a:r>
              <a:rPr lang="en-US" b="1" dirty="0"/>
              <a:t>Late submission, extra credit, participation points, </a:t>
            </a:r>
            <a:r>
              <a:rPr lang="en-US" b="1" dirty="0" smtClean="0"/>
              <a:t>rewrites</a:t>
            </a:r>
          </a:p>
          <a:p>
            <a:pPr marL="0" lvl="0" indent="0">
              <a:buNone/>
            </a:pPr>
            <a:r>
              <a:rPr lang="en-US" b="1" dirty="0" smtClean="0"/>
              <a:t>Frequency </a:t>
            </a:r>
            <a:r>
              <a:rPr lang="en-US" b="1" dirty="0"/>
              <a:t>and distribution of assessments</a:t>
            </a:r>
            <a:r>
              <a:rPr lang="en-US" b="1" dirty="0" smtClean="0"/>
              <a:t>.</a:t>
            </a:r>
          </a:p>
          <a:p>
            <a:pPr marL="0" lvl="0" indent="0">
              <a:buNone/>
            </a:pPr>
            <a:endParaRPr lang="en-US" b="1" dirty="0"/>
          </a:p>
          <a:p>
            <a:r>
              <a:rPr lang="en-US" dirty="0"/>
              <a:t>it’s important to ensure that students have some opportunities early in the course to receive both qualitative and quantitative (graded) </a:t>
            </a:r>
            <a:r>
              <a:rPr lang="en-US" dirty="0" smtClean="0"/>
              <a:t>feedback</a:t>
            </a:r>
          </a:p>
          <a:p>
            <a:r>
              <a:rPr lang="en-US" dirty="0"/>
              <a:t>make sure the workload and the pace are appropriate for the type of course and the level of students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3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UNCLEAR Grading and Assessment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58677"/>
              </p:ext>
            </p:extLst>
          </p:nvPr>
        </p:nvGraphicFramePr>
        <p:xfrm>
          <a:off x="2705300" y="2093976"/>
          <a:ext cx="7543600" cy="4303648"/>
        </p:xfrm>
        <a:graphic>
          <a:graphicData uri="http://schemas.openxmlformats.org/drawingml/2006/table">
            <a:tbl>
              <a:tblPr/>
              <a:tblGrid>
                <a:gridCol w="2378464"/>
                <a:gridCol w="2378464"/>
                <a:gridCol w="2786672"/>
              </a:tblGrid>
              <a:tr h="379313">
                <a:tc gridSpan="3"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Georgia" charset="0"/>
                        </a:rPr>
                        <a:t>GRADING BREAKDOWN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5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313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Online quizzes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14 (10 pts each)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Georgia" charset="0"/>
                        </a:rPr>
                        <a:t>140 </a:t>
                      </a:r>
                      <a:endParaRPr lang="ru-RU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0146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Online midterm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35 questions (2 pts each)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Georgia" charset="0"/>
                        </a:rPr>
                        <a:t>70 </a:t>
                      </a:r>
                      <a:endParaRPr lang="ru-RU" sz="1600" dirty="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0146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Online Final Exam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35 questions (2 pts each)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Georgia" charset="0"/>
                        </a:rPr>
                        <a:t>70 </a:t>
                      </a:r>
                      <a:endParaRPr lang="ru-RU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0146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Weekly in-class participation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15 (4 points each)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Georgia" charset="0"/>
                        </a:rPr>
                        <a:t>60 </a:t>
                      </a:r>
                      <a:endParaRPr lang="ru-RU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313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Presentations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3 (200 points each)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2000">
                          <a:effectLst/>
                          <a:latin typeface="Georgia" charset="0"/>
                        </a:rPr>
                        <a:t>600 </a:t>
                      </a:r>
                      <a:endParaRPr lang="is-I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313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Research Participation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60 points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Georgia" charset="0"/>
                        </a:rPr>
                        <a:t>60 </a:t>
                      </a:r>
                      <a:endParaRPr lang="ru-RU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313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TOTAL POINTS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eorgia" charset="0"/>
                        </a:rPr>
                        <a:t>1000 points </a:t>
                      </a:r>
                      <a:endParaRPr lang="en-US" sz="160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2000" dirty="0">
                          <a:effectLst/>
                          <a:latin typeface="Georgia" charset="0"/>
                        </a:rPr>
                        <a:t>1000 </a:t>
                      </a:r>
                      <a:endParaRPr lang="is-IS" sz="1600" dirty="0">
                        <a:effectLst/>
                      </a:endParaRPr>
                    </a:p>
                  </a:txBody>
                  <a:tcPr marL="80757" marR="80757" marT="40378" marB="40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6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UNCLEAR Grading and Assessment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848" y="2381250"/>
            <a:ext cx="7616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Clearly state what assessments you will use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en-US" sz="2000" dirty="0" smtClean="0"/>
              <a:t>• </a:t>
            </a:r>
            <a:r>
              <a:rPr lang="en-US" sz="2000" dirty="0"/>
              <a:t>Exams </a:t>
            </a:r>
          </a:p>
          <a:p>
            <a:r>
              <a:rPr lang="en-US" sz="2000" dirty="0"/>
              <a:t>• Quizzes</a:t>
            </a:r>
            <a:br>
              <a:rPr lang="en-US" sz="2000" dirty="0"/>
            </a:br>
            <a:r>
              <a:rPr lang="en-US" sz="2000" dirty="0"/>
              <a:t>• Labs</a:t>
            </a:r>
            <a:br>
              <a:rPr lang="en-US" sz="2000" dirty="0"/>
            </a:br>
            <a:r>
              <a:rPr lang="en-US" sz="2000" dirty="0"/>
              <a:t>• Homework</a:t>
            </a:r>
            <a:br>
              <a:rPr lang="en-US" sz="2000" dirty="0"/>
            </a:br>
            <a:r>
              <a:rPr lang="en-US" sz="2000" dirty="0"/>
              <a:t>• Research Papers</a:t>
            </a:r>
            <a:br>
              <a:rPr lang="en-US" sz="2000" dirty="0"/>
            </a:br>
            <a:r>
              <a:rPr lang="en-US" sz="2000" dirty="0"/>
              <a:t>• Oral Presentations </a:t>
            </a:r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dirty="0"/>
              <a:t>Participation Points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88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Determined Attendance/</a:t>
            </a:r>
            <a:br>
              <a:rPr lang="en-US" b="1" dirty="0" smtClean="0"/>
            </a:br>
            <a:r>
              <a:rPr lang="en-US" b="1" dirty="0" smtClean="0"/>
              <a:t>Withdrawal </a:t>
            </a:r>
            <a:r>
              <a:rPr lang="en-US" b="1" dirty="0"/>
              <a:t>Policy 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285479"/>
          </a:xfrm>
        </p:spPr>
        <p:txBody>
          <a:bodyPr>
            <a:normAutofit/>
          </a:bodyPr>
          <a:lstStyle/>
          <a:p>
            <a:r>
              <a:rPr lang="en-US" dirty="0"/>
              <a:t>Please clearly state your </a:t>
            </a:r>
            <a:r>
              <a:rPr lang="en-US" dirty="0" smtClean="0"/>
              <a:t>attendance </a:t>
            </a:r>
            <a:r>
              <a:rPr lang="en-US" dirty="0"/>
              <a:t>policies. </a:t>
            </a:r>
          </a:p>
          <a:p>
            <a:r>
              <a:rPr lang="en-US" dirty="0" smtClean="0"/>
              <a:t>NB! What you write is what have to do!</a:t>
            </a:r>
            <a:endParaRPr lang="en-US" dirty="0" smtClean="0"/>
          </a:p>
          <a:p>
            <a:r>
              <a:rPr lang="en-US" dirty="0"/>
              <a:t>If a policy is written as “students WILL be withdrawn after missing x classes” then you must withdraw the student who misses x classes, no matter how valid the reason </a:t>
            </a:r>
            <a:r>
              <a:rPr lang="en-US" dirty="0" smtClean="0"/>
              <a:t>for </a:t>
            </a:r>
            <a:r>
              <a:rPr lang="en-US" dirty="0"/>
              <a:t>the absence. 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How would you correct the sentence?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48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Determined Attendance/</a:t>
            </a:r>
            <a:br>
              <a:rPr lang="en-US" b="1" dirty="0" smtClean="0"/>
            </a:br>
            <a:r>
              <a:rPr lang="en-US" b="1" dirty="0" smtClean="0"/>
              <a:t>Withdrawal </a:t>
            </a:r>
            <a:r>
              <a:rPr lang="en-US" b="1" dirty="0"/>
              <a:t>Policy 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2854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Please clearly state your attendance policies. </a:t>
            </a:r>
          </a:p>
          <a:p>
            <a:endParaRPr lang="en-US" dirty="0" smtClean="0"/>
          </a:p>
          <a:p>
            <a:r>
              <a:rPr lang="en-US" dirty="0"/>
              <a:t>If a policy is written as “students WILL be withdrawn after missing x classes” then you must withdraw the student who misses x classes, no matter how valid the reason </a:t>
            </a:r>
            <a:r>
              <a:rPr lang="en-US" dirty="0" smtClean="0"/>
              <a:t>for </a:t>
            </a:r>
            <a:r>
              <a:rPr lang="en-US" dirty="0"/>
              <a:t>the absence. 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How would you correct the sentence?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/>
              <a:t>A better language would be “The instructor reserves the right to withdraw.....” </a:t>
            </a:r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6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997EA-6D06-B942-AB76-308C7ED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Ignoring </a:t>
            </a:r>
            <a:r>
              <a:rPr lang="en-US" b="1" dirty="0"/>
              <a:t>Course Schedule and </a:t>
            </a:r>
            <a:r>
              <a:rPr lang="en-US" b="1" dirty="0" smtClean="0"/>
              <a:t>Calendar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7DE2F-EDE6-1F4F-BEAC-E1F0DA13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320299" cy="4371997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Topics or unit descriptions.</a:t>
            </a:r>
            <a:r>
              <a:rPr lang="en-US" sz="2200" dirty="0"/>
              <a:t>  </a:t>
            </a:r>
            <a:endParaRPr lang="en-US" sz="2200" dirty="0" smtClean="0"/>
          </a:p>
          <a:p>
            <a:pPr lvl="1"/>
            <a:r>
              <a:rPr lang="en-US" sz="2200" dirty="0" smtClean="0"/>
              <a:t>Present </a:t>
            </a:r>
            <a:r>
              <a:rPr lang="en-US" sz="2200" dirty="0"/>
              <a:t>your course </a:t>
            </a:r>
            <a:r>
              <a:rPr lang="en-US" sz="2200" dirty="0" smtClean="0"/>
              <a:t>organization</a:t>
            </a:r>
          </a:p>
          <a:p>
            <a:pPr marL="274320" lvl="1" indent="0">
              <a:buNone/>
            </a:pPr>
            <a:r>
              <a:rPr lang="en-US" sz="2200" dirty="0" smtClean="0"/>
              <a:t>   visually using calendar</a:t>
            </a:r>
            <a:endParaRPr lang="en-US" sz="2200" b="1" dirty="0"/>
          </a:p>
          <a:p>
            <a:pPr marL="274320" lvl="1" indent="0">
              <a:buNone/>
            </a:pPr>
            <a:endParaRPr lang="en-US" b="1" dirty="0" smtClean="0"/>
          </a:p>
          <a:p>
            <a:r>
              <a:rPr lang="en-US" b="1" dirty="0"/>
              <a:t>Due dates for all assignments.</a:t>
            </a:r>
          </a:p>
          <a:p>
            <a:r>
              <a:rPr lang="en-US" b="1" dirty="0"/>
              <a:t>Any exceptions to the routine schedule.</a:t>
            </a:r>
            <a:r>
              <a:rPr lang="en-US" dirty="0"/>
              <a:t> </a:t>
            </a:r>
          </a:p>
          <a:p>
            <a:r>
              <a:rPr lang="en-US" b="1" dirty="0"/>
              <a:t>Important campus dates and deadlines.</a:t>
            </a:r>
            <a:r>
              <a:rPr lang="en-US" dirty="0"/>
              <a:t> 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clearly formatted and easy-to-read course schedule is a crucial part of your syllabus. 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26" y="1289304"/>
            <a:ext cx="5466522" cy="52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1493</TotalTime>
  <Words>1942</Words>
  <Application>Microsoft Macintosh PowerPoint</Application>
  <PresentationFormat>Широкоэкранный</PresentationFormat>
  <Paragraphs>461</Paragraphs>
  <Slides>34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Calibri</vt:lpstr>
      <vt:lpstr>Cambria</vt:lpstr>
      <vt:lpstr>Georgia</vt:lpstr>
      <vt:lpstr>Rockwell</vt:lpstr>
      <vt:lpstr>Rockwell Condensed</vt:lpstr>
      <vt:lpstr>Rockwell Extra Bold</vt:lpstr>
      <vt:lpstr>Symbol</vt:lpstr>
      <vt:lpstr>Times New Roman</vt:lpstr>
      <vt:lpstr>Wingdings</vt:lpstr>
      <vt:lpstr>Wood Type</vt:lpstr>
      <vt:lpstr>Syllabus. Typical mistakes</vt:lpstr>
      <vt:lpstr>PLAN</vt:lpstr>
      <vt:lpstr>UNCLEAR Grading and Assessment</vt:lpstr>
      <vt:lpstr>UNCLEAR Grading and Assessment</vt:lpstr>
      <vt:lpstr>UNCLEAR Grading and Assessment</vt:lpstr>
      <vt:lpstr>UNCLEAR Grading and Assessment</vt:lpstr>
      <vt:lpstr>Determined Attendance/ Withdrawal Policy  </vt:lpstr>
      <vt:lpstr>Determined Attendance/ Withdrawal Policy  </vt:lpstr>
      <vt:lpstr>Ignoring Course Schedule and Calendar</vt:lpstr>
      <vt:lpstr>Using english. Inconsistency</vt:lpstr>
      <vt:lpstr>Using english. Inconsistency</vt:lpstr>
      <vt:lpstr>Using english. Inconsistency</vt:lpstr>
      <vt:lpstr>Using english. Typical mistakes</vt:lpstr>
      <vt:lpstr>Using english. Typical mistakes</vt:lpstr>
      <vt:lpstr>Using english. Typical mistakes</vt:lpstr>
      <vt:lpstr>Using english. Typical mistakes</vt:lpstr>
      <vt:lpstr>Using english. Typical mistakes</vt:lpstr>
      <vt:lpstr>Using english. Typical mistakes</vt:lpstr>
      <vt:lpstr>Using english. Typical mistakes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Any Mistakes from your experience?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zubalov</dc:creator>
  <cp:lastModifiedBy>Елена Семерикова</cp:lastModifiedBy>
  <cp:revision>53</cp:revision>
  <dcterms:created xsi:type="dcterms:W3CDTF">2019-10-20T12:22:24Z</dcterms:created>
  <dcterms:modified xsi:type="dcterms:W3CDTF">2019-11-01T17:13:02Z</dcterms:modified>
</cp:coreProperties>
</file>