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0" r:id="rId3"/>
    <p:sldId id="269" r:id="rId4"/>
    <p:sldId id="257" r:id="rId5"/>
    <p:sldId id="273" r:id="rId6"/>
    <p:sldId id="259" r:id="rId7"/>
    <p:sldId id="258" r:id="rId8"/>
    <p:sldId id="270" r:id="rId9"/>
    <p:sldId id="272" r:id="rId10"/>
    <p:sldId id="271" r:id="rId11"/>
    <p:sldId id="263" r:id="rId1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310"/>
    <p:restoredTop sz="89702"/>
  </p:normalViewPr>
  <p:slideViewPr>
    <p:cSldViewPr snapToGrid="0">
      <p:cViewPr varScale="1">
        <p:scale>
          <a:sx n="46" d="100"/>
          <a:sy n="46" d="100"/>
        </p:scale>
        <p:origin x="208" y="576"/>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 name="Shape 48"/>
          <p:cNvSpPr>
            <a:spLocks noGrp="1" noRot="1" noChangeAspect="1"/>
          </p:cNvSpPr>
          <p:nvPr>
            <p:ph type="sldImg"/>
          </p:nvPr>
        </p:nvSpPr>
        <p:spPr>
          <a:xfrm>
            <a:off x="1143000" y="685800"/>
            <a:ext cx="4572000" cy="3429000"/>
          </a:xfrm>
          <a:prstGeom prst="rect">
            <a:avLst/>
          </a:prstGeom>
        </p:spPr>
        <p:txBody>
          <a:bodyPr/>
          <a:lstStyle/>
          <a:p>
            <a:endParaRPr/>
          </a:p>
        </p:txBody>
      </p:sp>
      <p:sp>
        <p:nvSpPr>
          <p:cNvPr id="49" name="Shape 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098052276"/>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6" name="Прямоугольник"/>
          <p:cNvSpPr/>
          <p:nvPr/>
        </p:nvSpPr>
        <p:spPr>
          <a:xfrm>
            <a:off x="5230254" y="-37339"/>
            <a:ext cx="19217708" cy="13716001"/>
          </a:xfrm>
          <a:prstGeom prst="rect">
            <a:avLst/>
          </a:prstGeom>
          <a:solidFill>
            <a:srgbClr val="FFFFFF"/>
          </a:solidFill>
          <a:ln w="12700">
            <a:miter lim="400000"/>
          </a:ln>
        </p:spPr>
        <p:txBody>
          <a:bodyPr lIns="71437" tIns="71437" rIns="71437" bIns="71437" anchor="ctr"/>
          <a:lstStyle/>
          <a:p>
            <a:pPr>
              <a:defRPr sz="3200">
                <a:solidFill>
                  <a:srgbClr val="FFFFFF"/>
                </a:solidFill>
              </a:defRPr>
            </a:pPr>
            <a:endParaRPr/>
          </a:p>
        </p:txBody>
      </p:sp>
      <p:sp>
        <p:nvSpPr>
          <p:cNvPr id="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Цитата">
    <p:bg>
      <p:bgPr>
        <a:solidFill>
          <a:srgbClr val="FFFFFF"/>
        </a:solidFill>
        <a:effectLst/>
      </p:bgPr>
    </p:bg>
    <p:spTree>
      <p:nvGrpSpPr>
        <p:cNvPr id="1" name=""/>
        <p:cNvGrpSpPr/>
        <p:nvPr/>
      </p:nvGrpSpPr>
      <p:grpSpPr>
        <a:xfrm>
          <a:off x="0" y="0"/>
          <a:ext cx="0" cy="0"/>
          <a:chOff x="0" y="0"/>
          <a:chExt cx="0" cy="0"/>
        </a:xfrm>
      </p:grpSpPr>
      <p:sp>
        <p:nvSpPr>
          <p:cNvPr id="40" name="–Иван Арсентьев"/>
          <p:cNvSpPr txBox="1">
            <a:spLocks noGrp="1"/>
          </p:cNvSpPr>
          <p:nvPr>
            <p:ph type="body" sz="quarter" idx="13"/>
          </p:nvPr>
        </p:nvSpPr>
        <p:spPr>
          <a:xfrm>
            <a:off x="4833937" y="8947546"/>
            <a:ext cx="14716126" cy="660798"/>
          </a:xfrm>
          <a:prstGeom prst="rect">
            <a:avLst/>
          </a:prstGeom>
        </p:spPr>
        <p:txBody>
          <a:bodyPr anchor="t">
            <a:spAutoFit/>
          </a:bodyPr>
          <a:lstStyle>
            <a:lvl1pPr marL="0" indent="0" algn="ctr">
              <a:spcBef>
                <a:spcPts val="0"/>
              </a:spcBef>
              <a:buSzTx/>
              <a:buNone/>
              <a:defRPr sz="3200">
                <a:latin typeface="Helvetica"/>
                <a:ea typeface="Helvetica"/>
                <a:cs typeface="Helvetica"/>
                <a:sym typeface="Helvetica"/>
              </a:defRPr>
            </a:lvl1pPr>
          </a:lstStyle>
          <a:p>
            <a:r>
              <a:t>–Иван Арсентьев</a:t>
            </a:r>
          </a:p>
        </p:txBody>
      </p:sp>
      <p:sp>
        <p:nvSpPr>
          <p:cNvPr id="41" name="«Место ввода цитаты»."/>
          <p:cNvSpPr txBox="1">
            <a:spLocks noGrp="1"/>
          </p:cNvSpPr>
          <p:nvPr>
            <p:ph type="body" sz="quarter" idx="14"/>
          </p:nvPr>
        </p:nvSpPr>
        <p:spPr>
          <a:xfrm>
            <a:off x="4833937" y="6000353"/>
            <a:ext cx="14716126" cy="965201"/>
          </a:xfrm>
          <a:prstGeom prst="rect">
            <a:avLst/>
          </a:prstGeom>
        </p:spPr>
        <p:txBody>
          <a:bodyPr>
            <a:spAutoFit/>
          </a:bodyPr>
          <a:lstStyle>
            <a:lvl1pPr marL="0" indent="0" algn="ctr">
              <a:spcBef>
                <a:spcPts val="0"/>
              </a:spcBef>
              <a:buSzTx/>
              <a:buNone/>
              <a:defRPr sz="5200"/>
            </a:lvl1pPr>
          </a:lstStyle>
          <a:p>
            <a:r>
              <a:t>«Место ввода цитаты».</a:t>
            </a:r>
          </a:p>
        </p:txBody>
      </p:sp>
      <p:sp>
        <p:nvSpPr>
          <p:cNvPr id="42"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Фото">
    <p:bg>
      <p:bgPr>
        <a:solidFill>
          <a:srgbClr val="FFFFFF"/>
        </a:solidFill>
        <a:effectLst/>
      </p:bgPr>
    </p:bg>
    <p:spTree>
      <p:nvGrpSpPr>
        <p:cNvPr id="1" name=""/>
        <p:cNvGrpSpPr/>
        <p:nvPr/>
      </p:nvGrpSpPr>
      <p:grpSpPr>
        <a:xfrm>
          <a:off x="0" y="0"/>
          <a:ext cx="0" cy="0"/>
          <a:chOff x="0" y="0"/>
          <a:chExt cx="0" cy="0"/>
        </a:xfrm>
      </p:grpSpPr>
      <p:sp>
        <p:nvSpPr>
          <p:cNvPr id="44" name="Изображение"/>
          <p:cNvSpPr>
            <a:spLocks noGrp="1"/>
          </p:cNvSpPr>
          <p:nvPr>
            <p:ph type="pic" idx="13"/>
          </p:nvPr>
        </p:nvSpPr>
        <p:spPr>
          <a:xfrm>
            <a:off x="3048000" y="0"/>
            <a:ext cx="18288000" cy="13716000"/>
          </a:xfrm>
          <a:prstGeom prst="rect">
            <a:avLst/>
          </a:prstGeom>
        </p:spPr>
        <p:txBody>
          <a:bodyPr lIns="91439" tIns="45719" rIns="91439" bIns="45719" anchor="t">
            <a:noAutofit/>
          </a:bodyPr>
          <a:lstStyle/>
          <a:p>
            <a:endParaRPr/>
          </a:p>
        </p:txBody>
      </p:sp>
      <p:sp>
        <p:nvSpPr>
          <p:cNvPr id="4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Пустой">
    <p:bg>
      <p:bgPr>
        <a:solidFill>
          <a:srgbClr val="FFFFFF"/>
        </a:solidFill>
        <a:effectLst/>
      </p:bgPr>
    </p:bg>
    <p:spTree>
      <p:nvGrpSpPr>
        <p:cNvPr id="1" name=""/>
        <p:cNvGrpSpPr/>
        <p:nvPr/>
      </p:nvGrpSpPr>
      <p:grpSpPr>
        <a:xfrm>
          <a:off x="0" y="0"/>
          <a:ext cx="0" cy="0"/>
          <a:chOff x="0" y="0"/>
          <a:chExt cx="0" cy="0"/>
        </a:xfrm>
      </p:grpSpPr>
      <p:sp>
        <p:nvSpPr>
          <p:cNvPr id="4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Фото — горизонтально">
    <p:bg>
      <p:bgPr>
        <a:solidFill>
          <a:srgbClr val="FFFFFF"/>
        </a:solidFill>
        <a:effectLst/>
      </p:bgPr>
    </p:bg>
    <p:spTree>
      <p:nvGrpSpPr>
        <p:cNvPr id="1" name=""/>
        <p:cNvGrpSpPr/>
        <p:nvPr/>
      </p:nvGrpSpPr>
      <p:grpSpPr>
        <a:xfrm>
          <a:off x="0" y="0"/>
          <a:ext cx="0" cy="0"/>
          <a:chOff x="0" y="0"/>
          <a:chExt cx="0" cy="0"/>
        </a:xfrm>
      </p:grpSpPr>
      <p:sp>
        <p:nvSpPr>
          <p:cNvPr id="9" name="Изображение"/>
          <p:cNvSpPr>
            <a:spLocks noGrp="1"/>
          </p:cNvSpPr>
          <p:nvPr>
            <p:ph type="pic" sz="half" idx="13"/>
          </p:nvPr>
        </p:nvSpPr>
        <p:spPr>
          <a:xfrm>
            <a:off x="5307210" y="892968"/>
            <a:ext cx="13751720" cy="8322470"/>
          </a:xfrm>
          <a:prstGeom prst="rect">
            <a:avLst/>
          </a:prstGeom>
        </p:spPr>
        <p:txBody>
          <a:bodyPr lIns="91439" tIns="45719" rIns="91439" bIns="45719" anchor="t">
            <a:noAutofit/>
          </a:bodyPr>
          <a:lstStyle/>
          <a:p>
            <a:endParaRPr/>
          </a:p>
        </p:txBody>
      </p:sp>
      <p:sp>
        <p:nvSpPr>
          <p:cNvPr id="10" name="Текст заголовка"/>
          <p:cNvSpPr txBox="1">
            <a:spLocks noGrp="1"/>
          </p:cNvSpPr>
          <p:nvPr>
            <p:ph type="title"/>
          </p:nvPr>
        </p:nvSpPr>
        <p:spPr>
          <a:xfrm>
            <a:off x="4833937" y="9447609"/>
            <a:ext cx="14716126" cy="2000251"/>
          </a:xfrm>
          <a:prstGeom prst="rect">
            <a:avLst/>
          </a:prstGeom>
        </p:spPr>
        <p:txBody>
          <a:bodyPr anchor="b"/>
          <a:lstStyle/>
          <a:p>
            <a:r>
              <a:t>Текст заголовка</a:t>
            </a:r>
          </a:p>
        </p:txBody>
      </p:sp>
      <p:sp>
        <p:nvSpPr>
          <p:cNvPr id="11" name="Уровень текста 1…"/>
          <p:cNvSpPr txBox="1">
            <a:spLocks noGrp="1"/>
          </p:cNvSpPr>
          <p:nvPr>
            <p:ph type="body" sz="quarter" idx="1"/>
          </p:nvPr>
        </p:nvSpPr>
        <p:spPr>
          <a:xfrm>
            <a:off x="4833937" y="11519296"/>
            <a:ext cx="14716126" cy="1589486"/>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2" name="Номер слайда"/>
          <p:cNvSpPr txBox="1">
            <a:spLocks noGrp="1"/>
          </p:cNvSpPr>
          <p:nvPr>
            <p:ph type="sldNum" sz="quarter" idx="2"/>
          </p:nvPr>
        </p:nvSpPr>
        <p:spPr>
          <a:xfrm>
            <a:off x="11935814" y="13001625"/>
            <a:ext cx="494513" cy="51117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 по центру">
    <p:bg>
      <p:bgPr>
        <a:solidFill>
          <a:srgbClr val="FFFFFF"/>
        </a:solidFill>
        <a:effectLst/>
      </p:bgPr>
    </p:bg>
    <p:spTree>
      <p:nvGrpSpPr>
        <p:cNvPr id="1" name=""/>
        <p:cNvGrpSpPr/>
        <p:nvPr/>
      </p:nvGrpSpPr>
      <p:grpSpPr>
        <a:xfrm>
          <a:off x="0" y="0"/>
          <a:ext cx="0" cy="0"/>
          <a:chOff x="0" y="0"/>
          <a:chExt cx="0" cy="0"/>
        </a:xfrm>
      </p:grpSpPr>
      <p:sp>
        <p:nvSpPr>
          <p:cNvPr id="14"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Фото — вертикально">
    <p:bg>
      <p:bgPr>
        <a:solidFill>
          <a:srgbClr val="FFFFFF"/>
        </a:solidFill>
        <a:effectLst/>
      </p:bgPr>
    </p:bg>
    <p:spTree>
      <p:nvGrpSpPr>
        <p:cNvPr id="1" name=""/>
        <p:cNvGrpSpPr/>
        <p:nvPr/>
      </p:nvGrpSpPr>
      <p:grpSpPr>
        <a:xfrm>
          <a:off x="0" y="0"/>
          <a:ext cx="0" cy="0"/>
          <a:chOff x="0" y="0"/>
          <a:chExt cx="0" cy="0"/>
        </a:xfrm>
      </p:grpSpPr>
      <p:sp>
        <p:nvSpPr>
          <p:cNvPr id="16" name="Изображение"/>
          <p:cNvSpPr>
            <a:spLocks noGrp="1"/>
          </p:cNvSpPr>
          <p:nvPr>
            <p:ph type="pic" sz="half" idx="13"/>
          </p:nvPr>
        </p:nvSpPr>
        <p:spPr>
          <a:xfrm>
            <a:off x="12495609" y="892968"/>
            <a:ext cx="7500938" cy="11572876"/>
          </a:xfrm>
          <a:prstGeom prst="rect">
            <a:avLst/>
          </a:prstGeom>
        </p:spPr>
        <p:txBody>
          <a:bodyPr lIns="91439" tIns="45719" rIns="91439" bIns="45719" anchor="t">
            <a:noAutofit/>
          </a:bodyPr>
          <a:lstStyle/>
          <a:p>
            <a:endParaRPr/>
          </a:p>
        </p:txBody>
      </p:sp>
      <p:sp>
        <p:nvSpPr>
          <p:cNvPr id="17" name="Текст заголовка"/>
          <p:cNvSpPr txBox="1">
            <a:spLocks noGrp="1"/>
          </p:cNvSpPr>
          <p:nvPr>
            <p:ph type="title"/>
          </p:nvPr>
        </p:nvSpPr>
        <p:spPr>
          <a:xfrm>
            <a:off x="4387453" y="892968"/>
            <a:ext cx="7500938" cy="5607845"/>
          </a:xfrm>
          <a:prstGeom prst="rect">
            <a:avLst/>
          </a:prstGeom>
        </p:spPr>
        <p:txBody>
          <a:bodyPr anchor="b"/>
          <a:lstStyle>
            <a:lvl1pPr>
              <a:defRPr sz="8400"/>
            </a:lvl1pPr>
          </a:lstStyle>
          <a:p>
            <a:r>
              <a:t>Текст заголовка</a:t>
            </a:r>
          </a:p>
        </p:txBody>
      </p:sp>
      <p:sp>
        <p:nvSpPr>
          <p:cNvPr id="18" name="Уровень текста 1…"/>
          <p:cNvSpPr txBox="1">
            <a:spLocks noGrp="1"/>
          </p:cNvSpPr>
          <p:nvPr>
            <p:ph type="body" sz="quarter" idx="1"/>
          </p:nvPr>
        </p:nvSpPr>
        <p:spPr>
          <a:xfrm>
            <a:off x="4387453" y="6697265"/>
            <a:ext cx="7500938" cy="5768579"/>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9"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Заголовок — вверху">
    <p:spTree>
      <p:nvGrpSpPr>
        <p:cNvPr id="1" name=""/>
        <p:cNvGrpSpPr/>
        <p:nvPr/>
      </p:nvGrpSpPr>
      <p:grpSpPr>
        <a:xfrm>
          <a:off x="0" y="0"/>
          <a:ext cx="0" cy="0"/>
          <a:chOff x="0" y="0"/>
          <a:chExt cx="0" cy="0"/>
        </a:xfrm>
      </p:grpSpPr>
      <p:sp>
        <p:nvSpPr>
          <p:cNvPr id="21"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и пункты">
    <p:bg>
      <p:bgPr>
        <a:solidFill>
          <a:srgbClr val="FFFFFF"/>
        </a:solidFill>
        <a:effectLst/>
      </p:bgPr>
    </p:bg>
    <p:spTree>
      <p:nvGrpSpPr>
        <p:cNvPr id="1" name=""/>
        <p:cNvGrpSpPr/>
        <p:nvPr/>
      </p:nvGrpSpPr>
      <p:grpSpPr>
        <a:xfrm>
          <a:off x="0" y="0"/>
          <a:ext cx="0" cy="0"/>
          <a:chOff x="0" y="0"/>
          <a:chExt cx="0" cy="0"/>
        </a:xfrm>
      </p:grpSpPr>
      <p:sp>
        <p:nvSpPr>
          <p:cNvPr id="23" name="Текст заголовка"/>
          <p:cNvSpPr txBox="1">
            <a:spLocks noGrp="1"/>
          </p:cNvSpPr>
          <p:nvPr>
            <p:ph type="title"/>
          </p:nvPr>
        </p:nvSpPr>
        <p:spPr>
          <a:prstGeom prst="rect">
            <a:avLst/>
          </a:prstGeom>
        </p:spPr>
        <p:txBody>
          <a:bodyPr/>
          <a:lstStyle/>
          <a:p>
            <a:r>
              <a:t>Текст заголовка</a:t>
            </a:r>
          </a:p>
        </p:txBody>
      </p:sp>
      <p:sp>
        <p:nvSpPr>
          <p:cNvPr id="24" name="Уровень текста 1…"/>
          <p:cNvSpPr txBox="1">
            <a:spLocks noGrp="1"/>
          </p:cNvSpPr>
          <p:nvPr>
            <p:ph type="body" idx="1"/>
          </p:nvPr>
        </p:nvSpPr>
        <p:spPr>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Заголовок, пункты и фото">
    <p:bg>
      <p:bgPr>
        <a:solidFill>
          <a:srgbClr val="FFFFFF"/>
        </a:solidFill>
        <a:effectLst/>
      </p:bgPr>
    </p:bg>
    <p:spTree>
      <p:nvGrpSpPr>
        <p:cNvPr id="1" name=""/>
        <p:cNvGrpSpPr/>
        <p:nvPr/>
      </p:nvGrpSpPr>
      <p:grpSpPr>
        <a:xfrm>
          <a:off x="0" y="0"/>
          <a:ext cx="0" cy="0"/>
          <a:chOff x="0" y="0"/>
          <a:chExt cx="0" cy="0"/>
        </a:xfrm>
      </p:grpSpPr>
      <p:sp>
        <p:nvSpPr>
          <p:cNvPr id="27" name="Изображение"/>
          <p:cNvSpPr>
            <a:spLocks noGrp="1"/>
          </p:cNvSpPr>
          <p:nvPr>
            <p:ph type="pic" sz="quarter" idx="13"/>
          </p:nvPr>
        </p:nvSpPr>
        <p:spPr>
          <a:xfrm>
            <a:off x="12495609" y="3661171"/>
            <a:ext cx="7500938" cy="8840392"/>
          </a:xfrm>
          <a:prstGeom prst="rect">
            <a:avLst/>
          </a:prstGeom>
        </p:spPr>
        <p:txBody>
          <a:bodyPr lIns="91439" tIns="45719" rIns="91439" bIns="45719" anchor="t">
            <a:noAutofit/>
          </a:bodyPr>
          <a:lstStyle/>
          <a:p>
            <a:endParaRPr/>
          </a:p>
        </p:txBody>
      </p:sp>
      <p:sp>
        <p:nvSpPr>
          <p:cNvPr id="28" name="Текст заголовка"/>
          <p:cNvSpPr txBox="1">
            <a:spLocks noGrp="1"/>
          </p:cNvSpPr>
          <p:nvPr>
            <p:ph type="title"/>
          </p:nvPr>
        </p:nvSpPr>
        <p:spPr>
          <a:prstGeom prst="rect">
            <a:avLst/>
          </a:prstGeom>
        </p:spPr>
        <p:txBody>
          <a:bodyPr/>
          <a:lstStyle/>
          <a:p>
            <a:r>
              <a:t>Текст заголовка</a:t>
            </a:r>
          </a:p>
        </p:txBody>
      </p:sp>
      <p:sp>
        <p:nvSpPr>
          <p:cNvPr id="29" name="Уровень текста 1…"/>
          <p:cNvSpPr txBox="1">
            <a:spLocks noGrp="1"/>
          </p:cNvSpPr>
          <p:nvPr>
            <p:ph type="body" sz="quarter" idx="1"/>
          </p:nvPr>
        </p:nvSpPr>
        <p:spPr>
          <a:xfrm>
            <a:off x="4387453" y="3661171"/>
            <a:ext cx="7500938" cy="8840392"/>
          </a:xfrm>
          <a:prstGeom prst="rect">
            <a:avLst/>
          </a:prstGeom>
        </p:spPr>
        <p:txBody>
          <a:bodyPr/>
          <a:lstStyle>
            <a:lvl1pPr marL="465364" indent="-465364">
              <a:spcBef>
                <a:spcPts val="4500"/>
              </a:spcBef>
              <a:defRPr sz="3800"/>
            </a:lvl1pPr>
            <a:lvl2pPr marL="808264" indent="-465364">
              <a:spcBef>
                <a:spcPts val="4500"/>
              </a:spcBef>
              <a:defRPr sz="3800"/>
            </a:lvl2pPr>
            <a:lvl3pPr marL="1151164" indent="-465364">
              <a:spcBef>
                <a:spcPts val="4500"/>
              </a:spcBef>
              <a:defRPr sz="3800"/>
            </a:lvl3pPr>
            <a:lvl4pPr marL="1494064" indent="-465364">
              <a:spcBef>
                <a:spcPts val="4500"/>
              </a:spcBef>
              <a:defRPr sz="3800"/>
            </a:lvl4pPr>
            <a:lvl5pPr marL="1836964" indent="-465364">
              <a:spcBef>
                <a:spcPts val="4500"/>
              </a:spcBef>
              <a:defRPr sz="38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0"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Пункты">
    <p:bg>
      <p:bgPr>
        <a:solidFill>
          <a:srgbClr val="FFFFFF"/>
        </a:solidFill>
        <a:effectLst/>
      </p:bgPr>
    </p:bg>
    <p:spTree>
      <p:nvGrpSpPr>
        <p:cNvPr id="1" name=""/>
        <p:cNvGrpSpPr/>
        <p:nvPr/>
      </p:nvGrpSpPr>
      <p:grpSpPr>
        <a:xfrm>
          <a:off x="0" y="0"/>
          <a:ext cx="0" cy="0"/>
          <a:chOff x="0" y="0"/>
          <a:chExt cx="0" cy="0"/>
        </a:xfrm>
      </p:grpSpPr>
      <p:sp>
        <p:nvSpPr>
          <p:cNvPr id="32" name="Уровень текста 1…"/>
          <p:cNvSpPr txBox="1">
            <a:spLocks noGrp="1"/>
          </p:cNvSpPr>
          <p:nvPr>
            <p:ph type="body" idx="1"/>
          </p:nvPr>
        </p:nvSpPr>
        <p:spPr>
          <a:xfrm>
            <a:off x="4387453" y="1785937"/>
            <a:ext cx="15609094" cy="10144126"/>
          </a:xfrm>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Фото — 3 шт.">
    <p:bg>
      <p:bgPr>
        <a:solidFill>
          <a:srgbClr val="FFFFFF"/>
        </a:solidFill>
        <a:effectLst/>
      </p:bgPr>
    </p:bg>
    <p:spTree>
      <p:nvGrpSpPr>
        <p:cNvPr id="1" name=""/>
        <p:cNvGrpSpPr/>
        <p:nvPr/>
      </p:nvGrpSpPr>
      <p:grpSpPr>
        <a:xfrm>
          <a:off x="0" y="0"/>
          <a:ext cx="0" cy="0"/>
          <a:chOff x="0" y="0"/>
          <a:chExt cx="0" cy="0"/>
        </a:xfrm>
      </p:grpSpPr>
      <p:sp>
        <p:nvSpPr>
          <p:cNvPr id="35" name="Изображение"/>
          <p:cNvSpPr>
            <a:spLocks noGrp="1"/>
          </p:cNvSpPr>
          <p:nvPr>
            <p:ph type="pic" sz="quarter" idx="13"/>
          </p:nvPr>
        </p:nvSpPr>
        <p:spPr>
          <a:xfrm>
            <a:off x="12495609" y="7161609"/>
            <a:ext cx="7500938" cy="5304235"/>
          </a:xfrm>
          <a:prstGeom prst="rect">
            <a:avLst/>
          </a:prstGeom>
        </p:spPr>
        <p:txBody>
          <a:bodyPr lIns="91439" tIns="45719" rIns="91439" bIns="45719" anchor="t">
            <a:noAutofit/>
          </a:bodyPr>
          <a:lstStyle/>
          <a:p>
            <a:endParaRPr/>
          </a:p>
        </p:txBody>
      </p:sp>
      <p:sp>
        <p:nvSpPr>
          <p:cNvPr id="36" name="Изображение"/>
          <p:cNvSpPr>
            <a:spLocks noGrp="1"/>
          </p:cNvSpPr>
          <p:nvPr>
            <p:ph type="pic" sz="quarter" idx="14"/>
          </p:nvPr>
        </p:nvSpPr>
        <p:spPr>
          <a:xfrm>
            <a:off x="12504353" y="1250156"/>
            <a:ext cx="7500939" cy="5304235"/>
          </a:xfrm>
          <a:prstGeom prst="rect">
            <a:avLst/>
          </a:prstGeom>
        </p:spPr>
        <p:txBody>
          <a:bodyPr lIns="91439" tIns="45719" rIns="91439" bIns="45719" anchor="t">
            <a:noAutofit/>
          </a:bodyPr>
          <a:lstStyle/>
          <a:p>
            <a:endParaRPr/>
          </a:p>
        </p:txBody>
      </p:sp>
      <p:sp>
        <p:nvSpPr>
          <p:cNvPr id="37" name="Изображение"/>
          <p:cNvSpPr>
            <a:spLocks noGrp="1"/>
          </p:cNvSpPr>
          <p:nvPr>
            <p:ph type="pic" sz="half" idx="15"/>
          </p:nvPr>
        </p:nvSpPr>
        <p:spPr>
          <a:xfrm>
            <a:off x="4387453" y="1250156"/>
            <a:ext cx="7500938" cy="11215688"/>
          </a:xfrm>
          <a:prstGeom prst="rect">
            <a:avLst/>
          </a:prstGeom>
        </p:spPr>
        <p:txBody>
          <a:bodyPr lIns="91439" tIns="45719" rIns="91439" bIns="45719" anchor="t">
            <a:noAutofit/>
          </a:bodyPr>
          <a:lstStyle/>
          <a:p>
            <a:endParaRPr/>
          </a:p>
        </p:txBody>
      </p:sp>
      <p:sp>
        <p:nvSpPr>
          <p:cNvPr id="38"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4387453" y="625078"/>
            <a:ext cx="15609094" cy="3036094"/>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normAutofit/>
          </a:bodyPr>
          <a:lstStyle/>
          <a:p>
            <a:r>
              <a:t>Текст заголовка</a:t>
            </a:r>
          </a:p>
        </p:txBody>
      </p:sp>
      <p:sp>
        <p:nvSpPr>
          <p:cNvPr id="3" name="Уровень текста 1…"/>
          <p:cNvSpPr txBox="1">
            <a:spLocks noGrp="1"/>
          </p:cNvSpPr>
          <p:nvPr>
            <p:ph type="body" idx="1"/>
          </p:nvPr>
        </p:nvSpPr>
        <p:spPr>
          <a:xfrm>
            <a:off x="4387453" y="3661171"/>
            <a:ext cx="15609094" cy="884039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11935814" y="13010554"/>
            <a:ext cx="494513" cy="511176"/>
          </a:xfrm>
          <a:prstGeom prst="rect">
            <a:avLst/>
          </a:prstGeom>
          <a:ln w="12700">
            <a:miter lim="400000"/>
          </a:ln>
        </p:spPr>
        <p:txBody>
          <a:bodyPr wrap="none" lIns="71437" tIns="71437" rIns="71437" bIns="71437">
            <a:spAutoFit/>
          </a:bodyPr>
          <a:lstStyle>
            <a:lvl1pPr>
              <a:defRPr sz="24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1pPr>
      <a:lvl2pPr marL="0" marR="0" indent="228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2pPr>
      <a:lvl3pPr marL="0" marR="0" indent="457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3pPr>
      <a:lvl4pPr marL="0" marR="0" indent="685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4pPr>
      <a:lvl5pPr marL="0" marR="0" indent="9144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5pPr>
      <a:lvl6pPr marL="0" marR="0" indent="11430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6pPr>
      <a:lvl7pPr marL="0" marR="0" indent="1371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7pPr>
      <a:lvl8pPr marL="0" marR="0" indent="1600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8pPr>
      <a:lvl9pPr marL="0" marR="0" indent="1828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9pPr>
    </p:titleStyle>
    <p:bodyStyle>
      <a:lvl1pPr marL="617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1pPr>
      <a:lvl2pPr marL="1061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2pPr>
      <a:lvl3pPr marL="1506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3pPr>
      <a:lvl4pPr marL="1950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4pPr>
      <a:lvl5pPr marL="2395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5pPr>
      <a:lvl6pPr marL="2839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6pPr>
      <a:lvl7pPr marL="3284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7pPr>
      <a:lvl8pPr marL="3728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8pPr>
      <a:lvl9pPr marL="4173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9pPr>
    </p:bodyStyle>
    <p:other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Линия"/>
          <p:cNvSpPr/>
          <p:nvPr/>
        </p:nvSpPr>
        <p:spPr>
          <a:xfrm flipV="1">
            <a:off x="10370343" y="1604166"/>
            <a:ext cx="1" cy="2777349"/>
          </a:xfrm>
          <a:prstGeom prst="line">
            <a:avLst/>
          </a:prstGeom>
          <a:ln w="12700">
            <a:solidFill>
              <a:srgbClr val="FFFFFF"/>
            </a:solidFill>
            <a:miter lim="400000"/>
          </a:ln>
        </p:spPr>
        <p:txBody>
          <a:bodyPr lIns="71437" tIns="71437" rIns="71437" bIns="71437" anchor="ctr"/>
          <a:lstStyle/>
          <a:p>
            <a:pPr>
              <a:defRPr sz="3200"/>
            </a:pPr>
            <a:endParaRPr/>
          </a:p>
        </p:txBody>
      </p:sp>
      <p:sp>
        <p:nvSpPr>
          <p:cNvPr id="52" name="Очень крутой…"/>
          <p:cNvSpPr txBox="1"/>
          <p:nvPr/>
        </p:nvSpPr>
        <p:spPr>
          <a:xfrm>
            <a:off x="7116915" y="4624796"/>
            <a:ext cx="17267085" cy="415609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t"/>
          <a:lstStyle/>
          <a:p>
            <a:pPr algn="l">
              <a:defRPr sz="7000" b="1" cap="all">
                <a:solidFill>
                  <a:srgbClr val="253957"/>
                </a:solidFill>
                <a:latin typeface="+mn-lt"/>
                <a:ea typeface="+mn-ea"/>
                <a:cs typeface="+mn-cs"/>
                <a:sym typeface="Arial Narrow"/>
              </a:defRPr>
            </a:pPr>
            <a:r>
              <a:rPr lang="ru-RU" dirty="0" smtClean="0"/>
              <a:t>Дисциплины англоязычного модуля:</a:t>
            </a:r>
            <a:endParaRPr lang="ru-RU" dirty="0"/>
          </a:p>
          <a:p>
            <a:pPr algn="l">
              <a:defRPr sz="7000" b="1" cap="all">
                <a:solidFill>
                  <a:srgbClr val="253957"/>
                </a:solidFill>
                <a:latin typeface="+mn-lt"/>
                <a:ea typeface="+mn-ea"/>
                <a:cs typeface="+mn-cs"/>
                <a:sym typeface="Arial Narrow"/>
              </a:defRPr>
            </a:pPr>
            <a:r>
              <a:rPr lang="ru-RU" dirty="0"/>
              <a:t>2</a:t>
            </a:r>
            <a:r>
              <a:rPr lang="ru-RU" dirty="0" smtClean="0"/>
              <a:t> примера</a:t>
            </a:r>
            <a:r>
              <a:rPr lang="ru-RU" dirty="0" smtClean="0"/>
              <a:t> </a:t>
            </a:r>
            <a:endParaRPr lang="en-US" dirty="0"/>
          </a:p>
        </p:txBody>
      </p:sp>
      <p:sp>
        <p:nvSpPr>
          <p:cNvPr id="53" name="Очень крутой подзаголовок презентации"/>
          <p:cNvSpPr txBox="1"/>
          <p:nvPr/>
        </p:nvSpPr>
        <p:spPr>
          <a:xfrm>
            <a:off x="7116914" y="8506691"/>
            <a:ext cx="12085485" cy="3151909"/>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lstStyle>
            <a:lvl1pPr algn="l">
              <a:defRPr sz="4200">
                <a:solidFill>
                  <a:srgbClr val="253957"/>
                </a:solidFill>
                <a:latin typeface="+mn-lt"/>
                <a:ea typeface="+mn-ea"/>
                <a:cs typeface="+mn-cs"/>
                <a:sym typeface="Arial Narrow"/>
              </a:defRPr>
            </a:lvl1pPr>
          </a:lstStyle>
          <a:p>
            <a:r>
              <a:rPr lang="ru-RU" dirty="0"/>
              <a:t>Козлов Владимир, доцент</a:t>
            </a:r>
          </a:p>
          <a:p>
            <a:r>
              <a:rPr lang="ru-RU" dirty="0"/>
              <a:t>ФСН, Институт демографии НИУ ВШЭ, </a:t>
            </a:r>
          </a:p>
          <a:p>
            <a:r>
              <a:rPr lang="ru-RU" dirty="0"/>
              <a:t>Академический руководитель программы</a:t>
            </a:r>
          </a:p>
          <a:p>
            <a:r>
              <a:rPr lang="ru-RU" dirty="0"/>
              <a:t>«Население и развитие»</a:t>
            </a:r>
          </a:p>
          <a:p>
            <a:r>
              <a:rPr lang="en-US" dirty="0"/>
              <a:t>vakozlov@hse.ru</a:t>
            </a:r>
          </a:p>
        </p:txBody>
      </p:sp>
      <p:sp>
        <p:nvSpPr>
          <p:cNvPr id="54" name="Название подразделения,  лаборатории, факультета и т.д."/>
          <p:cNvSpPr txBox="1"/>
          <p:nvPr/>
        </p:nvSpPr>
        <p:spPr>
          <a:xfrm>
            <a:off x="7116915" y="1847447"/>
            <a:ext cx="9443423" cy="790600"/>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lgn="l">
              <a:defRPr sz="4200">
                <a:solidFill>
                  <a:srgbClr val="253957"/>
                </a:solidFill>
                <a:latin typeface="+mn-lt"/>
                <a:ea typeface="+mn-ea"/>
                <a:cs typeface="+mn-cs"/>
                <a:sym typeface="Arial Narrow"/>
              </a:defRPr>
            </a:pPr>
            <a:r>
              <a:rPr lang="ru-RU" dirty="0"/>
              <a:t>Факультет социальных наук</a:t>
            </a:r>
            <a:endParaRPr lang="en-US" dirty="0"/>
          </a:p>
        </p:txBody>
      </p:sp>
      <p:sp>
        <p:nvSpPr>
          <p:cNvPr id="55" name="Москва, 2017"/>
          <p:cNvSpPr txBox="1"/>
          <p:nvPr/>
        </p:nvSpPr>
        <p:spPr>
          <a:xfrm>
            <a:off x="7116915" y="11892516"/>
            <a:ext cx="9443424" cy="57515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gn="l" defTabSz="642937">
              <a:defRPr sz="2800">
                <a:solidFill>
                  <a:srgbClr val="253957"/>
                </a:solidFill>
                <a:latin typeface="+mn-lt"/>
                <a:ea typeface="+mn-ea"/>
                <a:cs typeface="+mn-cs"/>
                <a:sym typeface="Arial Narrow"/>
              </a:defRPr>
            </a:lvl1pPr>
          </a:lstStyle>
          <a:p>
            <a:r>
              <a:rPr lang="ru-RU" dirty="0"/>
              <a:t>Пермь</a:t>
            </a:r>
            <a:r>
              <a:rPr lang="en-US" dirty="0"/>
              <a:t>, </a:t>
            </a:r>
            <a:r>
              <a:rPr lang="ru-RU" dirty="0"/>
              <a:t>1</a:t>
            </a:r>
            <a:r>
              <a:rPr lang="en-US" dirty="0"/>
              <a:t> </a:t>
            </a:r>
            <a:r>
              <a:rPr lang="ru-RU" dirty="0"/>
              <a:t>ноября</a:t>
            </a:r>
            <a:r>
              <a:rPr lang="en-US" dirty="0"/>
              <a:t>, 2019</a:t>
            </a:r>
          </a:p>
        </p:txBody>
      </p:sp>
      <p:pic>
        <p:nvPicPr>
          <p:cNvPr id="9" name="Изображение" descr="Изображение"/>
          <p:cNvPicPr>
            <a:picLocks noChangeAspect="1"/>
          </p:cNvPicPr>
          <p:nvPr/>
        </p:nvPicPr>
        <p:blipFill>
          <a:blip r:embed="rId2"/>
          <a:stretch>
            <a:fillRect/>
          </a:stretch>
        </p:blipFill>
        <p:spPr>
          <a:xfrm>
            <a:off x="1506855" y="1330739"/>
            <a:ext cx="2166348" cy="2792805"/>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23974" y="4371975"/>
            <a:ext cx="21506375" cy="5572123"/>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lstStyle/>
          <a:p>
            <a:pPr marL="914400" indent="-914400" algn="l">
              <a:spcBef>
                <a:spcPts val="2800"/>
              </a:spcBef>
              <a:buSzPct val="100000"/>
              <a:buAutoNum type="arabicPeriod"/>
              <a:defRPr sz="2800">
                <a:solidFill>
                  <a:srgbClr val="253957"/>
                </a:solidFill>
                <a:latin typeface="+mn-lt"/>
                <a:ea typeface="+mn-ea"/>
                <a:cs typeface="+mn-cs"/>
                <a:sym typeface="Arial Narrow"/>
              </a:defRPr>
            </a:pPr>
            <a:r>
              <a:rPr lang="ru-RU" sz="4800" dirty="0" smtClean="0"/>
              <a:t>Свой мини-СОП: форма обратной связи по ходу курс + посл</a:t>
            </a:r>
            <a:r>
              <a:rPr lang="ru-RU" sz="4800" dirty="0" smtClean="0"/>
              <a:t>е гостевых спикеров. Что понравилось, что не понравилось, полезность и новизна </a:t>
            </a:r>
            <a:endParaRPr lang="ru-RU" sz="4800" dirty="0"/>
          </a:p>
          <a:p>
            <a:pPr marL="914400" indent="-914400" algn="l">
              <a:spcBef>
                <a:spcPts val="2800"/>
              </a:spcBef>
              <a:buSzPct val="100000"/>
              <a:buAutoNum type="arabicPeriod"/>
              <a:defRPr sz="2800">
                <a:solidFill>
                  <a:srgbClr val="253957"/>
                </a:solidFill>
                <a:latin typeface="+mn-lt"/>
                <a:ea typeface="+mn-ea"/>
                <a:cs typeface="+mn-cs"/>
                <a:sym typeface="Arial Narrow"/>
              </a:defRPr>
            </a:pPr>
            <a:r>
              <a:rPr lang="ru-RU" sz="4800" dirty="0" smtClean="0"/>
              <a:t>Итоговое </a:t>
            </a:r>
            <a:r>
              <a:rPr lang="en-US" sz="4800" dirty="0" smtClean="0"/>
              <a:t>summary </a:t>
            </a:r>
            <a:r>
              <a:rPr lang="ru-RU" sz="4800" dirty="0" smtClean="0"/>
              <a:t>в конце каждой пары / встречи: что главное узнали слушатели сегодня</a:t>
            </a:r>
          </a:p>
          <a:p>
            <a:pPr marL="914400" indent="-914400" algn="l">
              <a:spcBef>
                <a:spcPts val="2800"/>
              </a:spcBef>
              <a:buSzPct val="100000"/>
              <a:buAutoNum type="arabicPeriod"/>
              <a:defRPr sz="2800">
                <a:solidFill>
                  <a:srgbClr val="253957"/>
                </a:solidFill>
                <a:latin typeface="+mn-lt"/>
                <a:ea typeface="+mn-ea"/>
                <a:cs typeface="+mn-cs"/>
                <a:sym typeface="Arial Narrow"/>
              </a:defRPr>
            </a:pPr>
            <a:r>
              <a:rPr lang="ru-RU" sz="4800" dirty="0" smtClean="0"/>
              <a:t>Ассистент как медиатор: передача опыта следующей волне, сбор обратной связи </a:t>
            </a:r>
            <a:endParaRPr lang="ru-RU" sz="4800" dirty="0" smtClean="0"/>
          </a:p>
          <a:p>
            <a:pPr marL="914400" indent="-914400" algn="l">
              <a:spcBef>
                <a:spcPts val="2800"/>
              </a:spcBef>
              <a:buSzPct val="100000"/>
              <a:buAutoNum type="arabicPeriod"/>
              <a:defRPr sz="2800">
                <a:solidFill>
                  <a:srgbClr val="253957"/>
                </a:solidFill>
                <a:latin typeface="+mn-lt"/>
                <a:ea typeface="+mn-ea"/>
                <a:cs typeface="+mn-cs"/>
                <a:sym typeface="Arial Narrow"/>
              </a:defRPr>
            </a:pPr>
            <a:endParaRPr lang="ru-RU" sz="4800" dirty="0"/>
          </a:p>
          <a:p>
            <a:pPr marL="304800" indent="-304800" algn="l">
              <a:spcBef>
                <a:spcPts val="2800"/>
              </a:spcBef>
              <a:buSzPct val="100000"/>
              <a:buChar char="•"/>
              <a:defRPr sz="2800">
                <a:solidFill>
                  <a:srgbClr val="253957"/>
                </a:solidFill>
                <a:latin typeface="+mn-lt"/>
                <a:ea typeface="+mn-ea"/>
                <a:cs typeface="+mn-cs"/>
                <a:sym typeface="Arial Narrow"/>
              </a:defRPr>
            </a:pPr>
            <a:endParaRPr lang="en-US" sz="4800" dirty="0"/>
          </a:p>
          <a:p>
            <a:pPr algn="l">
              <a:spcBef>
                <a:spcPts val="2800"/>
              </a:spcBef>
              <a:buSzPct val="100000"/>
              <a:defRPr sz="2800">
                <a:solidFill>
                  <a:srgbClr val="253957"/>
                </a:solidFill>
                <a:latin typeface="+mn-lt"/>
                <a:ea typeface="+mn-ea"/>
                <a:cs typeface="+mn-cs"/>
                <a:sym typeface="Arial Narrow"/>
              </a:defRPr>
            </a:pPr>
            <a:endParaRPr dirty="0"/>
          </a:p>
        </p:txBody>
      </p:sp>
      <p:sp>
        <p:nvSpPr>
          <p:cNvPr id="87" name="Очень крутой заголовок…"/>
          <p:cNvSpPr txBox="1"/>
          <p:nvPr/>
        </p:nvSpPr>
        <p:spPr>
          <a:xfrm>
            <a:off x="1209449" y="2972786"/>
            <a:ext cx="21489608" cy="2313227"/>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lstStyle/>
          <a:p>
            <a:pPr algn="l">
              <a:defRPr sz="5000" b="1" cap="all">
                <a:solidFill>
                  <a:srgbClr val="253957"/>
                </a:solidFill>
                <a:latin typeface="+mn-lt"/>
                <a:ea typeface="+mn-ea"/>
                <a:cs typeface="+mn-cs"/>
                <a:sym typeface="Arial Narrow"/>
              </a:defRPr>
            </a:pPr>
            <a:r>
              <a:rPr lang="ru-RU" sz="7000" b="1" dirty="0" smtClean="0">
                <a:latin typeface="Arial Narrow" charset="0"/>
                <a:ea typeface="Arial Narrow" charset="0"/>
                <a:cs typeface="Arial Narrow" charset="0"/>
              </a:rPr>
              <a:t>Обратная связь</a:t>
            </a:r>
            <a:endParaRPr lang="ru-RU" sz="7000" b="1" dirty="0">
              <a:latin typeface="Arial Narrow" charset="0"/>
              <a:ea typeface="Arial Narrow" charset="0"/>
              <a:cs typeface="Arial Narrow" charset="0"/>
            </a:endParaRPr>
          </a:p>
        </p:txBody>
      </p:sp>
      <p:sp>
        <p:nvSpPr>
          <p:cNvPr id="89"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9" name="Изображение" descr="Изображение"/>
          <p:cNvPicPr>
            <a:picLocks noChangeAspect="1"/>
          </p:cNvPicPr>
          <p:nvPr/>
        </p:nvPicPr>
        <p:blipFill>
          <a:blip r:embed="rId2"/>
          <a:stretch>
            <a:fillRect/>
          </a:stretch>
        </p:blipFill>
        <p:spPr>
          <a:xfrm>
            <a:off x="1211199" y="620465"/>
            <a:ext cx="1214985" cy="1214985"/>
          </a:xfrm>
          <a:prstGeom prst="rect">
            <a:avLst/>
          </a:prstGeom>
          <a:ln w="12700">
            <a:miter lim="400000"/>
          </a:ln>
        </p:spPr>
      </p:pic>
    </p:spTree>
    <p:extLst>
      <p:ext uri="{BB962C8B-B14F-4D97-AF65-F5344CB8AC3E}">
        <p14:creationId xmlns:p14="http://schemas.microsoft.com/office/powerpoint/2010/main" val="1992591168"/>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Телефон.: +Х (ХХХ) ХХХ ХХХХ"/>
          <p:cNvSpPr txBox="1"/>
          <p:nvPr/>
        </p:nvSpPr>
        <p:spPr>
          <a:xfrm>
            <a:off x="801172" y="11141586"/>
            <a:ext cx="12693153" cy="1806263"/>
          </a:xfrm>
          <a:prstGeom prst="rect">
            <a:avLst/>
          </a:prstGeom>
          <a:ln w="12700">
            <a:miter lim="400000"/>
          </a:ln>
          <a:extLst>
            <a:ext uri="{C572A759-6A51-4108-AA02-DFA0A04FC94B}">
              <ma14:wrappingTextBoxFlag xmlns:ma14="http://schemas.microsoft.com/office/mac/drawingml/2011/main" val="1"/>
            </a:ext>
          </a:extLst>
        </p:spPr>
        <p:txBody>
          <a:bodyPr wrap="square" lIns="71437" tIns="71437" rIns="71437" bIns="71437" anchor="ctr">
            <a:spAutoFit/>
          </a:bodyPr>
          <a:lstStyle>
            <a:lvl1pPr algn="l" defTabSz="642937">
              <a:defRPr sz="2400">
                <a:solidFill>
                  <a:srgbClr val="FFFFFF"/>
                </a:solidFill>
                <a:latin typeface="+mn-lt"/>
                <a:ea typeface="+mn-ea"/>
                <a:cs typeface="+mn-cs"/>
                <a:sym typeface="Arial Narrow"/>
              </a:defRPr>
            </a:lvl1pPr>
          </a:lstStyle>
          <a:p>
            <a:r>
              <a:rPr lang="en-US" sz="5400" dirty="0"/>
              <a:t>Phone</a:t>
            </a:r>
            <a:r>
              <a:rPr sz="5400" dirty="0"/>
              <a:t>.: +</a:t>
            </a:r>
            <a:r>
              <a:rPr lang="en-US" sz="5400" dirty="0"/>
              <a:t>7 </a:t>
            </a:r>
            <a:r>
              <a:rPr lang="ru-RU" sz="5400" dirty="0"/>
              <a:t>916 130 45 80</a:t>
            </a:r>
            <a:endParaRPr lang="en-US" sz="5400" dirty="0"/>
          </a:p>
          <a:p>
            <a:r>
              <a:rPr lang="en-US" sz="5400" dirty="0"/>
              <a:t>vakozlov@hse.ru</a:t>
            </a:r>
            <a:endParaRPr sz="5400" dirty="0"/>
          </a:p>
        </p:txBody>
      </p:sp>
      <p:pic>
        <p:nvPicPr>
          <p:cNvPr id="7" name="Изображение" descr="Изображение"/>
          <p:cNvPicPr>
            <a:picLocks noChangeAspect="1"/>
          </p:cNvPicPr>
          <p:nvPr/>
        </p:nvPicPr>
        <p:blipFill>
          <a:blip r:embed="rId2"/>
          <a:stretch>
            <a:fillRect/>
          </a:stretch>
        </p:blipFill>
        <p:spPr>
          <a:xfrm>
            <a:off x="1423188" y="1401009"/>
            <a:ext cx="2252097" cy="2903349"/>
          </a:xfrm>
          <a:prstGeom prst="rect">
            <a:avLst/>
          </a:prstGeom>
          <a:ln w="12700">
            <a:miter lim="400000"/>
          </a:ln>
        </p:spPr>
      </p:pic>
      <p:sp>
        <p:nvSpPr>
          <p:cNvPr id="3" name="TextBox 2"/>
          <p:cNvSpPr txBox="1"/>
          <p:nvPr/>
        </p:nvSpPr>
        <p:spPr>
          <a:xfrm>
            <a:off x="3987719" y="6136466"/>
            <a:ext cx="15325517" cy="14984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lang="ru-RU" sz="8800" dirty="0">
                <a:solidFill>
                  <a:schemeClr val="bg1"/>
                </a:solidFill>
              </a:rPr>
              <a:t>СПАСИБО ЗА ВНИМАНИЕ</a:t>
            </a:r>
            <a:r>
              <a:rPr kumimoji="0" lang="en-US" sz="8800" b="0" i="0" u="none" strike="noStrike" cap="none" spc="0" normalizeH="0" dirty="0">
                <a:ln>
                  <a:noFill/>
                </a:ln>
                <a:solidFill>
                  <a:schemeClr val="bg1"/>
                </a:solidFill>
                <a:effectLst/>
                <a:uFillTx/>
                <a:latin typeface="+mj-lt"/>
                <a:ea typeface="+mj-ea"/>
                <a:cs typeface="+mj-cs"/>
                <a:sym typeface="Helvetica Light"/>
              </a:rPr>
              <a:t>! </a:t>
            </a:r>
            <a:endParaRPr kumimoji="0" lang="ru-RU" sz="8800" b="0" i="0" u="none" strike="noStrike" cap="none" spc="0" normalizeH="0" baseline="0" dirty="0">
              <a:ln>
                <a:noFill/>
              </a:ln>
              <a:solidFill>
                <a:schemeClr val="bg1"/>
              </a:solidFill>
              <a:effectLst/>
              <a:uFillTx/>
              <a:latin typeface="+mj-lt"/>
              <a:ea typeface="+mj-ea"/>
              <a:cs typeface="+mj-cs"/>
              <a:sym typeface="Helvetica Light"/>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Очень крутой заголовок…"/>
          <p:cNvSpPr txBox="1"/>
          <p:nvPr/>
        </p:nvSpPr>
        <p:spPr>
          <a:xfrm>
            <a:off x="1201065" y="2459865"/>
            <a:ext cx="21506374" cy="2313227"/>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lstStyle/>
          <a:p>
            <a:pPr algn="l">
              <a:defRPr sz="5000" b="1" cap="all">
                <a:solidFill>
                  <a:srgbClr val="253957"/>
                </a:solidFill>
                <a:latin typeface="+mn-lt"/>
                <a:ea typeface="+mn-ea"/>
                <a:cs typeface="+mn-cs"/>
                <a:sym typeface="Arial Narrow"/>
              </a:defRPr>
            </a:pPr>
            <a:r>
              <a:rPr lang="ru-RU" sz="7000" b="1" dirty="0" smtClean="0">
                <a:latin typeface="Arial Narrow" charset="0"/>
                <a:ea typeface="Arial Narrow" charset="0"/>
                <a:cs typeface="Arial Narrow" charset="0"/>
              </a:rPr>
              <a:t>Дисциплины</a:t>
            </a:r>
            <a:endParaRPr lang="en-US" sz="7000" b="1" dirty="0">
              <a:latin typeface="Arial Narrow" charset="0"/>
              <a:ea typeface="Arial Narrow" charset="0"/>
              <a:cs typeface="Arial Narrow" charset="0"/>
            </a:endParaRPr>
          </a:p>
        </p:txBody>
      </p:sp>
      <p:sp>
        <p:nvSpPr>
          <p:cNvPr id="81" name="Заголовок основного текста"/>
          <p:cNvSpPr txBox="1"/>
          <p:nvPr/>
        </p:nvSpPr>
        <p:spPr>
          <a:xfrm>
            <a:off x="1414677" y="4110620"/>
            <a:ext cx="16073439" cy="1324943"/>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t"/>
          <a:lstStyle>
            <a:lvl1pPr algn="l">
              <a:defRPr sz="4200" b="1">
                <a:solidFill>
                  <a:srgbClr val="253957"/>
                </a:solidFill>
                <a:latin typeface="+mn-lt"/>
                <a:ea typeface="+mn-ea"/>
                <a:cs typeface="+mn-cs"/>
                <a:sym typeface="Arial Narrow"/>
              </a:defRPr>
            </a:lvl1pPr>
          </a:lstStyle>
          <a:p>
            <a:endParaRPr lang="ru-RU" sz="4800" dirty="0"/>
          </a:p>
          <a:p>
            <a:pPr marL="579438" indent="-579438">
              <a:buFont typeface="+mj-lt"/>
              <a:buAutoNum type="arabicPeriod"/>
            </a:pPr>
            <a:r>
              <a:rPr lang="ru-RU" sz="4800" dirty="0" smtClean="0"/>
              <a:t>Научно-исследовательский семинар (магистратура Население и развитие)</a:t>
            </a:r>
            <a:endParaRPr lang="en-US" sz="4800" dirty="0"/>
          </a:p>
          <a:p>
            <a:pPr marL="742950" indent="-742950">
              <a:buAutoNum type="arabicPeriod"/>
            </a:pPr>
            <a:r>
              <a:rPr lang="ru-RU" sz="4800" dirty="0" smtClean="0"/>
              <a:t>Теория и практика </a:t>
            </a:r>
            <a:r>
              <a:rPr lang="ru-RU" sz="4800" dirty="0"/>
              <a:t>государственного управления (магистратура Население и развитие)</a:t>
            </a:r>
            <a:endParaRPr lang="ru-RU" sz="4800" dirty="0" smtClean="0"/>
          </a:p>
          <a:p>
            <a:endParaRPr lang="ru-RU" sz="4800" dirty="0" smtClean="0"/>
          </a:p>
          <a:p>
            <a:endParaRPr lang="en-US" dirty="0"/>
          </a:p>
          <a:p>
            <a:pPr marL="742950" indent="-742950">
              <a:buAutoNum type="arabicPeriod"/>
            </a:pPr>
            <a:endParaRPr lang="en-US" dirty="0"/>
          </a:p>
          <a:p>
            <a:pPr marL="742950" indent="-742950">
              <a:buAutoNum type="arabicPeriod"/>
            </a:pPr>
            <a:endParaRPr lang="en-US" dirty="0"/>
          </a:p>
          <a:p>
            <a:pPr marL="742950" indent="-742950">
              <a:buAutoNum type="arabicPeriod"/>
            </a:pPr>
            <a:endParaRPr lang="en-US" dirty="0"/>
          </a:p>
          <a:p>
            <a:pPr marL="742950" indent="-742950">
              <a:buAutoNum type="arabicPeriod"/>
            </a:pPr>
            <a:endParaRPr lang="en-US" dirty="0"/>
          </a:p>
        </p:txBody>
      </p:sp>
      <p:sp>
        <p:nvSpPr>
          <p:cNvPr id="82"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9" name="Изображение" descr="Изображение"/>
          <p:cNvPicPr>
            <a:picLocks noChangeAspect="1"/>
          </p:cNvPicPr>
          <p:nvPr/>
        </p:nvPicPr>
        <p:blipFill>
          <a:blip r:embed="rId2"/>
          <a:stretch>
            <a:fillRect/>
          </a:stretch>
        </p:blipFill>
        <p:spPr>
          <a:xfrm>
            <a:off x="1211199" y="620465"/>
            <a:ext cx="1214985" cy="1214985"/>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Очень крутой заголовок…"/>
          <p:cNvSpPr txBox="1"/>
          <p:nvPr/>
        </p:nvSpPr>
        <p:spPr>
          <a:xfrm>
            <a:off x="1201065" y="2459865"/>
            <a:ext cx="21506374" cy="2313227"/>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lstStyle/>
          <a:p>
            <a:pPr algn="l">
              <a:defRPr sz="5000" b="1" cap="all">
                <a:solidFill>
                  <a:srgbClr val="253957"/>
                </a:solidFill>
                <a:latin typeface="+mn-lt"/>
                <a:ea typeface="+mn-ea"/>
                <a:cs typeface="+mn-cs"/>
                <a:sym typeface="Arial Narrow"/>
              </a:defRPr>
            </a:pPr>
            <a:r>
              <a:rPr lang="ru-RU" sz="7000" b="1" dirty="0">
                <a:latin typeface="Arial Narrow" charset="0"/>
                <a:ea typeface="Arial Narrow" charset="0"/>
                <a:cs typeface="Arial Narrow" charset="0"/>
              </a:rPr>
              <a:t>ВАЖНЫЕ ЭЛЕМЕНТЫ</a:t>
            </a:r>
            <a:endParaRPr lang="en-US" sz="7000" b="1" dirty="0">
              <a:latin typeface="Arial Narrow" charset="0"/>
              <a:ea typeface="Arial Narrow" charset="0"/>
              <a:cs typeface="Arial Narrow" charset="0"/>
            </a:endParaRPr>
          </a:p>
        </p:txBody>
      </p:sp>
      <p:sp>
        <p:nvSpPr>
          <p:cNvPr id="81" name="Заголовок основного текста"/>
          <p:cNvSpPr txBox="1"/>
          <p:nvPr/>
        </p:nvSpPr>
        <p:spPr>
          <a:xfrm>
            <a:off x="1414677" y="4110620"/>
            <a:ext cx="16073439" cy="1324943"/>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t"/>
          <a:lstStyle>
            <a:lvl1pPr algn="l">
              <a:defRPr sz="4200" b="1">
                <a:solidFill>
                  <a:srgbClr val="253957"/>
                </a:solidFill>
                <a:latin typeface="+mn-lt"/>
                <a:ea typeface="+mn-ea"/>
                <a:cs typeface="+mn-cs"/>
                <a:sym typeface="Arial Narrow"/>
              </a:defRPr>
            </a:lvl1pPr>
          </a:lstStyle>
          <a:p>
            <a:pPr algn="ctr"/>
            <a:r>
              <a:rPr lang="ru-RU" sz="4800" dirty="0" smtClean="0"/>
              <a:t>Коммуникаци</a:t>
            </a:r>
            <a:r>
              <a:rPr lang="ru-RU" sz="4800" dirty="0" smtClean="0"/>
              <a:t>я, коммуникация и еще раз коммуникация</a:t>
            </a:r>
          </a:p>
          <a:p>
            <a:endParaRPr lang="ru-RU" sz="4800" dirty="0"/>
          </a:p>
          <a:p>
            <a:pPr marL="914400" indent="-914400">
              <a:buFont typeface="+mj-lt"/>
              <a:buAutoNum type="arabicPeriod"/>
            </a:pPr>
            <a:r>
              <a:rPr lang="ru-RU" sz="4800" dirty="0"/>
              <a:t>Взаимодействие между ведущими курсов </a:t>
            </a:r>
            <a:endParaRPr lang="en-US" sz="4800" dirty="0"/>
          </a:p>
          <a:p>
            <a:pPr marL="914400" indent="-914400">
              <a:buFont typeface="+mj-lt"/>
              <a:buAutoNum type="arabicPeriod"/>
            </a:pPr>
            <a:r>
              <a:rPr lang="ru-RU" sz="4800" dirty="0" smtClean="0"/>
              <a:t>Четкие учебные планы</a:t>
            </a:r>
          </a:p>
          <a:p>
            <a:pPr marL="742950" indent="-742950">
              <a:buAutoNum type="arabicPeriod"/>
            </a:pPr>
            <a:r>
              <a:rPr lang="ru-RU" sz="4800" dirty="0" smtClean="0"/>
              <a:t>Предварительные мониторинг студентов в аудитории</a:t>
            </a:r>
            <a:endParaRPr lang="ru-RU" sz="4800" dirty="0"/>
          </a:p>
          <a:p>
            <a:pPr marL="742950" indent="-742950">
              <a:buAutoNum type="arabicPeriod"/>
            </a:pPr>
            <a:r>
              <a:rPr lang="ru-RU" sz="4800" dirty="0" smtClean="0"/>
              <a:t>Ориентир на «наименее подготовленного»?</a:t>
            </a:r>
          </a:p>
          <a:p>
            <a:pPr marL="742950" indent="-742950">
              <a:buAutoNum type="arabicPeriod"/>
            </a:pPr>
            <a:r>
              <a:rPr lang="ru-RU" sz="4800" dirty="0" smtClean="0"/>
              <a:t>Обратная </a:t>
            </a:r>
            <a:r>
              <a:rPr lang="ru-RU" sz="4800" dirty="0"/>
              <a:t>связь</a:t>
            </a:r>
            <a:endParaRPr lang="en-US" sz="4800" dirty="0"/>
          </a:p>
          <a:p>
            <a:pPr marL="742950" indent="-742950">
              <a:buAutoNum type="arabicPeriod"/>
            </a:pPr>
            <a:endParaRPr lang="en-US" dirty="0"/>
          </a:p>
          <a:p>
            <a:pPr marL="742950" indent="-742950">
              <a:buAutoNum type="arabicPeriod"/>
            </a:pPr>
            <a:endParaRPr lang="en-US" dirty="0"/>
          </a:p>
          <a:p>
            <a:pPr marL="742950" indent="-742950">
              <a:buAutoNum type="arabicPeriod"/>
            </a:pPr>
            <a:endParaRPr lang="en-US" dirty="0"/>
          </a:p>
          <a:p>
            <a:pPr marL="742950" indent="-742950">
              <a:buAutoNum type="arabicPeriod"/>
            </a:pPr>
            <a:endParaRPr lang="en-US" dirty="0"/>
          </a:p>
          <a:p>
            <a:pPr marL="742950" indent="-742950">
              <a:buAutoNum type="arabicPeriod"/>
            </a:pPr>
            <a:endParaRPr lang="en-US" dirty="0"/>
          </a:p>
        </p:txBody>
      </p:sp>
      <p:sp>
        <p:nvSpPr>
          <p:cNvPr id="82"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9" name="Изображение" descr="Изображение"/>
          <p:cNvPicPr>
            <a:picLocks noChangeAspect="1"/>
          </p:cNvPicPr>
          <p:nvPr/>
        </p:nvPicPr>
        <p:blipFill>
          <a:blip r:embed="rId2"/>
          <a:stretch>
            <a:fillRect/>
          </a:stretch>
        </p:blipFill>
        <p:spPr>
          <a:xfrm>
            <a:off x="1211199" y="620465"/>
            <a:ext cx="1214985" cy="1214985"/>
          </a:xfrm>
          <a:prstGeom prst="rect">
            <a:avLst/>
          </a:prstGeom>
          <a:ln w="12700">
            <a:miter lim="400000"/>
          </a:ln>
        </p:spPr>
      </p:pic>
    </p:spTree>
    <p:extLst>
      <p:ext uri="{BB962C8B-B14F-4D97-AF65-F5344CB8AC3E}">
        <p14:creationId xmlns:p14="http://schemas.microsoft.com/office/powerpoint/2010/main" val="102833897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1209448" y="2972786"/>
            <a:ext cx="21497989" cy="2313227"/>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lstStyle/>
          <a:p>
            <a:pPr algn="l">
              <a:defRPr sz="5000" b="1" cap="all">
                <a:solidFill>
                  <a:srgbClr val="253957"/>
                </a:solidFill>
                <a:latin typeface="+mn-lt"/>
                <a:ea typeface="+mn-ea"/>
                <a:cs typeface="+mn-cs"/>
                <a:sym typeface="Arial Narrow"/>
              </a:defRPr>
            </a:pPr>
            <a:r>
              <a:rPr lang="ru-RU" sz="7000" b="1" dirty="0" smtClean="0">
                <a:latin typeface="Arial Narrow" charset="0"/>
                <a:ea typeface="Arial Narrow" charset="0"/>
                <a:cs typeface="Arial Narrow" charset="0"/>
              </a:rPr>
              <a:t>аудитория в магистратурах (равно как и программах образовательной мобильности)</a:t>
            </a:r>
          </a:p>
          <a:p>
            <a:pPr algn="l">
              <a:defRPr sz="5000" b="1" cap="all">
                <a:solidFill>
                  <a:srgbClr val="253957"/>
                </a:solidFill>
                <a:latin typeface="+mn-lt"/>
                <a:ea typeface="+mn-ea"/>
                <a:cs typeface="+mn-cs"/>
                <a:sym typeface="Arial Narrow"/>
              </a:defRPr>
            </a:pPr>
            <a:endParaRPr lang="ru-RU" sz="7000" b="1" dirty="0" smtClean="0">
              <a:latin typeface="Arial Narrow" charset="0"/>
              <a:ea typeface="Arial Narrow" charset="0"/>
              <a:cs typeface="Arial Narrow" charset="0"/>
            </a:endParaRPr>
          </a:p>
          <a:p>
            <a:pPr marL="857250" indent="-857250" algn="l">
              <a:buFontTx/>
              <a:buChar char="-"/>
              <a:defRPr sz="5000" b="1" cap="all">
                <a:solidFill>
                  <a:srgbClr val="253957"/>
                </a:solidFill>
                <a:latin typeface="+mn-lt"/>
                <a:ea typeface="+mn-ea"/>
                <a:cs typeface="+mn-cs"/>
                <a:sym typeface="Arial Narrow"/>
              </a:defRPr>
            </a:pPr>
            <a:r>
              <a:rPr lang="ru-RU" sz="5400" b="1" dirty="0" smtClean="0">
                <a:latin typeface="Arial Narrow" charset="0"/>
                <a:ea typeface="Arial Narrow" charset="0"/>
                <a:cs typeface="Arial Narrow" charset="0"/>
              </a:rPr>
              <a:t>Страны происхождения студентов : СНГ, Средний и низкий уровень </a:t>
            </a:r>
          </a:p>
          <a:p>
            <a:pPr marL="857250" indent="-857250" algn="l">
              <a:buFontTx/>
              <a:buChar char="-"/>
              <a:defRPr sz="5000" b="1" cap="all">
                <a:solidFill>
                  <a:srgbClr val="253957"/>
                </a:solidFill>
                <a:latin typeface="+mn-lt"/>
                <a:ea typeface="+mn-ea"/>
                <a:cs typeface="+mn-cs"/>
                <a:sym typeface="Arial Narrow"/>
              </a:defRPr>
            </a:pPr>
            <a:r>
              <a:rPr lang="ru-RU" sz="5400" b="1" dirty="0" smtClean="0">
                <a:latin typeface="Arial Narrow" charset="0"/>
                <a:ea typeface="Arial Narrow" charset="0"/>
                <a:cs typeface="Arial Narrow" charset="0"/>
              </a:rPr>
              <a:t>Английский как иностранный</a:t>
            </a:r>
          </a:p>
          <a:p>
            <a:pPr marL="857250" indent="-857250" algn="l">
              <a:buFontTx/>
              <a:buChar char="-"/>
              <a:defRPr sz="5000" b="1" cap="all">
                <a:solidFill>
                  <a:srgbClr val="253957"/>
                </a:solidFill>
                <a:latin typeface="+mn-lt"/>
                <a:ea typeface="+mn-ea"/>
                <a:cs typeface="+mn-cs"/>
                <a:sym typeface="Arial Narrow"/>
              </a:defRPr>
            </a:pPr>
            <a:r>
              <a:rPr lang="ru-RU" sz="5400" b="1" dirty="0" smtClean="0">
                <a:latin typeface="Arial Narrow" charset="0"/>
                <a:ea typeface="Arial Narrow" charset="0"/>
                <a:cs typeface="Arial Narrow" charset="0"/>
              </a:rPr>
              <a:t>Уровень университетов часто </a:t>
            </a:r>
            <a:r>
              <a:rPr lang="en-US" sz="5400" b="1" dirty="0" smtClean="0">
                <a:latin typeface="Arial Narrow" charset="0"/>
                <a:ea typeface="Arial Narrow" charset="0"/>
                <a:cs typeface="Arial Narrow" charset="0"/>
              </a:rPr>
              <a:t>far beyond top-1000</a:t>
            </a:r>
            <a:endParaRPr lang="ru-RU" sz="5400" b="1" dirty="0" smtClean="0">
              <a:latin typeface="Arial Narrow" charset="0"/>
              <a:ea typeface="Arial Narrow" charset="0"/>
              <a:cs typeface="Arial Narrow" charset="0"/>
            </a:endParaRPr>
          </a:p>
          <a:p>
            <a:pPr marL="857250" indent="-857250" algn="l">
              <a:buFontTx/>
              <a:buChar char="-"/>
              <a:defRPr sz="5000" b="1" cap="all">
                <a:solidFill>
                  <a:srgbClr val="253957"/>
                </a:solidFill>
                <a:latin typeface="+mn-lt"/>
                <a:ea typeface="+mn-ea"/>
                <a:cs typeface="+mn-cs"/>
                <a:sym typeface="Arial Narrow"/>
              </a:defRPr>
            </a:pPr>
            <a:endParaRPr lang="ru-RU" sz="5400" b="1" dirty="0">
              <a:latin typeface="Arial Narrow" charset="0"/>
              <a:ea typeface="Arial Narrow" charset="0"/>
              <a:cs typeface="Arial Narrow" charset="0"/>
            </a:endParaRPr>
          </a:p>
          <a:p>
            <a:pPr algn="l">
              <a:defRPr sz="5000" b="1" cap="all">
                <a:solidFill>
                  <a:srgbClr val="253957"/>
                </a:solidFill>
                <a:latin typeface="+mn-lt"/>
                <a:ea typeface="+mn-ea"/>
                <a:cs typeface="+mn-cs"/>
                <a:sym typeface="Arial Narrow"/>
              </a:defRPr>
            </a:pPr>
            <a:endParaRPr lang="en-US" sz="7000" b="1" dirty="0">
              <a:latin typeface="Arial Narrow" charset="0"/>
              <a:ea typeface="Arial Narrow" charset="0"/>
              <a:cs typeface="Arial Narrow" charset="0"/>
            </a:endParaRPr>
          </a:p>
          <a:p>
            <a:pPr algn="l">
              <a:defRPr sz="3000">
                <a:solidFill>
                  <a:srgbClr val="253957"/>
                </a:solidFill>
                <a:latin typeface="+mn-lt"/>
                <a:ea typeface="+mn-ea"/>
                <a:cs typeface="+mn-cs"/>
                <a:sym typeface="Arial Narrow"/>
              </a:defRPr>
            </a:pPr>
            <a:endParaRPr lang="en-US" sz="4200" dirty="0">
              <a:latin typeface="Arial Narrow" charset="0"/>
              <a:ea typeface="Arial Narrow" charset="0"/>
              <a:cs typeface="Arial Narrow" charset="0"/>
            </a:endParaRPr>
          </a:p>
        </p:txBody>
      </p:sp>
      <p:pic>
        <p:nvPicPr>
          <p:cNvPr id="9" name="Изображение" descr="Изображение"/>
          <p:cNvPicPr>
            <a:picLocks noChangeAspect="1"/>
          </p:cNvPicPr>
          <p:nvPr/>
        </p:nvPicPr>
        <p:blipFill>
          <a:blip r:embed="rId2"/>
          <a:stretch>
            <a:fillRect/>
          </a:stretch>
        </p:blipFill>
        <p:spPr>
          <a:xfrm>
            <a:off x="1211199" y="620465"/>
            <a:ext cx="1214985" cy="1214985"/>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1209448" y="2972786"/>
            <a:ext cx="21497989" cy="2313227"/>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lstStyle/>
          <a:p>
            <a:pPr algn="l">
              <a:defRPr sz="5000" b="1" cap="all">
                <a:solidFill>
                  <a:srgbClr val="253957"/>
                </a:solidFill>
                <a:latin typeface="+mn-lt"/>
                <a:ea typeface="+mn-ea"/>
                <a:cs typeface="+mn-cs"/>
                <a:sym typeface="Arial Narrow"/>
              </a:defRPr>
            </a:pPr>
            <a:r>
              <a:rPr lang="ru-RU" sz="7000" b="1" dirty="0" smtClean="0">
                <a:latin typeface="Arial Narrow" charset="0"/>
                <a:ea typeface="Arial Narrow" charset="0"/>
                <a:cs typeface="Arial Narrow" charset="0"/>
              </a:rPr>
              <a:t>аудитория в магистратурах (равно как и программах образовательной мобильности)</a:t>
            </a:r>
          </a:p>
          <a:p>
            <a:pPr algn="l">
              <a:defRPr sz="5000" b="1" cap="all">
                <a:solidFill>
                  <a:srgbClr val="253957"/>
                </a:solidFill>
                <a:latin typeface="+mn-lt"/>
                <a:ea typeface="+mn-ea"/>
                <a:cs typeface="+mn-cs"/>
                <a:sym typeface="Arial Narrow"/>
              </a:defRPr>
            </a:pPr>
            <a:endParaRPr lang="ru-RU" sz="7000" b="1" dirty="0" smtClean="0">
              <a:latin typeface="Arial Narrow" charset="0"/>
              <a:ea typeface="Arial Narrow" charset="0"/>
              <a:cs typeface="Arial Narrow" charset="0"/>
            </a:endParaRPr>
          </a:p>
          <a:p>
            <a:pPr marL="857250" indent="-857250" algn="l">
              <a:buFontTx/>
              <a:buChar char="-"/>
              <a:defRPr sz="5000" b="1" cap="all">
                <a:solidFill>
                  <a:srgbClr val="253957"/>
                </a:solidFill>
                <a:latin typeface="+mn-lt"/>
                <a:ea typeface="+mn-ea"/>
                <a:cs typeface="+mn-cs"/>
                <a:sym typeface="Arial Narrow"/>
              </a:defRPr>
            </a:pPr>
            <a:r>
              <a:rPr lang="ru-RU" sz="5400" b="1" dirty="0" smtClean="0">
                <a:latin typeface="Arial Narrow" charset="0"/>
                <a:ea typeface="Arial Narrow" charset="0"/>
                <a:cs typeface="Arial Narrow" charset="0"/>
              </a:rPr>
              <a:t>разные образовательные модели в отправляющих университетах</a:t>
            </a:r>
          </a:p>
          <a:p>
            <a:pPr marL="857250" indent="-857250" algn="l">
              <a:buFontTx/>
              <a:buChar char="-"/>
              <a:defRPr sz="5000" b="1" cap="all">
                <a:solidFill>
                  <a:srgbClr val="253957"/>
                </a:solidFill>
                <a:latin typeface="+mn-lt"/>
                <a:ea typeface="+mn-ea"/>
                <a:cs typeface="+mn-cs"/>
                <a:sym typeface="Arial Narrow"/>
              </a:defRPr>
            </a:pPr>
            <a:r>
              <a:rPr lang="ru-RU" sz="5400" b="1" dirty="0" smtClean="0">
                <a:latin typeface="Arial Narrow" charset="0"/>
                <a:ea typeface="Arial Narrow" charset="0"/>
                <a:cs typeface="Arial Narrow" charset="0"/>
              </a:rPr>
              <a:t>разный набор и уровень пройденных дисциплин </a:t>
            </a:r>
          </a:p>
          <a:p>
            <a:pPr marL="857250" indent="-857250" algn="l">
              <a:buFontTx/>
              <a:buChar char="-"/>
              <a:defRPr sz="5000" b="1" cap="all">
                <a:solidFill>
                  <a:srgbClr val="253957"/>
                </a:solidFill>
                <a:latin typeface="+mn-lt"/>
                <a:ea typeface="+mn-ea"/>
                <a:cs typeface="+mn-cs"/>
                <a:sym typeface="Arial Narrow"/>
              </a:defRPr>
            </a:pPr>
            <a:r>
              <a:rPr lang="ru-RU" sz="5400" b="1" dirty="0" smtClean="0">
                <a:latin typeface="Arial Narrow" charset="0"/>
                <a:ea typeface="Arial Narrow" charset="0"/>
                <a:cs typeface="Arial Narrow" charset="0"/>
              </a:rPr>
              <a:t>разные профессиональные треки и имеющийся опыт </a:t>
            </a:r>
          </a:p>
          <a:p>
            <a:pPr marL="857250" indent="-857250" algn="l">
              <a:buFontTx/>
              <a:buChar char="-"/>
              <a:defRPr sz="5000" b="1" cap="all">
                <a:solidFill>
                  <a:srgbClr val="253957"/>
                </a:solidFill>
                <a:latin typeface="+mn-lt"/>
                <a:ea typeface="+mn-ea"/>
                <a:cs typeface="+mn-cs"/>
                <a:sym typeface="Arial Narrow"/>
              </a:defRPr>
            </a:pPr>
            <a:endParaRPr lang="ru-RU" sz="5400" b="1" dirty="0">
              <a:latin typeface="Arial Narrow" charset="0"/>
              <a:ea typeface="Arial Narrow" charset="0"/>
              <a:cs typeface="Arial Narrow" charset="0"/>
            </a:endParaRPr>
          </a:p>
          <a:p>
            <a:pPr algn="l">
              <a:defRPr sz="5000" b="1" cap="all">
                <a:solidFill>
                  <a:srgbClr val="253957"/>
                </a:solidFill>
                <a:latin typeface="+mn-lt"/>
                <a:ea typeface="+mn-ea"/>
                <a:cs typeface="+mn-cs"/>
                <a:sym typeface="Arial Narrow"/>
              </a:defRPr>
            </a:pPr>
            <a:r>
              <a:rPr lang="ru-RU" sz="5400" b="1" dirty="0" smtClean="0">
                <a:latin typeface="Arial Narrow" charset="0"/>
                <a:ea typeface="Arial Narrow" charset="0"/>
                <a:cs typeface="Arial Narrow" charset="0"/>
              </a:rPr>
              <a:t>=</a:t>
            </a:r>
            <a:r>
              <a:rPr lang="en-US" sz="5400" b="1" dirty="0" smtClean="0">
                <a:latin typeface="Arial Narrow" charset="0"/>
                <a:ea typeface="Arial Narrow" charset="0"/>
                <a:cs typeface="Arial Narrow" charset="0"/>
              </a:rPr>
              <a:t>&gt; </a:t>
            </a:r>
            <a:r>
              <a:rPr lang="ru-RU" sz="5400" b="1" dirty="0" smtClean="0">
                <a:latin typeface="Arial Narrow" charset="0"/>
                <a:ea typeface="Arial Narrow" charset="0"/>
                <a:cs typeface="Arial Narrow" charset="0"/>
              </a:rPr>
              <a:t>Аудитория очень разная + отличается от знакомого уровня студентов </a:t>
            </a:r>
            <a:r>
              <a:rPr lang="ru-RU" sz="5400" b="1" dirty="0" err="1" smtClean="0">
                <a:latin typeface="Arial Narrow" charset="0"/>
                <a:ea typeface="Arial Narrow" charset="0"/>
                <a:cs typeface="Arial Narrow" charset="0"/>
              </a:rPr>
              <a:t>ниу</a:t>
            </a:r>
            <a:r>
              <a:rPr lang="ru-RU" sz="5400" b="1" dirty="0" smtClean="0">
                <a:latin typeface="Arial Narrow" charset="0"/>
                <a:ea typeface="Arial Narrow" charset="0"/>
                <a:cs typeface="Arial Narrow" charset="0"/>
              </a:rPr>
              <a:t> </a:t>
            </a:r>
            <a:r>
              <a:rPr lang="ru-RU" sz="5400" b="1" dirty="0" err="1" smtClean="0">
                <a:latin typeface="Arial Narrow" charset="0"/>
                <a:ea typeface="Arial Narrow" charset="0"/>
                <a:cs typeface="Arial Narrow" charset="0"/>
              </a:rPr>
              <a:t>вшэ</a:t>
            </a:r>
            <a:r>
              <a:rPr lang="ru-RU" sz="5400" b="1" dirty="0" smtClean="0">
                <a:latin typeface="Arial Narrow" charset="0"/>
                <a:ea typeface="Arial Narrow" charset="0"/>
                <a:cs typeface="Arial Narrow" charset="0"/>
              </a:rPr>
              <a:t> на аналогичной ступени образования</a:t>
            </a:r>
            <a:endParaRPr lang="en-US" sz="7000" b="1" dirty="0">
              <a:latin typeface="Arial Narrow" charset="0"/>
              <a:ea typeface="Arial Narrow" charset="0"/>
              <a:cs typeface="Arial Narrow" charset="0"/>
            </a:endParaRPr>
          </a:p>
          <a:p>
            <a:pPr algn="l">
              <a:defRPr sz="5000" b="1" cap="all">
                <a:solidFill>
                  <a:srgbClr val="253957"/>
                </a:solidFill>
                <a:latin typeface="+mn-lt"/>
                <a:ea typeface="+mn-ea"/>
                <a:cs typeface="+mn-cs"/>
                <a:sym typeface="Arial Narrow"/>
              </a:defRPr>
            </a:pPr>
            <a:endParaRPr lang="en-US" sz="7000" b="1" dirty="0">
              <a:latin typeface="Arial Narrow" charset="0"/>
              <a:ea typeface="Arial Narrow" charset="0"/>
              <a:cs typeface="Arial Narrow" charset="0"/>
            </a:endParaRPr>
          </a:p>
          <a:p>
            <a:pPr algn="l">
              <a:defRPr sz="5000" b="1" cap="all">
                <a:solidFill>
                  <a:srgbClr val="253957"/>
                </a:solidFill>
                <a:latin typeface="+mn-lt"/>
                <a:ea typeface="+mn-ea"/>
                <a:cs typeface="+mn-cs"/>
                <a:sym typeface="Arial Narrow"/>
              </a:defRPr>
            </a:pPr>
            <a:endParaRPr lang="en-US" sz="7000" b="1" dirty="0">
              <a:latin typeface="Arial Narrow" charset="0"/>
              <a:ea typeface="Arial Narrow" charset="0"/>
              <a:cs typeface="Arial Narrow" charset="0"/>
            </a:endParaRPr>
          </a:p>
          <a:p>
            <a:pPr algn="l">
              <a:defRPr sz="3000">
                <a:solidFill>
                  <a:srgbClr val="253957"/>
                </a:solidFill>
                <a:latin typeface="+mn-lt"/>
                <a:ea typeface="+mn-ea"/>
                <a:cs typeface="+mn-cs"/>
                <a:sym typeface="Arial Narrow"/>
              </a:defRPr>
            </a:pPr>
            <a:endParaRPr lang="en-US" sz="4200" dirty="0">
              <a:latin typeface="Arial Narrow" charset="0"/>
              <a:ea typeface="Arial Narrow" charset="0"/>
              <a:cs typeface="Arial Narrow" charset="0"/>
            </a:endParaRPr>
          </a:p>
        </p:txBody>
      </p:sp>
      <p:pic>
        <p:nvPicPr>
          <p:cNvPr id="9" name="Изображение" descr="Изображение"/>
          <p:cNvPicPr>
            <a:picLocks noChangeAspect="1"/>
          </p:cNvPicPr>
          <p:nvPr/>
        </p:nvPicPr>
        <p:blipFill>
          <a:blip r:embed="rId2"/>
          <a:stretch>
            <a:fillRect/>
          </a:stretch>
        </p:blipFill>
        <p:spPr>
          <a:xfrm>
            <a:off x="1211199" y="620465"/>
            <a:ext cx="1214985" cy="1214985"/>
          </a:xfrm>
          <a:prstGeom prst="rect">
            <a:avLst/>
          </a:prstGeom>
          <a:ln w="12700">
            <a:miter lim="400000"/>
          </a:ln>
        </p:spPr>
      </p:pic>
    </p:spTree>
    <p:extLst>
      <p:ext uri="{BB962C8B-B14F-4D97-AF65-F5344CB8AC3E}">
        <p14:creationId xmlns:p14="http://schemas.microsoft.com/office/powerpoint/2010/main" val="177772632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174188" y="4244990"/>
            <a:ext cx="21523142" cy="7947009"/>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lstStyle/>
          <a:p>
            <a:pPr marL="304800" indent="-304800" algn="l">
              <a:spcBef>
                <a:spcPts val="2800"/>
              </a:spcBef>
              <a:buSzPct val="100000"/>
              <a:buAutoNum type="arabicPeriod"/>
              <a:defRPr sz="2800">
                <a:solidFill>
                  <a:srgbClr val="253957"/>
                </a:solidFill>
                <a:latin typeface="+mn-lt"/>
                <a:ea typeface="+mn-ea"/>
                <a:cs typeface="+mn-cs"/>
                <a:sym typeface="Arial Narrow"/>
              </a:defRPr>
            </a:pPr>
            <a:r>
              <a:rPr lang="ru-RU" sz="4400" b="1" dirty="0"/>
              <a:t> </a:t>
            </a:r>
            <a:r>
              <a:rPr lang="ru-RU" sz="4400" dirty="0" smtClean="0"/>
              <a:t>Для сложносоставных курсов, где читает несколько преподавателей: закат модели «авторского курса», где каждый сам себе режиссер</a:t>
            </a:r>
            <a:endParaRPr lang="ru-RU" sz="4400" dirty="0"/>
          </a:p>
          <a:p>
            <a:pPr marL="304800" indent="-304800" algn="l">
              <a:spcBef>
                <a:spcPts val="2800"/>
              </a:spcBef>
              <a:buSzPct val="100000"/>
              <a:buAutoNum type="arabicPeriod"/>
              <a:defRPr sz="2800">
                <a:solidFill>
                  <a:srgbClr val="253957"/>
                </a:solidFill>
                <a:latin typeface="+mn-lt"/>
                <a:ea typeface="+mn-ea"/>
                <a:cs typeface="+mn-cs"/>
                <a:sym typeface="Arial Narrow"/>
              </a:defRPr>
            </a:pPr>
            <a:r>
              <a:rPr lang="ru-RU" sz="4400" dirty="0"/>
              <a:t> </a:t>
            </a:r>
            <a:r>
              <a:rPr lang="ru-RU" sz="4400" dirty="0" smtClean="0"/>
              <a:t>Недостаточно решить о формах контроля и </a:t>
            </a:r>
            <a:r>
              <a:rPr lang="ru-RU" sz="4400" dirty="0" err="1" smtClean="0"/>
              <a:t>дедлайнах</a:t>
            </a:r>
            <a:r>
              <a:rPr lang="ru-RU" sz="4400" dirty="0" smtClean="0"/>
              <a:t>. Обязательно с</a:t>
            </a:r>
            <a:r>
              <a:rPr lang="ru-RU" sz="4400" dirty="0" smtClean="0"/>
              <a:t>огласование тематических переходов</a:t>
            </a:r>
            <a:endParaRPr lang="en-US" sz="4400" dirty="0" smtClean="0"/>
          </a:p>
          <a:p>
            <a:pPr marL="304800" indent="-304800" algn="l">
              <a:spcBef>
                <a:spcPts val="2800"/>
              </a:spcBef>
              <a:buSzPct val="100000"/>
              <a:buAutoNum type="arabicPeriod"/>
              <a:defRPr sz="2800">
                <a:solidFill>
                  <a:srgbClr val="253957"/>
                </a:solidFill>
                <a:latin typeface="+mn-lt"/>
                <a:ea typeface="+mn-ea"/>
                <a:cs typeface="+mn-cs"/>
                <a:sym typeface="Arial Narrow"/>
              </a:defRPr>
            </a:pPr>
            <a:r>
              <a:rPr lang="en-US" sz="4400" dirty="0"/>
              <a:t> </a:t>
            </a:r>
            <a:r>
              <a:rPr lang="en-US" sz="4400" dirty="0" smtClean="0"/>
              <a:t> </a:t>
            </a:r>
            <a:r>
              <a:rPr lang="ru-RU" sz="4400" dirty="0" smtClean="0"/>
              <a:t>Совместная разработка ПРО  и форм контроля. ПРО и формы контроля едины – тематический план и методические материалы авторские</a:t>
            </a:r>
          </a:p>
          <a:p>
            <a:pPr marL="304800" indent="-304800" algn="l">
              <a:spcBef>
                <a:spcPts val="2800"/>
              </a:spcBef>
              <a:buSzPct val="100000"/>
              <a:buAutoNum type="arabicPeriod"/>
              <a:defRPr sz="2800">
                <a:solidFill>
                  <a:srgbClr val="253957"/>
                </a:solidFill>
                <a:latin typeface="+mn-lt"/>
                <a:ea typeface="+mn-ea"/>
                <a:cs typeface="+mn-cs"/>
                <a:sym typeface="Arial Narrow"/>
              </a:defRPr>
            </a:pPr>
            <a:r>
              <a:rPr lang="ru-RU" sz="4400" dirty="0"/>
              <a:t> </a:t>
            </a:r>
            <a:r>
              <a:rPr lang="ru-RU" sz="4400" dirty="0" smtClean="0"/>
              <a:t>Все ведущие знают, что происходит на других этапах дисциплины и апеллируют к этому опыту (задача ведущих + академического руководителя)</a:t>
            </a:r>
          </a:p>
          <a:p>
            <a:pPr marL="304800" indent="-304800" algn="l">
              <a:spcBef>
                <a:spcPts val="2800"/>
              </a:spcBef>
              <a:buSzPct val="100000"/>
              <a:buAutoNum type="arabicPeriod"/>
              <a:defRPr sz="2800">
                <a:solidFill>
                  <a:srgbClr val="253957"/>
                </a:solidFill>
                <a:latin typeface="+mn-lt"/>
                <a:ea typeface="+mn-ea"/>
                <a:cs typeface="+mn-cs"/>
                <a:sym typeface="Arial Narrow"/>
              </a:defRPr>
            </a:pPr>
            <a:r>
              <a:rPr lang="ru-RU" sz="4400" dirty="0" smtClean="0"/>
              <a:t>По окончанию проведения дисциплины – итоговое обсуждение по горячим следам: что улучшить в следующем году. Сразу фиксировать в черновике ПУД</a:t>
            </a:r>
            <a:endParaRPr lang="ru-RU" sz="4400" dirty="0"/>
          </a:p>
          <a:p>
            <a:pPr algn="l">
              <a:spcBef>
                <a:spcPts val="2800"/>
              </a:spcBef>
              <a:buSzPct val="100000"/>
              <a:defRPr sz="2800">
                <a:solidFill>
                  <a:srgbClr val="253957"/>
                </a:solidFill>
                <a:latin typeface="+mn-lt"/>
                <a:ea typeface="+mn-ea"/>
                <a:cs typeface="+mn-cs"/>
                <a:sym typeface="Arial Narrow"/>
              </a:defRPr>
            </a:pPr>
            <a:endParaRPr lang="ru-RU" sz="4400" dirty="0"/>
          </a:p>
          <a:p>
            <a:pPr marL="304800" indent="-304800" algn="l">
              <a:spcBef>
                <a:spcPts val="2800"/>
              </a:spcBef>
              <a:buSzPct val="100000"/>
              <a:buAutoNum type="arabicPeriod"/>
              <a:defRPr sz="2800">
                <a:solidFill>
                  <a:srgbClr val="253957"/>
                </a:solidFill>
                <a:latin typeface="+mn-lt"/>
                <a:ea typeface="+mn-ea"/>
                <a:cs typeface="+mn-cs"/>
                <a:sym typeface="Arial Narrow"/>
              </a:defRPr>
            </a:pPr>
            <a:endParaRPr lang="ru-RU" sz="4400" b="1" dirty="0"/>
          </a:p>
          <a:p>
            <a:pPr algn="l">
              <a:spcBef>
                <a:spcPts val="2800"/>
              </a:spcBef>
              <a:buSzPct val="100000"/>
              <a:defRPr sz="2800">
                <a:solidFill>
                  <a:srgbClr val="253957"/>
                </a:solidFill>
                <a:latin typeface="+mn-lt"/>
                <a:ea typeface="+mn-ea"/>
                <a:cs typeface="+mn-cs"/>
                <a:sym typeface="Arial Narrow"/>
              </a:defRPr>
            </a:pPr>
            <a:endParaRPr lang="en-US" sz="4400" b="1" dirty="0"/>
          </a:p>
        </p:txBody>
      </p:sp>
      <p:sp>
        <p:nvSpPr>
          <p:cNvPr id="73" name="Очень крутой заголовок…"/>
          <p:cNvSpPr txBox="1"/>
          <p:nvPr/>
        </p:nvSpPr>
        <p:spPr>
          <a:xfrm>
            <a:off x="858489" y="2273087"/>
            <a:ext cx="21506374" cy="2313227"/>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lstStyle/>
          <a:p>
            <a:pPr algn="l">
              <a:defRPr sz="5000" b="1" cap="all">
                <a:solidFill>
                  <a:srgbClr val="253957"/>
                </a:solidFill>
                <a:latin typeface="+mn-lt"/>
                <a:ea typeface="+mn-ea"/>
                <a:cs typeface="+mn-cs"/>
                <a:sym typeface="Arial Narrow"/>
              </a:defRPr>
            </a:pPr>
            <a:r>
              <a:rPr lang="ru-RU" sz="7000" b="1" dirty="0" smtClean="0">
                <a:latin typeface="Arial Narrow" charset="0"/>
                <a:ea typeface="Arial Narrow" charset="0"/>
                <a:cs typeface="Arial Narrow" charset="0"/>
              </a:rPr>
              <a:t>Взаимодействие между ведущими курса</a:t>
            </a:r>
            <a:endParaRPr lang="en-US" sz="4200" dirty="0">
              <a:latin typeface="Arial Narrow" charset="0"/>
              <a:ea typeface="Arial Narrow" charset="0"/>
              <a:cs typeface="Arial Narrow" charset="0"/>
            </a:endParaRPr>
          </a:p>
        </p:txBody>
      </p:sp>
      <p:sp>
        <p:nvSpPr>
          <p:cNvPr id="75"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9" name="Изображение" descr="Изображение"/>
          <p:cNvPicPr>
            <a:picLocks noChangeAspect="1"/>
          </p:cNvPicPr>
          <p:nvPr/>
        </p:nvPicPr>
        <p:blipFill>
          <a:blip r:embed="rId2"/>
          <a:stretch>
            <a:fillRect/>
          </a:stretch>
        </p:blipFill>
        <p:spPr>
          <a:xfrm>
            <a:off x="1211199" y="620465"/>
            <a:ext cx="1214985" cy="1214985"/>
          </a:xfrm>
          <a:prstGeom prst="rect">
            <a:avLst/>
          </a:prstGeom>
          <a:ln w="12700">
            <a:miter lim="400000"/>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Очень крутой заголовок…"/>
          <p:cNvSpPr txBox="1"/>
          <p:nvPr/>
        </p:nvSpPr>
        <p:spPr>
          <a:xfrm>
            <a:off x="1115664" y="2972786"/>
            <a:ext cx="21506374" cy="2313227"/>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lstStyle/>
          <a:p>
            <a:pPr algn="l">
              <a:defRPr sz="5000" b="1" cap="all">
                <a:solidFill>
                  <a:srgbClr val="253957"/>
                </a:solidFill>
                <a:latin typeface="+mn-lt"/>
                <a:ea typeface="+mn-ea"/>
                <a:cs typeface="+mn-cs"/>
                <a:sym typeface="Arial Narrow"/>
              </a:defRPr>
            </a:pPr>
            <a:r>
              <a:rPr lang="ru-RU" sz="7000" b="1" dirty="0" smtClean="0">
                <a:latin typeface="Arial Narrow" charset="0"/>
                <a:ea typeface="Arial Narrow" charset="0"/>
                <a:cs typeface="Arial Narrow" charset="0"/>
              </a:rPr>
              <a:t>Четкие учебные планы (</a:t>
            </a:r>
            <a:r>
              <a:rPr lang="en-US" sz="7000" b="1" dirty="0" smtClean="0">
                <a:latin typeface="Arial Narrow" charset="0"/>
                <a:ea typeface="Arial Narrow" charset="0"/>
                <a:cs typeface="Arial Narrow" charset="0"/>
              </a:rPr>
              <a:t>syllabus)</a:t>
            </a:r>
            <a:endParaRPr lang="en-US" sz="7000" b="1" dirty="0">
              <a:latin typeface="Arial Narrow" charset="0"/>
              <a:ea typeface="Arial Narrow" charset="0"/>
              <a:cs typeface="Arial Narrow" charset="0"/>
            </a:endParaRPr>
          </a:p>
          <a:p>
            <a:pPr algn="l">
              <a:defRPr sz="5000" b="1" cap="all">
                <a:solidFill>
                  <a:srgbClr val="253957"/>
                </a:solidFill>
                <a:latin typeface="+mn-lt"/>
                <a:ea typeface="+mn-ea"/>
                <a:cs typeface="+mn-cs"/>
                <a:sym typeface="Arial Narrow"/>
              </a:defRPr>
            </a:pPr>
            <a:endParaRPr lang="en-US" sz="4200" dirty="0">
              <a:latin typeface="Arial Narrow" charset="0"/>
              <a:ea typeface="Arial Narrow" charset="0"/>
              <a:cs typeface="Arial Narrow" charset="0"/>
            </a:endParaRPr>
          </a:p>
        </p:txBody>
      </p:sp>
      <p:sp>
        <p:nvSpPr>
          <p:cNvPr id="67" name="Заголовок основного текста"/>
          <p:cNvSpPr txBox="1"/>
          <p:nvPr/>
        </p:nvSpPr>
        <p:spPr>
          <a:xfrm>
            <a:off x="1430764" y="4548626"/>
            <a:ext cx="21751636" cy="824342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t"/>
          <a:lstStyle>
            <a:lvl1pPr algn="l">
              <a:defRPr sz="4200" b="1">
                <a:solidFill>
                  <a:srgbClr val="253957"/>
                </a:solidFill>
                <a:latin typeface="+mn-lt"/>
                <a:ea typeface="+mn-ea"/>
                <a:cs typeface="+mn-cs"/>
                <a:sym typeface="Arial Narrow"/>
              </a:defRPr>
            </a:lvl1pPr>
          </a:lstStyle>
          <a:p>
            <a:r>
              <a:rPr lang="ru-RU" sz="4800" dirty="0"/>
              <a:t>Ситуации</a:t>
            </a:r>
            <a:r>
              <a:rPr lang="ru-RU" sz="4800" dirty="0" smtClean="0"/>
              <a:t>:</a:t>
            </a:r>
            <a:endParaRPr lang="ru-RU" dirty="0" smtClean="0"/>
          </a:p>
          <a:p>
            <a:r>
              <a:rPr lang="ru-RU" dirty="0" smtClean="0"/>
              <a:t>Студенты из разных образовательных контекстов: где-то </a:t>
            </a:r>
            <a:r>
              <a:rPr lang="ru-RU" dirty="0" err="1" smtClean="0"/>
              <a:t>силлабусы</a:t>
            </a:r>
            <a:r>
              <a:rPr lang="ru-RU" dirty="0" smtClean="0"/>
              <a:t> занимают 2 страницы, где-то 30, а где-то их нет </a:t>
            </a:r>
          </a:p>
          <a:p>
            <a:endParaRPr lang="ru-RU" dirty="0" smtClean="0"/>
          </a:p>
          <a:p>
            <a:endParaRPr lang="ru-RU" sz="4400" b="0" dirty="0" smtClean="0"/>
          </a:p>
          <a:p>
            <a:pPr marL="742950" indent="-742950">
              <a:buFontTx/>
              <a:buAutoNum type="arabicPeriod"/>
            </a:pPr>
            <a:r>
              <a:rPr lang="ru-RU" sz="4400" b="0" dirty="0" smtClean="0"/>
              <a:t>ПУД – источник стандарта НИУ </a:t>
            </a:r>
            <a:r>
              <a:rPr lang="ru-RU" sz="4400" b="0" dirty="0"/>
              <a:t>ВШЭ – знакомство </a:t>
            </a:r>
            <a:r>
              <a:rPr lang="ru-RU" sz="4400" b="0" dirty="0" smtClean="0"/>
              <a:t>с моделью через </a:t>
            </a:r>
            <a:r>
              <a:rPr lang="ru-RU" sz="4400" b="0" dirty="0"/>
              <a:t>текст </a:t>
            </a:r>
            <a:r>
              <a:rPr lang="ru-RU" sz="4400" b="0" dirty="0" err="1" smtClean="0"/>
              <a:t>ПУДа</a:t>
            </a:r>
            <a:endParaRPr lang="ru-RU" sz="4400" b="0" dirty="0" smtClean="0"/>
          </a:p>
          <a:p>
            <a:pPr marL="742950" indent="-742950">
              <a:buAutoNum type="arabicPeriod"/>
            </a:pPr>
            <a:r>
              <a:rPr lang="ru-RU" sz="4400" b="0" dirty="0" err="1" smtClean="0"/>
              <a:t>Бенчмаркинг</a:t>
            </a:r>
            <a:r>
              <a:rPr lang="ru-RU" sz="4400" b="0" dirty="0" smtClean="0"/>
              <a:t>: мониторинг </a:t>
            </a:r>
            <a:r>
              <a:rPr lang="en-US" sz="4400" b="0" dirty="0" smtClean="0"/>
              <a:t>syllabi </a:t>
            </a:r>
            <a:r>
              <a:rPr lang="ru-RU" sz="4400" b="0" dirty="0" smtClean="0"/>
              <a:t>по своей дисциплине в топ-20 мировых университетских рейтингов</a:t>
            </a:r>
          </a:p>
          <a:p>
            <a:pPr marL="742950" indent="-742950">
              <a:buAutoNum type="arabicPeriod"/>
            </a:pPr>
            <a:r>
              <a:rPr lang="ru-RU" sz="4400" b="0" dirty="0" smtClean="0"/>
              <a:t>Презентация дисциплины в начале курса: представление всех преподавателей, ПРО и форм контроля </a:t>
            </a:r>
            <a:endParaRPr lang="en-US" sz="4400" dirty="0"/>
          </a:p>
        </p:txBody>
      </p:sp>
      <p:sp>
        <p:nvSpPr>
          <p:cNvPr id="68"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9" name="Изображение" descr="Изображение"/>
          <p:cNvPicPr>
            <a:picLocks noChangeAspect="1"/>
          </p:cNvPicPr>
          <p:nvPr/>
        </p:nvPicPr>
        <p:blipFill>
          <a:blip r:embed="rId2"/>
          <a:stretch>
            <a:fillRect/>
          </a:stretch>
        </p:blipFill>
        <p:spPr>
          <a:xfrm>
            <a:off x="1211199" y="620465"/>
            <a:ext cx="1214985" cy="1214985"/>
          </a:xfrm>
          <a:prstGeom prst="rect">
            <a:avLst/>
          </a:prstGeom>
          <a:ln w="12700">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Очень крутой заголовок…"/>
          <p:cNvSpPr txBox="1"/>
          <p:nvPr/>
        </p:nvSpPr>
        <p:spPr>
          <a:xfrm>
            <a:off x="1115664" y="2972786"/>
            <a:ext cx="21506374" cy="2313227"/>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lstStyle/>
          <a:p>
            <a:pPr algn="l">
              <a:defRPr sz="5000" b="1" cap="all">
                <a:solidFill>
                  <a:srgbClr val="253957"/>
                </a:solidFill>
                <a:latin typeface="+mn-lt"/>
                <a:ea typeface="+mn-ea"/>
                <a:cs typeface="+mn-cs"/>
                <a:sym typeface="Arial Narrow"/>
              </a:defRPr>
            </a:pPr>
            <a:r>
              <a:rPr lang="ru-RU" sz="7000" b="1" dirty="0" smtClean="0">
                <a:latin typeface="Arial Narrow" charset="0"/>
                <a:ea typeface="Arial Narrow" charset="0"/>
                <a:cs typeface="Arial Narrow" charset="0"/>
              </a:rPr>
              <a:t>Предварительный мониторинг аудитории </a:t>
            </a:r>
            <a:endParaRPr lang="en-US" sz="7000" b="1" dirty="0">
              <a:latin typeface="Arial Narrow" charset="0"/>
              <a:ea typeface="Arial Narrow" charset="0"/>
              <a:cs typeface="Arial Narrow" charset="0"/>
            </a:endParaRPr>
          </a:p>
          <a:p>
            <a:pPr algn="l">
              <a:defRPr sz="5000" b="1" cap="all">
                <a:solidFill>
                  <a:srgbClr val="253957"/>
                </a:solidFill>
                <a:latin typeface="+mn-lt"/>
                <a:ea typeface="+mn-ea"/>
                <a:cs typeface="+mn-cs"/>
                <a:sym typeface="Arial Narrow"/>
              </a:defRPr>
            </a:pPr>
            <a:endParaRPr lang="en-US" sz="4200" dirty="0">
              <a:latin typeface="Arial Narrow" charset="0"/>
              <a:ea typeface="Arial Narrow" charset="0"/>
              <a:cs typeface="Arial Narrow" charset="0"/>
            </a:endParaRPr>
          </a:p>
        </p:txBody>
      </p:sp>
      <p:sp>
        <p:nvSpPr>
          <p:cNvPr id="67" name="Заголовок основного текста"/>
          <p:cNvSpPr txBox="1"/>
          <p:nvPr/>
        </p:nvSpPr>
        <p:spPr>
          <a:xfrm>
            <a:off x="1486182" y="4465499"/>
            <a:ext cx="21751636" cy="824342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t"/>
          <a:lstStyle>
            <a:lvl1pPr algn="l">
              <a:defRPr sz="4200" b="1">
                <a:solidFill>
                  <a:srgbClr val="253957"/>
                </a:solidFill>
                <a:latin typeface="+mn-lt"/>
                <a:ea typeface="+mn-ea"/>
                <a:cs typeface="+mn-cs"/>
                <a:sym typeface="Arial Narrow"/>
              </a:defRPr>
            </a:lvl1pPr>
          </a:lstStyle>
          <a:p>
            <a:r>
              <a:rPr lang="ru-RU" sz="4800" dirty="0"/>
              <a:t>Ситуации</a:t>
            </a:r>
            <a:r>
              <a:rPr lang="ru-RU" sz="4800" dirty="0" smtClean="0"/>
              <a:t>:</a:t>
            </a:r>
            <a:endParaRPr lang="ru-RU" dirty="0" smtClean="0"/>
          </a:p>
          <a:p>
            <a:r>
              <a:rPr lang="ru-RU" dirty="0" smtClean="0"/>
              <a:t>Часть студентов магистратуры писали курсовые, часть – нет (у них были альтернативные форматы курсовых: бизнес-план, стратегия компании, аналитическая записка)</a:t>
            </a:r>
          </a:p>
          <a:p>
            <a:r>
              <a:rPr lang="ru-RU" dirty="0" smtClean="0"/>
              <a:t>Государственное управление: уровень в аудитории от «я пришел с факультета </a:t>
            </a:r>
            <a:r>
              <a:rPr lang="ru-RU" dirty="0" err="1" smtClean="0"/>
              <a:t>варежковязания</a:t>
            </a:r>
            <a:r>
              <a:rPr lang="ru-RU" dirty="0" smtClean="0"/>
              <a:t> и не знаю, что такое депутатский мандат» до работающих в госорганах </a:t>
            </a:r>
            <a:endParaRPr lang="ru-RU" dirty="0"/>
          </a:p>
          <a:p>
            <a:endParaRPr lang="ru-RU" b="0" dirty="0" smtClean="0"/>
          </a:p>
          <a:p>
            <a:pPr marL="742950" indent="-742950">
              <a:buAutoNum type="arabicPeriod"/>
            </a:pPr>
            <a:r>
              <a:rPr lang="ru-RU" sz="4400" b="0" dirty="0" smtClean="0"/>
              <a:t>Первое занятие – знакомство с перечнем и уровнем навыков студентов. Кто умеет делать обзор литературы? Кто умеет делать количественное / качественное исследование  и </a:t>
            </a:r>
            <a:r>
              <a:rPr lang="ru-RU" sz="4400" b="0" dirty="0" err="1" smtClean="0"/>
              <a:t>тп</a:t>
            </a:r>
            <a:r>
              <a:rPr lang="ru-RU" sz="4400" b="0" dirty="0" smtClean="0"/>
              <a:t>. </a:t>
            </a:r>
          </a:p>
          <a:p>
            <a:pPr marL="742950" indent="-742950">
              <a:buAutoNum type="arabicPeriod"/>
            </a:pPr>
            <a:r>
              <a:rPr lang="ru-RU" sz="4400" b="0" dirty="0" smtClean="0"/>
              <a:t>Презентация </a:t>
            </a:r>
            <a:r>
              <a:rPr lang="ru-RU" sz="4400" b="0" dirty="0" err="1" smtClean="0"/>
              <a:t>ПУДа</a:t>
            </a:r>
            <a:r>
              <a:rPr lang="ru-RU" sz="4400" b="0" dirty="0" smtClean="0"/>
              <a:t> как источник реперных точек: кому в аудитории какие темы знакомы </a:t>
            </a:r>
          </a:p>
          <a:p>
            <a:pPr marL="742950" indent="-742950">
              <a:buAutoNum type="arabicPeriod"/>
            </a:pPr>
            <a:endParaRPr lang="en-US" sz="4400" b="0" dirty="0"/>
          </a:p>
        </p:txBody>
      </p:sp>
      <p:sp>
        <p:nvSpPr>
          <p:cNvPr id="68"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9" name="Изображение" descr="Изображение"/>
          <p:cNvPicPr>
            <a:picLocks noChangeAspect="1"/>
          </p:cNvPicPr>
          <p:nvPr/>
        </p:nvPicPr>
        <p:blipFill>
          <a:blip r:embed="rId2"/>
          <a:stretch>
            <a:fillRect/>
          </a:stretch>
        </p:blipFill>
        <p:spPr>
          <a:xfrm>
            <a:off x="1211199" y="620465"/>
            <a:ext cx="1214985" cy="1214985"/>
          </a:xfrm>
          <a:prstGeom prst="rect">
            <a:avLst/>
          </a:prstGeom>
          <a:ln w="12700">
            <a:miter lim="400000"/>
          </a:ln>
        </p:spPr>
      </p:pic>
    </p:spTree>
    <p:extLst>
      <p:ext uri="{BB962C8B-B14F-4D97-AF65-F5344CB8AC3E}">
        <p14:creationId xmlns:p14="http://schemas.microsoft.com/office/powerpoint/2010/main" val="143367801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Очень крутой заголовок…"/>
          <p:cNvSpPr txBox="1"/>
          <p:nvPr/>
        </p:nvSpPr>
        <p:spPr>
          <a:xfrm>
            <a:off x="1115664" y="2972786"/>
            <a:ext cx="21506374" cy="2313227"/>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lstStyle/>
          <a:p>
            <a:pPr algn="l">
              <a:defRPr sz="5000" b="1" cap="all">
                <a:solidFill>
                  <a:srgbClr val="253957"/>
                </a:solidFill>
                <a:latin typeface="+mn-lt"/>
                <a:ea typeface="+mn-ea"/>
                <a:cs typeface="+mn-cs"/>
                <a:sym typeface="Arial Narrow"/>
              </a:defRPr>
            </a:pPr>
            <a:r>
              <a:rPr lang="ru-RU" sz="7000" b="1" dirty="0">
                <a:latin typeface="Arial Narrow" charset="0"/>
                <a:ea typeface="Arial Narrow" charset="0"/>
                <a:cs typeface="Arial Narrow" charset="0"/>
              </a:rPr>
              <a:t>Ориентир на «наименее подготовленного»?</a:t>
            </a:r>
          </a:p>
          <a:p>
            <a:pPr algn="l">
              <a:defRPr sz="5000" b="1" cap="all">
                <a:solidFill>
                  <a:srgbClr val="253957"/>
                </a:solidFill>
                <a:latin typeface="+mn-lt"/>
                <a:ea typeface="+mn-ea"/>
                <a:cs typeface="+mn-cs"/>
                <a:sym typeface="Arial Narrow"/>
              </a:defRPr>
            </a:pPr>
            <a:endParaRPr lang="en-US" sz="4200" dirty="0">
              <a:latin typeface="Arial Narrow" charset="0"/>
              <a:ea typeface="Arial Narrow" charset="0"/>
              <a:cs typeface="Arial Narrow" charset="0"/>
            </a:endParaRPr>
          </a:p>
        </p:txBody>
      </p:sp>
      <p:sp>
        <p:nvSpPr>
          <p:cNvPr id="67" name="Заголовок основного текста"/>
          <p:cNvSpPr txBox="1"/>
          <p:nvPr/>
        </p:nvSpPr>
        <p:spPr>
          <a:xfrm>
            <a:off x="1211199" y="4410081"/>
            <a:ext cx="21751636" cy="824342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t"/>
          <a:lstStyle>
            <a:lvl1pPr algn="l">
              <a:defRPr sz="4200" b="1">
                <a:solidFill>
                  <a:srgbClr val="253957"/>
                </a:solidFill>
                <a:latin typeface="+mn-lt"/>
                <a:ea typeface="+mn-ea"/>
                <a:cs typeface="+mn-cs"/>
                <a:sym typeface="Arial Narrow"/>
              </a:defRPr>
            </a:lvl1pPr>
          </a:lstStyle>
          <a:p>
            <a:r>
              <a:rPr lang="ru-RU" sz="4800" dirty="0"/>
              <a:t>Ситуации</a:t>
            </a:r>
            <a:r>
              <a:rPr lang="ru-RU" sz="4800" dirty="0" smtClean="0"/>
              <a:t>:</a:t>
            </a:r>
            <a:endParaRPr lang="ru-RU" dirty="0" smtClean="0"/>
          </a:p>
          <a:p>
            <a:r>
              <a:rPr lang="ru-RU" dirty="0" smtClean="0"/>
              <a:t>Кто-то из студентов имеет опыт работы в госорганах своих стран, кто-то «вечный студент в поиске себя». </a:t>
            </a:r>
            <a:endParaRPr lang="ru-RU" dirty="0"/>
          </a:p>
          <a:p>
            <a:endParaRPr lang="en-US" sz="4800" dirty="0" smtClean="0"/>
          </a:p>
          <a:p>
            <a:pPr marL="742950" indent="-742950">
              <a:buFont typeface="+mj-lt"/>
              <a:buAutoNum type="arabicPeriod"/>
            </a:pPr>
            <a:r>
              <a:rPr lang="ru-RU" sz="4400" b="0" dirty="0" smtClean="0"/>
              <a:t>Задания </a:t>
            </a:r>
            <a:r>
              <a:rPr lang="ru-RU" sz="4400" b="0" dirty="0"/>
              <a:t>на взаимное оценивание (</a:t>
            </a:r>
            <a:r>
              <a:rPr lang="en-US" sz="4400" b="0" dirty="0"/>
              <a:t>cross-peer </a:t>
            </a:r>
            <a:r>
              <a:rPr lang="en-US" sz="4400" b="0" dirty="0" smtClean="0"/>
              <a:t>review)</a:t>
            </a:r>
            <a:r>
              <a:rPr lang="ru-RU" sz="4400" b="0" dirty="0"/>
              <a:t> </a:t>
            </a:r>
            <a:r>
              <a:rPr lang="ru-RU" sz="4400" b="0" dirty="0" smtClean="0"/>
              <a:t>– учиться на ошибках другого. Не обязательно часть оценки</a:t>
            </a:r>
            <a:endParaRPr lang="ru-RU" sz="4400" dirty="0"/>
          </a:p>
          <a:p>
            <a:pPr marL="742950" indent="-742950">
              <a:buFont typeface="+mj-lt"/>
              <a:buAutoNum type="arabicPeriod"/>
            </a:pPr>
            <a:r>
              <a:rPr lang="ru-RU" sz="4400" b="0" dirty="0" smtClean="0"/>
              <a:t>Групповые формы работы в начале курса для </a:t>
            </a:r>
            <a:r>
              <a:rPr lang="ru-RU" sz="4400" b="0" dirty="0" err="1" smtClean="0"/>
              <a:t>нетворкинга</a:t>
            </a:r>
            <a:endParaRPr lang="ru-RU" sz="4400" b="0" dirty="0" smtClean="0"/>
          </a:p>
          <a:p>
            <a:pPr marL="742950" indent="-742950">
              <a:buFont typeface="+mj-lt"/>
              <a:buAutoNum type="arabicPeriod"/>
            </a:pPr>
            <a:endParaRPr lang="ru-RU" sz="4400" b="0" dirty="0"/>
          </a:p>
          <a:p>
            <a:pPr marL="742950" indent="-742950">
              <a:buFont typeface="+mj-lt"/>
              <a:buAutoNum type="arabicPeriod"/>
            </a:pPr>
            <a:endParaRPr lang="ru-RU" sz="4400" b="0" dirty="0" smtClean="0"/>
          </a:p>
          <a:p>
            <a:r>
              <a:rPr lang="ru-RU" sz="4400" b="0" dirty="0" smtClean="0"/>
              <a:t>Вопросы:</a:t>
            </a:r>
          </a:p>
          <a:p>
            <a:r>
              <a:rPr lang="ru-RU" sz="4400" b="0" dirty="0" smtClean="0"/>
              <a:t>Что делать с самыми продвинутыми студентами?</a:t>
            </a:r>
          </a:p>
        </p:txBody>
      </p:sp>
      <p:sp>
        <p:nvSpPr>
          <p:cNvPr id="68"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9" name="Изображение" descr="Изображение"/>
          <p:cNvPicPr>
            <a:picLocks noChangeAspect="1"/>
          </p:cNvPicPr>
          <p:nvPr/>
        </p:nvPicPr>
        <p:blipFill>
          <a:blip r:embed="rId2"/>
          <a:stretch>
            <a:fillRect/>
          </a:stretch>
        </p:blipFill>
        <p:spPr>
          <a:xfrm>
            <a:off x="1211199" y="620465"/>
            <a:ext cx="1214985" cy="1214985"/>
          </a:xfrm>
          <a:prstGeom prst="rect">
            <a:avLst/>
          </a:prstGeom>
          <a:ln w="12700">
            <a:miter lim="400000"/>
          </a:ln>
        </p:spPr>
      </p:pic>
    </p:spTree>
    <p:extLst>
      <p:ext uri="{BB962C8B-B14F-4D97-AF65-F5344CB8AC3E}">
        <p14:creationId xmlns:p14="http://schemas.microsoft.com/office/powerpoint/2010/main" val="439180993"/>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291</TotalTime>
  <Words>552</Words>
  <Application>Microsoft Macintosh PowerPoint</Application>
  <PresentationFormat>Custom</PresentationFormat>
  <Paragraphs>82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 Narrow</vt:lpstr>
      <vt:lpstr>Helvetica</vt:lpstr>
      <vt:lpstr>Helvetica Light</vt:lpstr>
      <vt:lpstr>Helvetica Neue</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Владимир Кремлёв</dc:creator>
  <cp:lastModifiedBy>Microsoft Office User</cp:lastModifiedBy>
  <cp:revision>41</cp:revision>
  <dcterms:modified xsi:type="dcterms:W3CDTF">2019-10-30T21:22:29Z</dcterms:modified>
</cp:coreProperties>
</file>