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69" r:id="rId4"/>
    <p:sldId id="257" r:id="rId5"/>
    <p:sldId id="273" r:id="rId6"/>
    <p:sldId id="259" r:id="rId7"/>
    <p:sldId id="258" r:id="rId8"/>
    <p:sldId id="270" r:id="rId9"/>
    <p:sldId id="272" r:id="rId10"/>
    <p:sldId id="271" r:id="rId11"/>
    <p:sldId id="263"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10"/>
    <p:restoredTop sz="89702"/>
  </p:normalViewPr>
  <p:slideViewPr>
    <p:cSldViewPr snapToGrid="0">
      <p:cViewPr varScale="1">
        <p:scale>
          <a:sx n="46" d="100"/>
          <a:sy n="46" d="100"/>
        </p:scale>
        <p:origin x="208" y="57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4624796"/>
            <a:ext cx="17267085" cy="41560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p>
            <a:pPr algn="l">
              <a:defRPr sz="7000" b="1" cap="all">
                <a:solidFill>
                  <a:srgbClr val="253957"/>
                </a:solidFill>
                <a:latin typeface="+mn-lt"/>
                <a:ea typeface="+mn-ea"/>
                <a:cs typeface="+mn-cs"/>
                <a:sym typeface="Arial Narrow"/>
              </a:defRPr>
            </a:pPr>
            <a:r>
              <a:rPr lang="ru-RU" dirty="0" smtClean="0"/>
              <a:t>Дисциплины англоязычного модуля:</a:t>
            </a:r>
            <a:endParaRPr lang="ru-RU" dirty="0"/>
          </a:p>
          <a:p>
            <a:pPr algn="l">
              <a:defRPr sz="7000" b="1" cap="all">
                <a:solidFill>
                  <a:srgbClr val="253957"/>
                </a:solidFill>
                <a:latin typeface="+mn-lt"/>
                <a:ea typeface="+mn-ea"/>
                <a:cs typeface="+mn-cs"/>
                <a:sym typeface="Arial Narrow"/>
              </a:defRPr>
            </a:pPr>
            <a:r>
              <a:rPr lang="ru-RU" dirty="0"/>
              <a:t>2</a:t>
            </a:r>
            <a:r>
              <a:rPr lang="ru-RU" dirty="0" smtClean="0"/>
              <a:t> примера</a:t>
            </a:r>
            <a:r>
              <a:rPr lang="ru-RU" dirty="0" smtClean="0"/>
              <a:t> </a:t>
            </a:r>
            <a:endParaRPr lang="en-US" dirty="0"/>
          </a:p>
        </p:txBody>
      </p:sp>
      <p:sp>
        <p:nvSpPr>
          <p:cNvPr id="53" name="Очень крутой подзаголовок презентации"/>
          <p:cNvSpPr txBox="1"/>
          <p:nvPr/>
        </p:nvSpPr>
        <p:spPr>
          <a:xfrm>
            <a:off x="7116914" y="8506691"/>
            <a:ext cx="12085485" cy="315190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Козлов Владимир, доцент</a:t>
            </a:r>
          </a:p>
          <a:p>
            <a:r>
              <a:rPr lang="ru-RU" dirty="0"/>
              <a:t>ФСН, Институт демографии НИУ ВШЭ, </a:t>
            </a:r>
          </a:p>
          <a:p>
            <a:r>
              <a:rPr lang="ru-RU" dirty="0"/>
              <a:t>Академический руководитель программы</a:t>
            </a:r>
          </a:p>
          <a:p>
            <a:r>
              <a:rPr lang="ru-RU" dirty="0"/>
              <a:t>«Население и развитие»</a:t>
            </a:r>
          </a:p>
          <a:p>
            <a:r>
              <a:rPr lang="en-US" dirty="0"/>
              <a:t>vakozlov@hse.ru</a:t>
            </a:r>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Факультет социальных наук</a:t>
            </a:r>
            <a:endParaRPr lang="en-US"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a:t>Пермь</a:t>
            </a:r>
            <a:r>
              <a:rPr lang="en-US" dirty="0"/>
              <a:t>, </a:t>
            </a:r>
            <a:r>
              <a:rPr lang="ru-RU" dirty="0"/>
              <a:t>1</a:t>
            </a:r>
            <a:r>
              <a:rPr lang="en-US" dirty="0"/>
              <a:t> </a:t>
            </a:r>
            <a:r>
              <a:rPr lang="ru-RU" dirty="0"/>
              <a:t>ноября</a:t>
            </a:r>
            <a:r>
              <a:rPr lang="en-US" dirty="0"/>
              <a:t>, 2019</a:t>
            </a:r>
          </a:p>
        </p:txBody>
      </p:sp>
      <p:pic>
        <p:nvPicPr>
          <p:cNvPr id="9" name="Изображение" descr="Изображение"/>
          <p:cNvPicPr>
            <a:picLocks noChangeAspect="1"/>
          </p:cNvPicPr>
          <p:nvPr/>
        </p:nvPicPr>
        <p:blipFill>
          <a:blip r:embed="rId2"/>
          <a:stretch>
            <a:fillRect/>
          </a:stretch>
        </p:blipFill>
        <p:spPr>
          <a:xfrm>
            <a:off x="1506855" y="1330739"/>
            <a:ext cx="2166348" cy="279280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23974" y="4371975"/>
            <a:ext cx="21506375" cy="557212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marL="914400" indent="-914400" algn="l">
              <a:spcBef>
                <a:spcPts val="2800"/>
              </a:spcBef>
              <a:buSzPct val="100000"/>
              <a:buAutoNum type="arabicPeriod"/>
              <a:defRPr sz="2800">
                <a:solidFill>
                  <a:srgbClr val="253957"/>
                </a:solidFill>
                <a:latin typeface="+mn-lt"/>
                <a:ea typeface="+mn-ea"/>
                <a:cs typeface="+mn-cs"/>
                <a:sym typeface="Arial Narrow"/>
              </a:defRPr>
            </a:pPr>
            <a:r>
              <a:rPr lang="ru-RU" sz="4800" dirty="0" smtClean="0"/>
              <a:t>Свой мини-СОП: форма обратной связи по ходу курс + посл</a:t>
            </a:r>
            <a:r>
              <a:rPr lang="ru-RU" sz="4800" dirty="0" smtClean="0"/>
              <a:t>е гостевых спикеров. Что понравилось, что не понравилось, полезность и новизна </a:t>
            </a:r>
            <a:endParaRPr lang="ru-RU" sz="4800" dirty="0"/>
          </a:p>
          <a:p>
            <a:pPr marL="914400" indent="-914400" algn="l">
              <a:spcBef>
                <a:spcPts val="2800"/>
              </a:spcBef>
              <a:buSzPct val="100000"/>
              <a:buAutoNum type="arabicPeriod"/>
              <a:defRPr sz="2800">
                <a:solidFill>
                  <a:srgbClr val="253957"/>
                </a:solidFill>
                <a:latin typeface="+mn-lt"/>
                <a:ea typeface="+mn-ea"/>
                <a:cs typeface="+mn-cs"/>
                <a:sym typeface="Arial Narrow"/>
              </a:defRPr>
            </a:pPr>
            <a:r>
              <a:rPr lang="ru-RU" sz="4800" dirty="0" smtClean="0"/>
              <a:t>Итоговое </a:t>
            </a:r>
            <a:r>
              <a:rPr lang="en-US" sz="4800" dirty="0" smtClean="0"/>
              <a:t>summary </a:t>
            </a:r>
            <a:r>
              <a:rPr lang="ru-RU" sz="4800" dirty="0" smtClean="0"/>
              <a:t>в конце каждой пары / встречи: что главное узнали слушатели сегодня</a:t>
            </a:r>
          </a:p>
          <a:p>
            <a:pPr marL="914400" indent="-914400" algn="l">
              <a:spcBef>
                <a:spcPts val="2800"/>
              </a:spcBef>
              <a:buSzPct val="100000"/>
              <a:buAutoNum type="arabicPeriod"/>
              <a:defRPr sz="2800">
                <a:solidFill>
                  <a:srgbClr val="253957"/>
                </a:solidFill>
                <a:latin typeface="+mn-lt"/>
                <a:ea typeface="+mn-ea"/>
                <a:cs typeface="+mn-cs"/>
                <a:sym typeface="Arial Narrow"/>
              </a:defRPr>
            </a:pPr>
            <a:r>
              <a:rPr lang="ru-RU" sz="4800" dirty="0" smtClean="0"/>
              <a:t>Ассистент как медиатор: передача опыта следующей волне, сбор обратной связи </a:t>
            </a:r>
            <a:endParaRPr lang="ru-RU" sz="4800" dirty="0" smtClean="0"/>
          </a:p>
          <a:p>
            <a:pPr marL="914400" indent="-914400" algn="l">
              <a:spcBef>
                <a:spcPts val="2800"/>
              </a:spcBef>
              <a:buSzPct val="100000"/>
              <a:buAutoNum type="arabicPeriod"/>
              <a:defRPr sz="2800">
                <a:solidFill>
                  <a:srgbClr val="253957"/>
                </a:solidFill>
                <a:latin typeface="+mn-lt"/>
                <a:ea typeface="+mn-ea"/>
                <a:cs typeface="+mn-cs"/>
                <a:sym typeface="Arial Narrow"/>
              </a:defRPr>
            </a:pPr>
            <a:endParaRPr lang="ru-RU" sz="4800" dirty="0"/>
          </a:p>
          <a:p>
            <a:pPr marL="304800" indent="-304800" algn="l">
              <a:spcBef>
                <a:spcPts val="2800"/>
              </a:spcBef>
              <a:buSzPct val="100000"/>
              <a:buChar char="•"/>
              <a:defRPr sz="2800">
                <a:solidFill>
                  <a:srgbClr val="253957"/>
                </a:solidFill>
                <a:latin typeface="+mn-lt"/>
                <a:ea typeface="+mn-ea"/>
                <a:cs typeface="+mn-cs"/>
                <a:sym typeface="Arial Narrow"/>
              </a:defRPr>
            </a:pPr>
            <a:endParaRPr lang="en-US" sz="4800" dirty="0"/>
          </a:p>
          <a:p>
            <a:pPr algn="l">
              <a:spcBef>
                <a:spcPts val="2800"/>
              </a:spcBef>
              <a:buSzPct val="100000"/>
              <a:defRPr sz="2800">
                <a:solidFill>
                  <a:srgbClr val="253957"/>
                </a:solidFill>
                <a:latin typeface="+mn-lt"/>
                <a:ea typeface="+mn-ea"/>
                <a:cs typeface="+mn-cs"/>
                <a:sym typeface="Arial Narrow"/>
              </a:defRPr>
            </a:pPr>
            <a:endParaRPr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Обратная связь</a:t>
            </a:r>
            <a:endParaRPr lang="ru-RU" sz="7000" b="1" dirty="0">
              <a:latin typeface="Arial Narrow" charset="0"/>
              <a:ea typeface="Arial Narrow" charset="0"/>
              <a:cs typeface="Arial Narrow" charset="0"/>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99259116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Телефон.: +Х (ХХХ) ХХХ ХХХХ"/>
          <p:cNvSpPr txBox="1"/>
          <p:nvPr/>
        </p:nvSpPr>
        <p:spPr>
          <a:xfrm>
            <a:off x="801172" y="11141586"/>
            <a:ext cx="12693153" cy="1806263"/>
          </a:xfrm>
          <a:prstGeom prst="rect">
            <a:avLst/>
          </a:prstGeom>
          <a:ln w="12700">
            <a:miter lim="400000"/>
          </a:ln>
          <a:extLst>
            <a:ext uri="{C572A759-6A51-4108-AA02-DFA0A04FC94B}">
              <ma14:wrappingTextBoxFlag xmlns:ma14="http://schemas.microsoft.com/office/mac/drawingml/2011/main"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sz="5400" dirty="0"/>
              <a:t>Phone</a:t>
            </a:r>
            <a:r>
              <a:rPr sz="5400" dirty="0"/>
              <a:t>.: +</a:t>
            </a:r>
            <a:r>
              <a:rPr lang="en-US" sz="5400" dirty="0"/>
              <a:t>7 </a:t>
            </a:r>
            <a:r>
              <a:rPr lang="ru-RU" sz="5400" dirty="0"/>
              <a:t>916 130 45 80</a:t>
            </a:r>
            <a:endParaRPr lang="en-US" sz="5400" dirty="0"/>
          </a:p>
          <a:p>
            <a:r>
              <a:rPr lang="en-US" sz="5400" dirty="0"/>
              <a:t>vakozlov@hse.ru</a:t>
            </a:r>
            <a:endParaRPr sz="5400" dirty="0"/>
          </a:p>
        </p:txBody>
      </p:sp>
      <p:pic>
        <p:nvPicPr>
          <p:cNvPr id="7" name="Изображение" descr="Изображение"/>
          <p:cNvPicPr>
            <a:picLocks noChangeAspect="1"/>
          </p:cNvPicPr>
          <p:nvPr/>
        </p:nvPicPr>
        <p:blipFill>
          <a:blip r:embed="rId2"/>
          <a:stretch>
            <a:fillRect/>
          </a:stretch>
        </p:blipFill>
        <p:spPr>
          <a:xfrm>
            <a:off x="1423188" y="1401009"/>
            <a:ext cx="2252097" cy="2903349"/>
          </a:xfrm>
          <a:prstGeom prst="rect">
            <a:avLst/>
          </a:prstGeom>
          <a:ln w="12700">
            <a:miter lim="400000"/>
          </a:ln>
        </p:spPr>
      </p:pic>
      <p:sp>
        <p:nvSpPr>
          <p:cNvPr id="3" name="TextBox 2"/>
          <p:cNvSpPr txBox="1"/>
          <p:nvPr/>
        </p:nvSpPr>
        <p:spPr>
          <a:xfrm>
            <a:off x="3987719" y="6136466"/>
            <a:ext cx="15325517"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8800" dirty="0">
                <a:solidFill>
                  <a:schemeClr val="bg1"/>
                </a:solidFill>
              </a:rPr>
              <a:t>СПАСИБО ЗА ВНИМАНИЕ</a:t>
            </a:r>
            <a:r>
              <a:rPr kumimoji="0" lang="en-US" sz="8800" b="0" i="0" u="none" strike="noStrike" cap="none" spc="0" normalizeH="0" dirty="0">
                <a:ln>
                  <a:noFill/>
                </a:ln>
                <a:solidFill>
                  <a:schemeClr val="bg1"/>
                </a:solidFill>
                <a:effectLst/>
                <a:uFillTx/>
                <a:latin typeface="+mj-lt"/>
                <a:ea typeface="+mj-ea"/>
                <a:cs typeface="+mj-cs"/>
                <a:sym typeface="Helvetica Light"/>
              </a:rPr>
              <a:t>! </a:t>
            </a:r>
            <a:endParaRPr kumimoji="0" lang="ru-RU" sz="8800" b="0" i="0" u="none" strike="noStrike" cap="none" spc="0" normalizeH="0" baseline="0" dirty="0">
              <a:ln>
                <a:noFill/>
              </a:ln>
              <a:solidFill>
                <a:schemeClr val="bg1"/>
              </a:solidFill>
              <a:effectLst/>
              <a:uFillTx/>
              <a:latin typeface="+mj-lt"/>
              <a:ea typeface="+mj-ea"/>
              <a:cs typeface="+mj-cs"/>
              <a:sym typeface="Helvetica Ligh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01065" y="2459865"/>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Дисциплины</a:t>
            </a:r>
            <a:endParaRPr lang="en-US" sz="7000" b="1" dirty="0">
              <a:latin typeface="Arial Narrow" charset="0"/>
              <a:ea typeface="Arial Narrow" charset="0"/>
              <a:cs typeface="Arial Narrow" charset="0"/>
            </a:endParaRPr>
          </a:p>
        </p:txBody>
      </p:sp>
      <p:sp>
        <p:nvSpPr>
          <p:cNvPr id="81" name="Заголовок основного текста"/>
          <p:cNvSpPr txBox="1"/>
          <p:nvPr/>
        </p:nvSpPr>
        <p:spPr>
          <a:xfrm>
            <a:off x="1414677" y="4110620"/>
            <a:ext cx="16073439" cy="132494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endParaRPr lang="ru-RU" sz="4800" dirty="0"/>
          </a:p>
          <a:p>
            <a:pPr marL="579438" indent="-579438">
              <a:buFont typeface="+mj-lt"/>
              <a:buAutoNum type="arabicPeriod"/>
            </a:pPr>
            <a:r>
              <a:rPr lang="ru-RU" sz="4800" dirty="0" smtClean="0"/>
              <a:t>Научно-исследовательский семинар (магистратура Население и развитие)</a:t>
            </a:r>
            <a:endParaRPr lang="en-US" sz="4800" dirty="0"/>
          </a:p>
          <a:p>
            <a:pPr marL="742950" indent="-742950">
              <a:buAutoNum type="arabicPeriod"/>
            </a:pPr>
            <a:r>
              <a:rPr lang="ru-RU" sz="4800" dirty="0" smtClean="0"/>
              <a:t>Теория и практика </a:t>
            </a:r>
            <a:r>
              <a:rPr lang="ru-RU" sz="4800" dirty="0"/>
              <a:t>государственного управления (магистратура Население и развитие)</a:t>
            </a:r>
            <a:endParaRPr lang="ru-RU" sz="4800" dirty="0" smtClean="0"/>
          </a:p>
          <a:p>
            <a:endParaRPr lang="ru-RU" sz="4800" dirty="0" smtClean="0"/>
          </a:p>
          <a:p>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01065" y="2459865"/>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ВАЖНЫЕ ЭЛЕМЕНТЫ</a:t>
            </a:r>
            <a:endParaRPr lang="en-US" sz="7000" b="1" dirty="0">
              <a:latin typeface="Arial Narrow" charset="0"/>
              <a:ea typeface="Arial Narrow" charset="0"/>
              <a:cs typeface="Arial Narrow" charset="0"/>
            </a:endParaRPr>
          </a:p>
        </p:txBody>
      </p:sp>
      <p:sp>
        <p:nvSpPr>
          <p:cNvPr id="81" name="Заголовок основного текста"/>
          <p:cNvSpPr txBox="1"/>
          <p:nvPr/>
        </p:nvSpPr>
        <p:spPr>
          <a:xfrm>
            <a:off x="1414677" y="4110620"/>
            <a:ext cx="16073439" cy="132494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pPr algn="ctr"/>
            <a:r>
              <a:rPr lang="ru-RU" sz="4800" dirty="0" smtClean="0"/>
              <a:t>Коммуникаци</a:t>
            </a:r>
            <a:r>
              <a:rPr lang="ru-RU" sz="4800" dirty="0" smtClean="0"/>
              <a:t>я, коммуникация и еще раз коммуникация</a:t>
            </a:r>
          </a:p>
          <a:p>
            <a:endParaRPr lang="ru-RU" sz="4800" dirty="0"/>
          </a:p>
          <a:p>
            <a:pPr marL="914400" indent="-914400">
              <a:buFont typeface="+mj-lt"/>
              <a:buAutoNum type="arabicPeriod"/>
            </a:pPr>
            <a:r>
              <a:rPr lang="ru-RU" sz="4800" dirty="0"/>
              <a:t>Взаимодействие между ведущими курсов </a:t>
            </a:r>
            <a:endParaRPr lang="en-US" sz="4800" dirty="0"/>
          </a:p>
          <a:p>
            <a:pPr marL="914400" indent="-914400">
              <a:buFont typeface="+mj-lt"/>
              <a:buAutoNum type="arabicPeriod"/>
            </a:pPr>
            <a:r>
              <a:rPr lang="ru-RU" sz="4800" dirty="0" smtClean="0"/>
              <a:t>Четкие учебные планы</a:t>
            </a:r>
          </a:p>
          <a:p>
            <a:pPr marL="742950" indent="-742950">
              <a:buAutoNum type="arabicPeriod"/>
            </a:pPr>
            <a:r>
              <a:rPr lang="ru-RU" sz="4800" dirty="0" smtClean="0"/>
              <a:t>Предварительные мониторинг студентов в аудитории</a:t>
            </a:r>
            <a:endParaRPr lang="ru-RU" sz="4800" dirty="0"/>
          </a:p>
          <a:p>
            <a:pPr marL="742950" indent="-742950">
              <a:buAutoNum type="arabicPeriod"/>
            </a:pPr>
            <a:r>
              <a:rPr lang="ru-RU" sz="4800" dirty="0" smtClean="0"/>
              <a:t>Ориентир на «наименее подготовленного»?</a:t>
            </a:r>
          </a:p>
          <a:p>
            <a:pPr marL="742950" indent="-742950">
              <a:buAutoNum type="arabicPeriod"/>
            </a:pPr>
            <a:r>
              <a:rPr lang="ru-RU" sz="4800" dirty="0" smtClean="0"/>
              <a:t>Обратная </a:t>
            </a:r>
            <a:r>
              <a:rPr lang="ru-RU" sz="4800" dirty="0"/>
              <a:t>связь</a:t>
            </a:r>
            <a:endParaRPr lang="en-US" sz="4800"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02833897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7989"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аудитория в магистратурах (равно как и программах образовательной мобильности)</a:t>
            </a:r>
          </a:p>
          <a:p>
            <a:pPr algn="l">
              <a:defRPr sz="5000" b="1" cap="all">
                <a:solidFill>
                  <a:srgbClr val="253957"/>
                </a:solidFill>
                <a:latin typeface="+mn-lt"/>
                <a:ea typeface="+mn-ea"/>
                <a:cs typeface="+mn-cs"/>
                <a:sym typeface="Arial Narrow"/>
              </a:defRPr>
            </a:pPr>
            <a:endParaRPr lang="ru-RU" sz="7000" b="1" dirty="0" smtClean="0">
              <a:latin typeface="Arial Narrow" charset="0"/>
              <a:ea typeface="Arial Narrow" charset="0"/>
              <a:cs typeface="Arial Narrow" charset="0"/>
            </a:endParaRP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Страны происхождения студентов : СНГ, Средний и низкий уровень </a:t>
            </a: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Английский как иностранный</a:t>
            </a: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Уровень университетов часто </a:t>
            </a:r>
            <a:r>
              <a:rPr lang="en-US" sz="5400" b="1" dirty="0" smtClean="0">
                <a:latin typeface="Arial Narrow" charset="0"/>
                <a:ea typeface="Arial Narrow" charset="0"/>
                <a:cs typeface="Arial Narrow" charset="0"/>
              </a:rPr>
              <a:t>far beyond top-1000</a:t>
            </a:r>
            <a:endParaRPr lang="ru-RU" sz="5400" b="1" dirty="0" smtClean="0">
              <a:latin typeface="Arial Narrow" charset="0"/>
              <a:ea typeface="Arial Narrow" charset="0"/>
              <a:cs typeface="Arial Narrow" charset="0"/>
            </a:endParaRPr>
          </a:p>
          <a:p>
            <a:pPr marL="857250" indent="-857250" algn="l">
              <a:buFontTx/>
              <a:buChar char="-"/>
              <a:defRPr sz="5000" b="1" cap="all">
                <a:solidFill>
                  <a:srgbClr val="253957"/>
                </a:solidFill>
                <a:latin typeface="+mn-lt"/>
                <a:ea typeface="+mn-ea"/>
                <a:cs typeface="+mn-cs"/>
                <a:sym typeface="Arial Narrow"/>
              </a:defRPr>
            </a:pPr>
            <a:endParaRPr lang="ru-RU" sz="54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7989"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аудитория в магистратурах (равно как и программах образовательной мобильности)</a:t>
            </a:r>
          </a:p>
          <a:p>
            <a:pPr algn="l">
              <a:defRPr sz="5000" b="1" cap="all">
                <a:solidFill>
                  <a:srgbClr val="253957"/>
                </a:solidFill>
                <a:latin typeface="+mn-lt"/>
                <a:ea typeface="+mn-ea"/>
                <a:cs typeface="+mn-cs"/>
                <a:sym typeface="Arial Narrow"/>
              </a:defRPr>
            </a:pPr>
            <a:endParaRPr lang="ru-RU" sz="7000" b="1" dirty="0" smtClean="0">
              <a:latin typeface="Arial Narrow" charset="0"/>
              <a:ea typeface="Arial Narrow" charset="0"/>
              <a:cs typeface="Arial Narrow" charset="0"/>
            </a:endParaRP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разные образовательные модели в отправляющих университетах</a:t>
            </a: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разный набор и уровень пройденных дисциплин </a:t>
            </a:r>
          </a:p>
          <a:p>
            <a:pPr marL="857250" indent="-857250" algn="l">
              <a:buFontTx/>
              <a:buChar char="-"/>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разные профессиональные треки и имеющийся опыт </a:t>
            </a:r>
          </a:p>
          <a:p>
            <a:pPr marL="857250" indent="-857250" algn="l">
              <a:buFontTx/>
              <a:buChar char="-"/>
              <a:defRPr sz="5000" b="1" cap="all">
                <a:solidFill>
                  <a:srgbClr val="253957"/>
                </a:solidFill>
                <a:latin typeface="+mn-lt"/>
                <a:ea typeface="+mn-ea"/>
                <a:cs typeface="+mn-cs"/>
                <a:sym typeface="Arial Narrow"/>
              </a:defRPr>
            </a:pPr>
            <a:endParaRPr lang="ru-RU" sz="54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ru-RU" sz="5400" b="1" dirty="0" smtClean="0">
                <a:latin typeface="Arial Narrow" charset="0"/>
                <a:ea typeface="Arial Narrow" charset="0"/>
                <a:cs typeface="Arial Narrow" charset="0"/>
              </a:rPr>
              <a:t>=</a:t>
            </a:r>
            <a:r>
              <a:rPr lang="en-US" sz="5400" b="1" dirty="0" smtClean="0">
                <a:latin typeface="Arial Narrow" charset="0"/>
                <a:ea typeface="Arial Narrow" charset="0"/>
                <a:cs typeface="Arial Narrow" charset="0"/>
              </a:rPr>
              <a:t>&gt; </a:t>
            </a:r>
            <a:r>
              <a:rPr lang="ru-RU" sz="5400" b="1" dirty="0" smtClean="0">
                <a:latin typeface="Arial Narrow" charset="0"/>
                <a:ea typeface="Arial Narrow" charset="0"/>
                <a:cs typeface="Arial Narrow" charset="0"/>
              </a:rPr>
              <a:t>Аудитория очень разная + отличается от знакомого уровня студентов </a:t>
            </a:r>
            <a:r>
              <a:rPr lang="ru-RU" sz="5400" b="1" dirty="0" err="1" smtClean="0">
                <a:latin typeface="Arial Narrow" charset="0"/>
                <a:ea typeface="Arial Narrow" charset="0"/>
                <a:cs typeface="Arial Narrow" charset="0"/>
              </a:rPr>
              <a:t>ниу</a:t>
            </a:r>
            <a:r>
              <a:rPr lang="ru-RU" sz="5400" b="1" dirty="0" smtClean="0">
                <a:latin typeface="Arial Narrow" charset="0"/>
                <a:ea typeface="Arial Narrow" charset="0"/>
                <a:cs typeface="Arial Narrow" charset="0"/>
              </a:rPr>
              <a:t> </a:t>
            </a:r>
            <a:r>
              <a:rPr lang="ru-RU" sz="5400" b="1" dirty="0" err="1" smtClean="0">
                <a:latin typeface="Arial Narrow" charset="0"/>
                <a:ea typeface="Arial Narrow" charset="0"/>
                <a:cs typeface="Arial Narrow" charset="0"/>
              </a:rPr>
              <a:t>вшэ</a:t>
            </a:r>
            <a:r>
              <a:rPr lang="ru-RU" sz="5400" b="1" dirty="0" smtClean="0">
                <a:latin typeface="Arial Narrow" charset="0"/>
                <a:ea typeface="Arial Narrow" charset="0"/>
                <a:cs typeface="Arial Narrow" charset="0"/>
              </a:rPr>
              <a:t> на аналогичной ступени образования</a:t>
            </a: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7777263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4188" y="4244990"/>
            <a:ext cx="21523142" cy="7947009"/>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b="1" dirty="0"/>
              <a:t> </a:t>
            </a:r>
            <a:r>
              <a:rPr lang="ru-RU" sz="4400" dirty="0" smtClean="0"/>
              <a:t>Для сложносоставных курсов, где читает несколько преподавателей: закат модели «авторского курса», где каждый сам себе режиссер</a:t>
            </a:r>
            <a:endParaRPr lang="ru-RU" sz="44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t> </a:t>
            </a:r>
            <a:r>
              <a:rPr lang="ru-RU" sz="4400" dirty="0" smtClean="0"/>
              <a:t>Недостаточно решить о формах контроля и </a:t>
            </a:r>
            <a:r>
              <a:rPr lang="ru-RU" sz="4400" dirty="0" err="1" smtClean="0"/>
              <a:t>дедлайнах</a:t>
            </a:r>
            <a:r>
              <a:rPr lang="ru-RU" sz="4400" dirty="0" smtClean="0"/>
              <a:t>. Обязательно с</a:t>
            </a:r>
            <a:r>
              <a:rPr lang="ru-RU" sz="4400" dirty="0" smtClean="0"/>
              <a:t>огласование тематических переходов</a:t>
            </a:r>
            <a:endParaRPr lang="en-US" sz="4400" dirty="0" smtClean="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4400" dirty="0"/>
              <a:t> </a:t>
            </a:r>
            <a:r>
              <a:rPr lang="en-US" sz="4400" dirty="0" smtClean="0"/>
              <a:t> </a:t>
            </a:r>
            <a:r>
              <a:rPr lang="ru-RU" sz="4400" dirty="0" smtClean="0"/>
              <a:t>Совместная разработка ПРО  и форм контроля. ПРО и формы контроля едины – тематический план и методические материалы авторские</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t> </a:t>
            </a:r>
            <a:r>
              <a:rPr lang="ru-RU" sz="4400" dirty="0" smtClean="0"/>
              <a:t>Все ведущие знают, что происходит на других этапах дисциплины и апеллируют к этому опыту (задача ведущих + академического руководителя)</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smtClean="0"/>
              <a:t>По окончанию проведения дисциплины – итоговое обсуждение по горячим следам: что улучшить в следующем году. Сразу фиксировать в черновике ПУД</a:t>
            </a:r>
            <a:endParaRPr lang="ru-RU" sz="4400" dirty="0"/>
          </a:p>
          <a:p>
            <a:pPr algn="l">
              <a:spcBef>
                <a:spcPts val="2800"/>
              </a:spcBef>
              <a:buSzPct val="100000"/>
              <a:defRPr sz="2800">
                <a:solidFill>
                  <a:srgbClr val="253957"/>
                </a:solidFill>
                <a:latin typeface="+mn-lt"/>
                <a:ea typeface="+mn-ea"/>
                <a:cs typeface="+mn-cs"/>
                <a:sym typeface="Arial Narrow"/>
              </a:defRPr>
            </a:pPr>
            <a:endParaRPr lang="ru-RU" sz="44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sz="4400" b="1" dirty="0"/>
          </a:p>
          <a:p>
            <a:pPr algn="l">
              <a:spcBef>
                <a:spcPts val="2800"/>
              </a:spcBef>
              <a:buSzPct val="100000"/>
              <a:defRPr sz="2800">
                <a:solidFill>
                  <a:srgbClr val="253957"/>
                </a:solidFill>
                <a:latin typeface="+mn-lt"/>
                <a:ea typeface="+mn-ea"/>
                <a:cs typeface="+mn-cs"/>
                <a:sym typeface="Arial Narrow"/>
              </a:defRPr>
            </a:pPr>
            <a:endParaRPr lang="en-US" sz="4400" b="1" dirty="0"/>
          </a:p>
        </p:txBody>
      </p:sp>
      <p:sp>
        <p:nvSpPr>
          <p:cNvPr id="73" name="Очень крутой заголовок…"/>
          <p:cNvSpPr txBox="1"/>
          <p:nvPr/>
        </p:nvSpPr>
        <p:spPr>
          <a:xfrm>
            <a:off x="858489" y="2273087"/>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Взаимодействие между ведущими курса</a:t>
            </a:r>
            <a:endParaRPr lang="en-US" sz="4200" dirty="0">
              <a:latin typeface="Arial Narrow" charset="0"/>
              <a:ea typeface="Arial Narrow" charset="0"/>
              <a:cs typeface="Arial Narrow" charset="0"/>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Четкие учебные планы (</a:t>
            </a:r>
            <a:r>
              <a:rPr lang="en-US" sz="7000" b="1" dirty="0" smtClean="0">
                <a:latin typeface="Arial Narrow" charset="0"/>
                <a:ea typeface="Arial Narrow" charset="0"/>
                <a:cs typeface="Arial Narrow" charset="0"/>
              </a:rPr>
              <a:t>syllabus)</a:t>
            </a: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1430764" y="4548626"/>
            <a:ext cx="21751636" cy="824342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r>
              <a:rPr lang="ru-RU" sz="4800" dirty="0"/>
              <a:t>Ситуации</a:t>
            </a:r>
            <a:r>
              <a:rPr lang="ru-RU" sz="4800" dirty="0" smtClean="0"/>
              <a:t>:</a:t>
            </a:r>
            <a:endParaRPr lang="ru-RU" dirty="0" smtClean="0"/>
          </a:p>
          <a:p>
            <a:r>
              <a:rPr lang="ru-RU" dirty="0" smtClean="0"/>
              <a:t>Студенты из разных образовательных контекстов: где-то </a:t>
            </a:r>
            <a:r>
              <a:rPr lang="ru-RU" dirty="0" err="1" smtClean="0"/>
              <a:t>силлабусы</a:t>
            </a:r>
            <a:r>
              <a:rPr lang="ru-RU" dirty="0" smtClean="0"/>
              <a:t> занимают 2 страницы, где-то 30, а где-то их нет </a:t>
            </a:r>
          </a:p>
          <a:p>
            <a:endParaRPr lang="ru-RU" dirty="0" smtClean="0"/>
          </a:p>
          <a:p>
            <a:endParaRPr lang="ru-RU" sz="4400" b="0" dirty="0" smtClean="0"/>
          </a:p>
          <a:p>
            <a:pPr marL="742950" indent="-742950">
              <a:buFontTx/>
              <a:buAutoNum type="arabicPeriod"/>
            </a:pPr>
            <a:r>
              <a:rPr lang="ru-RU" sz="4400" b="0" dirty="0" smtClean="0"/>
              <a:t>ПУД – источник стандарта НИУ </a:t>
            </a:r>
            <a:r>
              <a:rPr lang="ru-RU" sz="4400" b="0" dirty="0"/>
              <a:t>ВШЭ – знакомство </a:t>
            </a:r>
            <a:r>
              <a:rPr lang="ru-RU" sz="4400" b="0" dirty="0" smtClean="0"/>
              <a:t>с моделью через </a:t>
            </a:r>
            <a:r>
              <a:rPr lang="ru-RU" sz="4400" b="0" dirty="0"/>
              <a:t>текст </a:t>
            </a:r>
            <a:r>
              <a:rPr lang="ru-RU" sz="4400" b="0" dirty="0" err="1" smtClean="0"/>
              <a:t>ПУДа</a:t>
            </a:r>
            <a:endParaRPr lang="ru-RU" sz="4400" b="0" dirty="0" smtClean="0"/>
          </a:p>
          <a:p>
            <a:pPr marL="742950" indent="-742950">
              <a:buAutoNum type="arabicPeriod"/>
            </a:pPr>
            <a:r>
              <a:rPr lang="ru-RU" sz="4400" b="0" dirty="0" err="1" smtClean="0"/>
              <a:t>Бенчмаркинг</a:t>
            </a:r>
            <a:r>
              <a:rPr lang="ru-RU" sz="4400" b="0" dirty="0" smtClean="0"/>
              <a:t>: мониторинг </a:t>
            </a:r>
            <a:r>
              <a:rPr lang="en-US" sz="4400" b="0" dirty="0" smtClean="0"/>
              <a:t>syllabi </a:t>
            </a:r>
            <a:r>
              <a:rPr lang="ru-RU" sz="4400" b="0" dirty="0" smtClean="0"/>
              <a:t>по своей дисциплине в топ-20 мировых университетских рейтингов</a:t>
            </a:r>
          </a:p>
          <a:p>
            <a:pPr marL="742950" indent="-742950">
              <a:buAutoNum type="arabicPeriod"/>
            </a:pPr>
            <a:r>
              <a:rPr lang="ru-RU" sz="4400" b="0" dirty="0" smtClean="0"/>
              <a:t>Презентация дисциплины в начале курса: представление всех преподавателей, ПРО и форм контроля </a:t>
            </a:r>
            <a:endParaRPr lang="en-US" sz="44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smtClean="0">
                <a:latin typeface="Arial Narrow" charset="0"/>
                <a:ea typeface="Arial Narrow" charset="0"/>
                <a:cs typeface="Arial Narrow" charset="0"/>
              </a:rPr>
              <a:t>Предварительный мониторинг аудитории </a:t>
            </a: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1486182" y="4465499"/>
            <a:ext cx="21751636" cy="824342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r>
              <a:rPr lang="ru-RU" sz="4800" dirty="0"/>
              <a:t>Ситуации</a:t>
            </a:r>
            <a:r>
              <a:rPr lang="ru-RU" sz="4800" dirty="0" smtClean="0"/>
              <a:t>:</a:t>
            </a:r>
            <a:endParaRPr lang="ru-RU" dirty="0" smtClean="0"/>
          </a:p>
          <a:p>
            <a:r>
              <a:rPr lang="ru-RU" dirty="0" smtClean="0"/>
              <a:t>Часть студентов магистратуры писали курсовые, часть – нет (у них были альтернативные форматы курсовых: бизнес-план, стратегия компании, аналитическая записка)</a:t>
            </a:r>
          </a:p>
          <a:p>
            <a:r>
              <a:rPr lang="ru-RU" dirty="0" smtClean="0"/>
              <a:t>Государственное управление: уровень в аудитории от «я пришел с факультета </a:t>
            </a:r>
            <a:r>
              <a:rPr lang="ru-RU" dirty="0" err="1" smtClean="0"/>
              <a:t>варежковязания</a:t>
            </a:r>
            <a:r>
              <a:rPr lang="ru-RU" dirty="0" smtClean="0"/>
              <a:t> и не знаю, что такое депутатский мандат» до работающих в госорганах </a:t>
            </a:r>
            <a:endParaRPr lang="ru-RU" dirty="0"/>
          </a:p>
          <a:p>
            <a:endParaRPr lang="ru-RU" b="0" dirty="0" smtClean="0"/>
          </a:p>
          <a:p>
            <a:pPr marL="742950" indent="-742950">
              <a:buAutoNum type="arabicPeriod"/>
            </a:pPr>
            <a:r>
              <a:rPr lang="ru-RU" sz="4400" b="0" dirty="0" smtClean="0"/>
              <a:t>Первое занятие – знакомство с перечнем и уровнем навыков студентов. Кто умеет делать обзор литературы? Кто умеет делать количественное / качественное исследование  и </a:t>
            </a:r>
            <a:r>
              <a:rPr lang="ru-RU" sz="4400" b="0" dirty="0" err="1" smtClean="0"/>
              <a:t>тп</a:t>
            </a:r>
            <a:r>
              <a:rPr lang="ru-RU" sz="4400" b="0" dirty="0" smtClean="0"/>
              <a:t>. </a:t>
            </a:r>
          </a:p>
          <a:p>
            <a:pPr marL="742950" indent="-742950">
              <a:buAutoNum type="arabicPeriod"/>
            </a:pPr>
            <a:r>
              <a:rPr lang="ru-RU" sz="4400" b="0" dirty="0" smtClean="0"/>
              <a:t>Презентация </a:t>
            </a:r>
            <a:r>
              <a:rPr lang="ru-RU" sz="4400" b="0" dirty="0" err="1" smtClean="0"/>
              <a:t>ПУДа</a:t>
            </a:r>
            <a:r>
              <a:rPr lang="ru-RU" sz="4400" b="0" dirty="0" smtClean="0"/>
              <a:t> как источник реперных точек: кому в аудитории какие темы знакомы </a:t>
            </a:r>
          </a:p>
          <a:p>
            <a:pPr marL="742950" indent="-742950">
              <a:buAutoNum type="arabicPeriod"/>
            </a:pPr>
            <a:endParaRPr lang="en-US" sz="4400" b="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43367801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Ориентир на «наименее подготовленного»?</a:t>
            </a: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1211199" y="4410081"/>
            <a:ext cx="21751636" cy="824342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t"/>
          <a:lstStyle>
            <a:lvl1pPr algn="l">
              <a:defRPr sz="4200" b="1">
                <a:solidFill>
                  <a:srgbClr val="253957"/>
                </a:solidFill>
                <a:latin typeface="+mn-lt"/>
                <a:ea typeface="+mn-ea"/>
                <a:cs typeface="+mn-cs"/>
                <a:sym typeface="Arial Narrow"/>
              </a:defRPr>
            </a:lvl1pPr>
          </a:lstStyle>
          <a:p>
            <a:r>
              <a:rPr lang="ru-RU" sz="4800" dirty="0"/>
              <a:t>Ситуации</a:t>
            </a:r>
            <a:r>
              <a:rPr lang="ru-RU" sz="4800" dirty="0" smtClean="0"/>
              <a:t>:</a:t>
            </a:r>
            <a:endParaRPr lang="ru-RU" dirty="0" smtClean="0"/>
          </a:p>
          <a:p>
            <a:r>
              <a:rPr lang="ru-RU" dirty="0" smtClean="0"/>
              <a:t>Кто-то из студентов имеет опыт работы в госорганах своих стран, кто-то «вечный студент в поиске себя». </a:t>
            </a:r>
            <a:endParaRPr lang="ru-RU" dirty="0"/>
          </a:p>
          <a:p>
            <a:endParaRPr lang="en-US" sz="4800" dirty="0" smtClean="0"/>
          </a:p>
          <a:p>
            <a:pPr marL="742950" indent="-742950">
              <a:buFont typeface="+mj-lt"/>
              <a:buAutoNum type="arabicPeriod"/>
            </a:pPr>
            <a:r>
              <a:rPr lang="ru-RU" sz="4400" b="0" dirty="0" smtClean="0"/>
              <a:t>Задания </a:t>
            </a:r>
            <a:r>
              <a:rPr lang="ru-RU" sz="4400" b="0" dirty="0"/>
              <a:t>на взаимное оценивание (</a:t>
            </a:r>
            <a:r>
              <a:rPr lang="en-US" sz="4400" b="0" dirty="0"/>
              <a:t>cross-peer </a:t>
            </a:r>
            <a:r>
              <a:rPr lang="en-US" sz="4400" b="0" dirty="0" smtClean="0"/>
              <a:t>review)</a:t>
            </a:r>
            <a:r>
              <a:rPr lang="ru-RU" sz="4400" b="0" dirty="0"/>
              <a:t> </a:t>
            </a:r>
            <a:r>
              <a:rPr lang="ru-RU" sz="4400" b="0" dirty="0" smtClean="0"/>
              <a:t>– учиться на ошибках другого. Не обязательно часть оценки</a:t>
            </a:r>
            <a:endParaRPr lang="ru-RU" sz="4400" dirty="0"/>
          </a:p>
          <a:p>
            <a:pPr marL="742950" indent="-742950">
              <a:buFont typeface="+mj-lt"/>
              <a:buAutoNum type="arabicPeriod"/>
            </a:pPr>
            <a:r>
              <a:rPr lang="ru-RU" sz="4400" b="0" dirty="0" smtClean="0"/>
              <a:t>Групповые формы работы в начале курса для </a:t>
            </a:r>
            <a:r>
              <a:rPr lang="ru-RU" sz="4400" b="0" dirty="0" err="1" smtClean="0"/>
              <a:t>нетворкинга</a:t>
            </a:r>
            <a:endParaRPr lang="ru-RU" sz="4400" b="0" dirty="0" smtClean="0"/>
          </a:p>
          <a:p>
            <a:pPr marL="742950" indent="-742950">
              <a:buFont typeface="+mj-lt"/>
              <a:buAutoNum type="arabicPeriod"/>
            </a:pPr>
            <a:endParaRPr lang="ru-RU" sz="4400" b="0" dirty="0"/>
          </a:p>
          <a:p>
            <a:pPr marL="742950" indent="-742950">
              <a:buFont typeface="+mj-lt"/>
              <a:buAutoNum type="arabicPeriod"/>
            </a:pPr>
            <a:endParaRPr lang="ru-RU" sz="4400" b="0" dirty="0" smtClean="0"/>
          </a:p>
          <a:p>
            <a:r>
              <a:rPr lang="ru-RU" sz="4400" b="0" dirty="0" smtClean="0"/>
              <a:t>Вопросы:</a:t>
            </a:r>
          </a:p>
          <a:p>
            <a:r>
              <a:rPr lang="ru-RU" sz="4400" b="0" dirty="0" smtClean="0"/>
              <a:t>Что делать с самыми продвинутыми студентами?</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43918099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291</TotalTime>
  <Words>552</Words>
  <Application>Microsoft Macintosh PowerPoint</Application>
  <PresentationFormat>Custom</PresentationFormat>
  <Paragraphs>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 Narrow</vt:lpstr>
      <vt:lpstr>Helvetica</vt:lpstr>
      <vt:lpstr>Helvetica Light</vt:lpstr>
      <vt:lpstr>Helvetica Neue</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Microsoft Office User</cp:lastModifiedBy>
  <cp:revision>41</cp:revision>
  <dcterms:modified xsi:type="dcterms:W3CDTF">2019-10-30T21:22:29Z</dcterms:modified>
</cp:coreProperties>
</file>