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9" name="Google Shape;39;p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1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b="0" i="0" sz="5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0" name="Google Shape;10;p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600"/>
              <a:buFont typeface="Rockwell"/>
              <a:buNone/>
            </a:pPr>
            <a:br>
              <a:rPr lang="ru-RU" sz="6600"/>
            </a:br>
            <a:br>
              <a:rPr lang="ru-RU" sz="6600"/>
            </a:br>
            <a:r>
              <a:rPr lang="ru-RU" sz="6600"/>
              <a:t>МАС – НЕ ФАНТОМАС, </a:t>
            </a:r>
            <a:r>
              <a:rPr lang="ru-RU" sz="4000"/>
              <a:t>А</a:t>
            </a:r>
            <a:r>
              <a:rPr lang="ru-RU" sz="6600"/>
              <a:t> </a:t>
            </a:r>
            <a:r>
              <a:rPr lang="ru-RU" sz="4000"/>
              <a:t>РАЗРАБОТКА И ПОЗИЦИОНИРОВАНИЕ МОДУЛЯ ДЛЯ ИНОСТРАННЫХ (АНГЛОГОВОРЯЩИХ) СТУДЕНТОВ И СПОСОБОВ ЕГО ПРОДВИЖЕНИЯ</a:t>
            </a:r>
            <a:br>
              <a:rPr lang="ru-RU" sz="6600"/>
            </a:br>
            <a:r>
              <a:rPr lang="ru-RU" sz="6600"/>
              <a:t> </a:t>
            </a:r>
            <a:br>
              <a:rPr lang="ru-RU" sz="6600"/>
            </a:br>
            <a:endParaRPr sz="6600"/>
          </a:p>
        </p:txBody>
      </p:sp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927462" y="4807132"/>
            <a:ext cx="8608423" cy="1672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ru-RU" sz="2800">
                <a:solidFill>
                  <a:srgbClr val="0070C0"/>
                </a:solidFill>
              </a:rPr>
              <a:t>НИУ ВШЭ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b="1" lang="ru-RU" sz="2800">
                <a:solidFill>
                  <a:srgbClr val="0070C0"/>
                </a:solidFill>
              </a:rPr>
              <a:t>МОСКВА - САНКТ-ПЕТЕРБУРГ -  ПЕРМЬ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796834" y="2093975"/>
            <a:ext cx="5299166" cy="438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Александра Шубенкова</a:t>
            </a:r>
            <a:endParaRPr/>
          </a:p>
          <a:p>
            <a:pPr indent="-53338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Доцент Департамента политики и управления Вышки, к.полит.н.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Преподаю в разных дисциплинах на английском языке: в команде магистратуры «Population and development» и майноре «Russia in comparative perspective»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Разрабатываю «сквозные» программы научно-исследовательского семинара </a:t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9718" y="854440"/>
            <a:ext cx="4761544" cy="442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796822" y="2093975"/>
            <a:ext cx="69867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Владимир Козлов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канд. экон. наук, доцент НИУ ВШЭ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Работаю в Институте демографии 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Академический руководитель англоязычной программы “Population and Development”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В настоящее время преподаю 5 дисциплин для магистров на английском языке (участвовал в разработке более 10)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Продвигал программы НИУ ВШЭ в странах СНГ, Кении, Пакистане...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925" y="1182600"/>
            <a:ext cx="3892831" cy="42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ПОЕХАЛИ 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928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567" y="2093975"/>
            <a:ext cx="5242870" cy="5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ГЛАВНАЯ ЦЕЛЬ СЕМИНАРА</a:t>
            </a:r>
            <a:br>
              <a:rPr lang="ru-RU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270108" y="1377117"/>
            <a:ext cx="5486400" cy="5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Поделится опытом с коллегами из Пермского кампуса ВШЭ касающимся разработки и внедрения различных дисциплин на английском языке в образовательные программы.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Семинар также нацелен на разработку модуля англоязычных курсов в Пермском кампусе НИУ ВШЭ.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Разработка курсов на английском языке позволит преподавателям кампусов ВШЭ выйти на международный уровень в сфере образования и науки</a:t>
            </a:r>
            <a:r>
              <a:rPr lang="ru-RU"/>
              <a:t>. 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876" y="1668265"/>
            <a:ext cx="5486400" cy="410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ГЛАВНАЯ ЦЕЛЬ СЕМИНАРА</a:t>
            </a:r>
            <a:br>
              <a:rPr lang="ru-RU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31074" y="1567543"/>
            <a:ext cx="5956663" cy="529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Это потенциально приведет к расширению сотрудничества с зарубежными вузами, привлечению иностранных студентов, 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что, в свою очередь, сделает курсы ВШЭ востребованными и узнаваемыми за рубежом, 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а также будет способствовать проведению научной деятельности на английском, включая написание статей и выступления на международных конференциях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ПОЗНАКОМИТСЯ С ВАМИ 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НАЛАДИТЬ КОНТАКТ &amp; УКРЕПИТЬ МЕЖКАМПУСНЫЕ СВЯЗИ</a:t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287" y="1983163"/>
            <a:ext cx="4459224" cy="445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796834" y="2093975"/>
            <a:ext cx="5299166" cy="438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ДЕНИС ЗУБАЛОВ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PhD in Linguistics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Personal Background (в детстве мечтал стать пилотом гражданской авиации)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Academic background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Доцент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Департамент общей  прикладной филологии, НИУ ВШЭ Москва </a:t>
            </a:r>
            <a:endParaRPr sz="24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566" y="2081385"/>
            <a:ext cx="3643884" cy="439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796834" y="2093975"/>
            <a:ext cx="5299166" cy="438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Дмитрий Кощеев</a:t>
            </a:r>
            <a:endParaRPr b="1" sz="24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MD in Public administration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Personal Background (в детстве мечтал стать историком)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Academic background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Преподаватель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ru-RU" sz="2400"/>
              <a:t>Департамент менеджмента, НИУ ВШЭ Пермь </a:t>
            </a:r>
            <a:endParaRPr sz="2400"/>
          </a:p>
          <a:p>
            <a:pPr indent="-30478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819050"/>
            <a:ext cx="5580173" cy="460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796834" y="2093975"/>
            <a:ext cx="52992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Елена Семерикова</a:t>
            </a:r>
            <a:endParaRPr b="1" sz="2400"/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ru-RU"/>
              <a:t>кандидат экономических наук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ru-RU"/>
              <a:t>кроме НИУ ВШЭ, училась в Университете им. Гумбольдта, Берлин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ru-RU"/>
              <a:t>родом из Пермского края, г.Губаха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ru-RU"/>
              <a:t>Старший преподаватель Департамента прикладной экономики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23888" r="20596" t="0"/>
          <a:stretch/>
        </p:blipFill>
        <p:spPr>
          <a:xfrm>
            <a:off x="7582250" y="1640475"/>
            <a:ext cx="3236850" cy="387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796824" y="2093975"/>
            <a:ext cx="56688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Максим Демин</a:t>
            </a:r>
            <a:endParaRPr b="1" sz="2400"/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кандидат философских наук</a:t>
            </a:r>
            <a:endParaRPr sz="2400"/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стипендиат программы Фулбрайт 2018, университеты Чапл-Хилл и Дюк. </a:t>
            </a:r>
            <a:endParaRPr sz="2400"/>
          </a:p>
          <a:p>
            <a:pPr indent="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 доцент департамента социологии НИУ ВШЭ-Санкт-Петербург</a:t>
            </a:r>
            <a:r>
              <a:rPr b="1" lang="ru-RU" sz="2400"/>
              <a:t> </a:t>
            </a:r>
            <a:endParaRPr b="1" sz="24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550" y="426526"/>
            <a:ext cx="4165690" cy="4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796825" y="2093975"/>
            <a:ext cx="63648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400"/>
              <a:t>Сергей Щебетенко</a:t>
            </a:r>
            <a:endParaRPr b="1" sz="2400"/>
          </a:p>
          <a:p>
            <a:pPr indent="-30478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д. психол. н. (НИУ ВШЭ)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профессор департамента психологии НИУ ВШЭ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преподаю в Пермском госуниверситете с 2001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400"/>
              <a:t>работал в Пермском кампусе (2010-11)</a:t>
            </a:r>
            <a:endParaRPr sz="24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8700" y="1031676"/>
            <a:ext cx="4459223" cy="4459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ockwell"/>
              <a:buNone/>
            </a:pPr>
            <a:r>
              <a:rPr lang="ru-RU">
                <a:solidFill>
                  <a:srgbClr val="0070C0"/>
                </a:solidFill>
              </a:rPr>
              <a:t>КТО МЫ…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796834" y="2093975"/>
            <a:ext cx="5299166" cy="438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b="1" lang="ru-RU" sz="2220"/>
              <a:t>Ольга Карамалак</a:t>
            </a:r>
            <a:endParaRPr b="1" sz="2220"/>
          </a:p>
          <a:p>
            <a:pPr indent="-53338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 sz="2220"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кандидат филологических наук </a:t>
            </a:r>
            <a:endParaRPr sz="2220">
              <a:solidFill>
                <a:srgbClr val="000000"/>
              </a:solidFill>
            </a:endParaRPr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доцент департамента иностранных языков НИУ ВШЭ г. Москва</a:t>
            </a:r>
            <a:endParaRPr sz="2220">
              <a:solidFill>
                <a:srgbClr val="000000"/>
              </a:solidFill>
            </a:endParaRPr>
          </a:p>
          <a:p>
            <a:pPr indent="-30478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0000"/>
              </a:solidFill>
            </a:endParaRPr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FLTA (2011-2012), колледж Lees-McRae (NC)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Mevlana (2014), Karabuk University, Turkey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(2014) Rural Federal University of Pernambuco, Recife, Brazil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Immanuel Kant (DAAD) (2015) Leibnitz University, Hannover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(2016) Masaryk University, Brno Czech Republic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2220">
                <a:solidFill>
                  <a:srgbClr val="000000"/>
                </a:solidFill>
              </a:rPr>
              <a:t>(2019) Universita della Svizzera italiana (USI) Lugano, Switzerland</a:t>
            </a:r>
            <a:endParaRPr/>
          </a:p>
          <a:p>
            <a:pPr indent="-30478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0000"/>
              </a:solidFill>
            </a:endParaRPr>
          </a:p>
          <a:p>
            <a:pPr indent="-53338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220"/>
          </a:p>
          <a:p>
            <a:pPr indent="-7492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50"/>
          </a:p>
          <a:p>
            <a:pPr indent="-7492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5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1963" y="810491"/>
            <a:ext cx="3616036" cy="542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