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Подписать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4530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>
                <a:solidFill>
                  <a:srgbClr val="404040"/>
                </a:solidFill>
              </a:defRPr>
            </a:lvl1pPr>
            <a:lvl2pPr marL="0" indent="0" algn="ctr">
              <a:buSzTx/>
              <a:buNone/>
              <a:defRPr sz="2400">
                <a:solidFill>
                  <a:srgbClr val="404040"/>
                </a:solidFill>
              </a:defRPr>
            </a:lvl2pPr>
            <a:lvl3pPr marL="0" indent="0" algn="ctr">
              <a:buSzTx/>
              <a:buNone/>
              <a:defRPr sz="2400">
                <a:solidFill>
                  <a:srgbClr val="404040"/>
                </a:solidFill>
              </a:defRPr>
            </a:lvl3pPr>
            <a:lvl4pPr marL="0" indent="0" algn="ctr">
              <a:buSzTx/>
              <a:buNone/>
              <a:defRPr sz="2400">
                <a:solidFill>
                  <a:srgbClr val="404040"/>
                </a:solidFill>
              </a:defRPr>
            </a:lvl4pPr>
            <a:lvl5pPr marL="0" indent="0" algn="ctr">
              <a:buSzTx/>
              <a:buNone/>
              <a:defRPr sz="24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3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8000">
                <a:solidFill>
                  <a:srgbClr val="26262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5" name="Уровень текста 1…"/>
          <p:cNvSpPr txBox="1"/>
          <p:nvPr>
            <p:ph type="body" sz="quarter" idx="1"/>
          </p:nvPr>
        </p:nvSpPr>
        <p:spPr>
          <a:xfrm>
            <a:off x="1100050" y="4455621"/>
            <a:ext cx="10058401" cy="1143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traight Connector 8"/>
          <p:cNvSpPr/>
          <p:nvPr/>
        </p:nvSpPr>
        <p:spPr>
          <a:xfrm>
            <a:off x="1207656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5" name="Rectangle 8"/>
          <p:cNvSpPr/>
          <p:nvPr/>
        </p:nvSpPr>
        <p:spPr>
          <a:xfrm>
            <a:off x="14" y="6334316"/>
            <a:ext cx="12191987" cy="66486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6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7" name="Текст заголовка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4800">
                <a:solidFill>
                  <a:srgbClr val="40404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8" name="Уровень текста 1…"/>
          <p:cNvSpPr txBox="1"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spcBef>
                <a:spcPts val="1200"/>
              </a:spcBef>
              <a:buClr>
                <a:srgbClr val="D34817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4" indent="-261256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9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7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8" name="Текст заголовка"/>
          <p:cNvSpPr txBox="1"/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8000">
                <a:solidFill>
                  <a:srgbClr val="262626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9" name="Уровень текста 1…"/>
          <p:cNvSpPr txBox="1"/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0">
              <a:spcBef>
                <a:spcPts val="1200"/>
              </a:spcBef>
              <a:buSzTx/>
              <a:buNone/>
              <a:defRPr cap="all" spc="200" sz="2400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Straight Connector 8"/>
          <p:cNvSpPr/>
          <p:nvPr/>
        </p:nvSpPr>
        <p:spPr>
          <a:xfrm>
            <a:off x="1207656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9" name="Rectangle 8"/>
          <p:cNvSpPr/>
          <p:nvPr/>
        </p:nvSpPr>
        <p:spPr>
          <a:xfrm>
            <a:off x="14" y="6334316"/>
            <a:ext cx="12191987" cy="66486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30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1" name="Текст заголовка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4800">
                <a:solidFill>
                  <a:srgbClr val="40404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2" name="Уровень текста 1…"/>
          <p:cNvSpPr txBox="1"/>
          <p:nvPr>
            <p:ph type="body" sz="half" idx="1"/>
          </p:nvPr>
        </p:nvSpPr>
        <p:spPr>
          <a:xfrm>
            <a:off x="1097277" y="1845734"/>
            <a:ext cx="4937762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spcBef>
                <a:spcPts val="1200"/>
              </a:spcBef>
              <a:buClr>
                <a:srgbClr val="D34817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4" indent="-261256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3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1" name="Rectangle 8"/>
          <p:cNvSpPr/>
          <p:nvPr/>
        </p:nvSpPr>
        <p:spPr>
          <a:xfrm>
            <a:off x="14" y="6334316"/>
            <a:ext cx="12191987" cy="66486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2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Текст заголовка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4800">
                <a:solidFill>
                  <a:srgbClr val="40404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4" name="Уровень текста 1…"/>
          <p:cNvSpPr txBox="1"/>
          <p:nvPr>
            <p:ph type="body" sz="quarter" idx="1"/>
          </p:nvPr>
        </p:nvSpPr>
        <p:spPr>
          <a:xfrm>
            <a:off x="1097280" y="1846052"/>
            <a:ext cx="4937760" cy="73628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SzTx/>
              <a:buNone/>
              <a:defRPr cap="all" sz="2000">
                <a:solidFill>
                  <a:srgbClr val="696464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cap="all" sz="2000">
                <a:solidFill>
                  <a:srgbClr val="696464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cap="all" sz="2000">
                <a:solidFill>
                  <a:srgbClr val="696464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cap="all" sz="2000">
                <a:solidFill>
                  <a:srgbClr val="696464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cap="all" sz="2000">
                <a:solidFill>
                  <a:srgbClr val="696464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Text Placeholder 4"/>
          <p:cNvSpPr/>
          <p:nvPr>
            <p:ph type="body" sz="quarter" idx="13"/>
          </p:nvPr>
        </p:nvSpPr>
        <p:spPr>
          <a:xfrm>
            <a:off x="6217918" y="1846052"/>
            <a:ext cx="4937763" cy="736284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46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4" name="Rectangle 8"/>
          <p:cNvSpPr/>
          <p:nvPr/>
        </p:nvSpPr>
        <p:spPr>
          <a:xfrm>
            <a:off x="14" y="6334316"/>
            <a:ext cx="12191987" cy="66486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55" name="Straight Connector 9"/>
          <p:cNvSpPr/>
          <p:nvPr/>
        </p:nvSpPr>
        <p:spPr>
          <a:xfrm>
            <a:off x="1193532" y="1737845"/>
            <a:ext cx="9966961" cy="2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Текст заголовка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4800">
                <a:solidFill>
                  <a:srgbClr val="40404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7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5" name="Rectangle 5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66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7"/>
          <p:cNvSpPr/>
          <p:nvPr/>
        </p:nvSpPr>
        <p:spPr>
          <a:xfrm>
            <a:off x="14" y="0"/>
            <a:ext cx="4050795" cy="68580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74" name="Rectangle 8"/>
          <p:cNvSpPr/>
          <p:nvPr/>
        </p:nvSpPr>
        <p:spPr>
          <a:xfrm>
            <a:off x="4040070" y="0"/>
            <a:ext cx="64010" cy="685800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75" name="Текст заголовка"/>
          <p:cNvSpPr txBox="1"/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pc="-50"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6" name="Уровень текста 1…"/>
          <p:cNvSpPr txBox="1"/>
          <p:nvPr>
            <p:ph type="body" idx="1"/>
          </p:nvPr>
        </p:nvSpPr>
        <p:spPr>
          <a:xfrm>
            <a:off x="4800600" y="731519"/>
            <a:ext cx="6492241" cy="5257802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spcBef>
                <a:spcPts val="1200"/>
              </a:spcBef>
              <a:buClr>
                <a:srgbClr val="D34817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4" indent="-261256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D34817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7" name="Text Placeholder 3"/>
          <p:cNvSpPr/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46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9B2D1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86" name="Rectangle 8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rgbClr val="D348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87" name="Текст заголовка"/>
          <p:cNvSpPr txBox="1"/>
          <p:nvPr>
            <p:ph type="title"/>
          </p:nvPr>
        </p:nvSpPr>
        <p:spPr>
          <a:xfrm>
            <a:off x="1097280" y="5074920"/>
            <a:ext cx="10113645" cy="82296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5000"/>
              </a:lnSpc>
              <a:defRPr spc="-50" sz="3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8" name="Picture Placeholder 2"/>
          <p:cNvSpPr/>
          <p:nvPr>
            <p:ph type="pic" idx="13"/>
          </p:nvPr>
        </p:nvSpPr>
        <p:spPr>
          <a:xfrm>
            <a:off x="13" y="0"/>
            <a:ext cx="12191988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9" name="Уровень текста 1…"/>
          <p:cNvSpPr txBox="1"/>
          <p:nvPr>
            <p:ph type="body" sz="quarter" idx="1"/>
          </p:nvPr>
        </p:nvSpPr>
        <p:spPr>
          <a:xfrm>
            <a:off x="1097280" y="5907023"/>
            <a:ext cx="10113265" cy="594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spcBef>
                <a:spcPts val="600"/>
              </a:spcBef>
              <a:buSzTx/>
              <a:buNone/>
              <a:defRPr sz="1500">
                <a:solidFill>
                  <a:srgbClr val="FFFFFF"/>
                </a:solidFill>
              </a:defRPr>
            </a:lvl2pPr>
            <a:lvl3pPr marL="0" indent="0">
              <a:spcBef>
                <a:spcPts val="600"/>
              </a:spcBef>
              <a:buSzTx/>
              <a:buNone/>
              <a:defRPr sz="1500">
                <a:solidFill>
                  <a:srgbClr val="FFFFFF"/>
                </a:solidFill>
              </a:defRPr>
            </a:lvl3pPr>
            <a:lvl4pPr marL="0" indent="0">
              <a:spcBef>
                <a:spcPts val="600"/>
              </a:spcBef>
              <a:buSzTx/>
              <a:buNone/>
              <a:defRPr sz="1500">
                <a:solidFill>
                  <a:srgbClr val="FFFFFF"/>
                </a:solidFill>
              </a:defRPr>
            </a:lvl4pPr>
            <a:lvl5pPr marL="0" indent="0">
              <a:spcBef>
                <a:spcPts val="600"/>
              </a:spcBef>
              <a:buSz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Номер слайда"/>
          <p:cNvSpPr txBox="1"/>
          <p:nvPr>
            <p:ph type="sldNum" sz="quarter" idx="2"/>
          </p:nvPr>
        </p:nvSpPr>
        <p:spPr>
          <a:xfrm>
            <a:off x="10979608" y="6528092"/>
            <a:ext cx="232875" cy="2285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12422"/>
            <a:ext cx="10515600" cy="285120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5263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>
                <a:solidFill>
                  <a:srgbClr val="404040"/>
                </a:solidFill>
              </a:defRPr>
            </a:lvl1pPr>
            <a:lvl2pPr marL="0" indent="0">
              <a:buSzTx/>
              <a:buNone/>
              <a:defRPr sz="2400">
                <a:solidFill>
                  <a:srgbClr val="404040"/>
                </a:solidFill>
              </a:defRPr>
            </a:lvl2pPr>
            <a:lvl3pPr marL="0" indent="0">
              <a:buSzTx/>
              <a:buNone/>
              <a:defRPr sz="2400">
                <a:solidFill>
                  <a:srgbClr val="404040"/>
                </a:solidFill>
              </a:defRPr>
            </a:lvl3pPr>
            <a:lvl4pPr marL="0" indent="0">
              <a:buSzTx/>
              <a:buNone/>
              <a:defRPr sz="2400">
                <a:solidFill>
                  <a:srgbClr val="404040"/>
                </a:solidFill>
              </a:defRPr>
            </a:lvl4pPr>
            <a:lvl5pPr marL="0" indent="0">
              <a:buSzTx/>
              <a:buNone/>
              <a:defRPr sz="2400"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45126" y="1828800"/>
            <a:ext cx="5181602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Уровень текста 1…"/>
          <p:cNvSpPr txBox="1"/>
          <p:nvPr>
            <p:ph type="body" sz="quarter" idx="1"/>
          </p:nvPr>
        </p:nvSpPr>
        <p:spPr>
          <a:xfrm>
            <a:off x="845126" y="1681850"/>
            <a:ext cx="5156202" cy="8257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" name="Text Placeholder 4"/>
          <p:cNvSpPr/>
          <p:nvPr>
            <p:ph type="body" sz="quarter" idx="13"/>
          </p:nvPr>
        </p:nvSpPr>
        <p:spPr>
          <a:xfrm>
            <a:off x="6172198" y="1681851"/>
            <a:ext cx="5181604" cy="825698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41247" y="457200"/>
            <a:ext cx="3931923" cy="16001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41246" y="2057398"/>
            <a:ext cx="3931924" cy="381000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41247" y="457200"/>
            <a:ext cx="393192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41247" y="2057400"/>
            <a:ext cx="3931923" cy="381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45126" y="365758"/>
            <a:ext cx="10515601" cy="132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45126" y="1828800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114979" y="6426059"/>
            <a:ext cx="245749" cy="2257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gi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Заголовок 1"/>
          <p:cNvSpPr txBox="1"/>
          <p:nvPr>
            <p:ph type="title"/>
          </p:nvPr>
        </p:nvSpPr>
        <p:spPr>
          <a:xfrm>
            <a:off x="1097280" y="2510116"/>
            <a:ext cx="10058401" cy="1814996"/>
          </a:xfrm>
          <a:prstGeom prst="rect">
            <a:avLst/>
          </a:prstGeom>
        </p:spPr>
        <p:txBody>
          <a:bodyPr/>
          <a:lstStyle>
            <a:lvl1pPr defTabSz="868680">
              <a:defRPr spc="-100" sz="5700"/>
            </a:lvl1pPr>
          </a:lstStyle>
          <a:p>
            <a:pPr/>
            <a:r>
              <a:t>Исследование эффективности метода Ванг-Ландау</a:t>
            </a:r>
          </a:p>
        </p:txBody>
      </p:sp>
      <p:sp>
        <p:nvSpPr>
          <p:cNvPr id="200" name="Подзаголовок 2"/>
          <p:cNvSpPr txBox="1"/>
          <p:nvPr>
            <p:ph type="body" sz="quarter" idx="1"/>
          </p:nvPr>
        </p:nvSpPr>
        <p:spPr>
          <a:xfrm>
            <a:off x="1021397" y="4602312"/>
            <a:ext cx="10713317" cy="1211671"/>
          </a:xfrm>
          <a:prstGeom prst="rect">
            <a:avLst/>
          </a:prstGeom>
        </p:spPr>
        <p:txBody>
          <a:bodyPr/>
          <a:lstStyle/>
          <a:p>
            <a:pPr algn="r">
              <a:defRPr sz="1700">
                <a:solidFill>
                  <a:srgbClr val="000000"/>
                </a:solidFill>
              </a:defRPr>
            </a:pPr>
            <a:r>
              <a:t>аспирант: Фадеева Марина</a:t>
            </a:r>
          </a:p>
          <a:p>
            <a:pPr>
              <a:defRPr sz="1700">
                <a:solidFill>
                  <a:srgbClr val="000000"/>
                </a:solidFill>
              </a:defRPr>
            </a:pPr>
          </a:p>
          <a:p>
            <a:pPr algn="r">
              <a:defRPr sz="1700">
                <a:solidFill>
                  <a:srgbClr val="000000"/>
                </a:solidFill>
              </a:defRPr>
            </a:pPr>
            <a:r>
              <a:t>Руководитель: </a:t>
            </a:r>
            <a:r>
              <a:rPr cap="none"/>
              <a:t>профессор, д. ф.-м. н </a:t>
            </a:r>
            <a:r>
              <a:t>Щур Л.Н</a:t>
            </a:r>
            <a:r>
              <a:rPr>
                <a:solidFill>
                  <a:srgbClr val="696464"/>
                </a:solidFill>
              </a:rPr>
              <a:t>.</a:t>
            </a:r>
          </a:p>
        </p:txBody>
      </p:sp>
      <p:sp>
        <p:nvSpPr>
          <p:cNvPr id="201" name="TextBox 3"/>
          <p:cNvSpPr txBox="1"/>
          <p:nvPr/>
        </p:nvSpPr>
        <p:spPr>
          <a:xfrm>
            <a:off x="4188228" y="6471542"/>
            <a:ext cx="3815544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Москва, 2019</a:t>
            </a:r>
          </a:p>
        </p:txBody>
      </p:sp>
      <p:sp>
        <p:nvSpPr>
          <p:cNvPr id="202" name="TextBox 4"/>
          <p:cNvSpPr txBox="1"/>
          <p:nvPr/>
        </p:nvSpPr>
        <p:spPr>
          <a:xfrm>
            <a:off x="2771534" y="386459"/>
            <a:ext cx="6648931" cy="208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ПРАВИТЕЛЬСТВО РОССИЙСКОЙ ФЕДЕРАЦИИ</a:t>
            </a:r>
            <a:br/>
            <a:r>
              <a:t>ФЕДЕРАЛЬНОЕ ГОСУДАРСТВЕННОЕ АВТОНОМНОЕ</a:t>
            </a:r>
            <a:br/>
            <a:r>
              <a:t>ОБРАЗОВАТЕЛЬНОЕ УЧРЕЖДЕНИЕ ВЫСШЕГО ОБРАЗОВАНИЯ</a:t>
            </a:r>
            <a:br/>
            <a:r>
              <a:t>«НАЦИОНАЛЬНЫЙ ИССЛЕДОВАТЕЛЬСКИЙ УНИВЕРСИТЕТ</a:t>
            </a:r>
            <a:br/>
            <a:r>
              <a:t>«ВЫСШАЯ ШКОЛА ЭКОНОМИКИ»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Московский институт электроники и математики им. А.Н. Тихонова</a:t>
            </a:r>
          </a:p>
        </p:txBody>
      </p:sp>
      <p:sp>
        <p:nvSpPr>
          <p:cNvPr id="203" name="Научный фонд НИУ ВШЭ грант 18-05-0024 и программа “5-100”"/>
          <p:cNvSpPr txBox="1"/>
          <p:nvPr/>
        </p:nvSpPr>
        <p:spPr>
          <a:xfrm>
            <a:off x="5992589" y="5918904"/>
            <a:ext cx="5926586" cy="3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3400"/>
              </a:lnSpc>
              <a:defRPr sz="1700">
                <a:latin typeface="Calibri-Light"/>
                <a:ea typeface="Calibri-Light"/>
                <a:cs typeface="Calibri-Light"/>
                <a:sym typeface="Calibri-Light"/>
              </a:defRPr>
            </a:lvl1pPr>
          </a:lstStyle>
          <a:p>
            <a:pPr/>
            <a:r>
              <a:t>Научный фонд НИУ ВШЭ грант 18-05-0024 и программа “5-100”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Заголовок 1"/>
          <p:cNvSpPr txBox="1"/>
          <p:nvPr>
            <p:ph type="title" idx="4294967295"/>
          </p:nvPr>
        </p:nvSpPr>
        <p:spPr>
          <a:xfrm>
            <a:off x="0" y="439737"/>
            <a:ext cx="10515600" cy="590552"/>
          </a:xfrm>
          <a:prstGeom prst="rect">
            <a:avLst/>
          </a:prstGeom>
        </p:spPr>
        <p:txBody>
          <a:bodyPr anchor="b"/>
          <a:lstStyle>
            <a:lvl1pPr algn="ctr" defTabSz="713230">
              <a:lnSpc>
                <a:spcPct val="85000"/>
              </a:lnSpc>
              <a:defRPr spc="-100" sz="3300">
                <a:solidFill>
                  <a:srgbClr val="404040"/>
                </a:solidFill>
              </a:defRPr>
            </a:lvl1pPr>
          </a:lstStyle>
          <a:p>
            <a:pPr/>
            <a:r>
              <a:t>Время туннелирования и перемешивания</a:t>
            </a:r>
          </a:p>
        </p:txBody>
      </p:sp>
      <p:pic>
        <p:nvPicPr>
          <p:cNvPr id="326" name="Объект 8" descr="Объект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9823" y="955675"/>
            <a:ext cx="7101625" cy="4045645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Прямоугольник 4"/>
          <p:cNvSpPr/>
          <p:nvPr/>
        </p:nvSpPr>
        <p:spPr>
          <a:xfrm>
            <a:off x="2888083" y="1359510"/>
            <a:ext cx="3550937" cy="3312830"/>
          </a:xfrm>
          <a:prstGeom prst="rect">
            <a:avLst/>
          </a:prstGeom>
          <a:solidFill>
            <a:srgbClr val="92D050">
              <a:alpha val="14000"/>
            </a:srgbClr>
          </a:solidFill>
          <a:ln w="15875">
            <a:solidFill>
              <a:srgbClr val="9A351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28" name="Прямоугольник 5"/>
          <p:cNvSpPr/>
          <p:nvPr/>
        </p:nvSpPr>
        <p:spPr>
          <a:xfrm>
            <a:off x="6439020" y="1359510"/>
            <a:ext cx="2603777" cy="3312830"/>
          </a:xfrm>
          <a:prstGeom prst="rect">
            <a:avLst/>
          </a:prstGeom>
          <a:solidFill>
            <a:srgbClr val="DF6C5D">
              <a:alpha val="16000"/>
            </a:srgbClr>
          </a:solidFill>
          <a:ln w="15875">
            <a:solidFill>
              <a:srgbClr val="9A3511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29" name="TextBox 6"/>
          <p:cNvSpPr txBox="1"/>
          <p:nvPr/>
        </p:nvSpPr>
        <p:spPr>
          <a:xfrm>
            <a:off x="7510726" y="5688375"/>
            <a:ext cx="3483576" cy="37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14:m>
              <m:oMath>
                <m:sSub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sub>
                </m:sSub>
              </m:oMath>
            </a14:m>
            <a:r>
              <a:rPr sz="2000"/>
              <a:t> -  время перемешивания</a:t>
            </a:r>
          </a:p>
        </p:txBody>
      </p:sp>
      <p:sp>
        <p:nvSpPr>
          <p:cNvPr id="330" name="TextBox 7"/>
          <p:cNvSpPr txBox="1"/>
          <p:nvPr/>
        </p:nvSpPr>
        <p:spPr>
          <a:xfrm>
            <a:off x="1706093" y="5744270"/>
            <a:ext cx="3483576" cy="378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14:m>
              <m:oMath>
                <m:sSub>
                  <m:e>
                    <m:r>
                      <a:rPr xmlns:a="http://schemas.openxmlformats.org/drawingml/2006/main" sz="2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e>
                  <m:sub>
                    <m:r>
                      <a:rPr xmlns:a="http://schemas.openxmlformats.org/drawingml/2006/main" sz="2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</m:oMath>
            </a14:m>
            <a:r>
              <a:rPr sz="2000"/>
              <a:t> -  время туннелирования</a:t>
            </a:r>
          </a:p>
        </p:txBody>
      </p:sp>
      <p:sp>
        <p:nvSpPr>
          <p:cNvPr id="331" name="Прямая со стрелкой 9"/>
          <p:cNvSpPr/>
          <p:nvPr/>
        </p:nvSpPr>
        <p:spPr>
          <a:xfrm flipV="1">
            <a:off x="3447881" y="4069976"/>
            <a:ext cx="801392" cy="1674294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2" name="Прямая со стрелкой 10"/>
          <p:cNvSpPr/>
          <p:nvPr/>
        </p:nvSpPr>
        <p:spPr>
          <a:xfrm flipH="1" flipV="1">
            <a:off x="8046887" y="3999683"/>
            <a:ext cx="1205628" cy="1688694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Объект 11" descr="Объект 1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82987"/>
            <a:ext cx="3303588" cy="247650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TextBox 4"/>
          <p:cNvSpPr txBox="1"/>
          <p:nvPr/>
        </p:nvSpPr>
        <p:spPr>
          <a:xfrm>
            <a:off x="631502" y="1040550"/>
            <a:ext cx="9983203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Время туннелирования  (tunneling time) – время, необходимое случайному блужданию достигнуть максимального уровня энергии, начиная с минимального</a:t>
            </a:r>
          </a:p>
        </p:txBody>
      </p:sp>
      <p:pic>
        <p:nvPicPr>
          <p:cNvPr id="336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16" y="2712483"/>
            <a:ext cx="1226253" cy="91969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16"/>
          <p:cNvSpPr txBox="1"/>
          <p:nvPr/>
        </p:nvSpPr>
        <p:spPr>
          <a:xfrm>
            <a:off x="1309858" y="3059666"/>
            <a:ext cx="4080930" cy="41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Энергия системы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максимальна, </a:t>
            </a:r>
            <a14:m>
              <m:oMath>
                <m:sSub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sub>
                </m:sSub>
              </m:oMath>
            </a14:m>
          </a:p>
        </p:txBody>
      </p:sp>
      <p:grpSp>
        <p:nvGrpSpPr>
          <p:cNvPr id="354" name="Группа 10"/>
          <p:cNvGrpSpPr/>
          <p:nvPr/>
        </p:nvGrpSpPr>
        <p:grpSpPr>
          <a:xfrm>
            <a:off x="449364" y="1758313"/>
            <a:ext cx="1284507" cy="913172"/>
            <a:chOff x="0" y="0"/>
            <a:chExt cx="1284505" cy="913170"/>
          </a:xfrm>
        </p:grpSpPr>
        <p:grpSp>
          <p:nvGrpSpPr>
            <p:cNvPr id="340" name="Группа 9"/>
            <p:cNvGrpSpPr/>
            <p:nvPr/>
          </p:nvGrpSpPr>
          <p:grpSpPr>
            <a:xfrm>
              <a:off x="-1" y="-1"/>
              <a:ext cx="1284507" cy="913172"/>
              <a:chOff x="0" y="0"/>
              <a:chExt cx="1284505" cy="913170"/>
            </a:xfrm>
          </p:grpSpPr>
          <p:pic>
            <p:nvPicPr>
              <p:cNvPr id="338" name="Рисунок 29" descr="Рисунок 29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0"/>
                <a:ext cx="1284507" cy="9131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9" name="Прямоугольник 59"/>
              <p:cNvSpPr/>
              <p:nvPr/>
            </p:nvSpPr>
            <p:spPr>
              <a:xfrm>
                <a:off x="301578" y="109662"/>
                <a:ext cx="733899" cy="695493"/>
              </a:xfrm>
              <a:prstGeom prst="rect">
                <a:avLst/>
              </a:prstGeom>
              <a:solidFill>
                <a:srgbClr val="FFFFFF"/>
              </a:solidFill>
              <a:ln w="15875" cap="flat">
                <a:solidFill>
                  <a:srgbClr val="0D0D0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</a:p>
            </p:txBody>
          </p:sp>
        </p:grpSp>
        <p:grpSp>
          <p:nvGrpSpPr>
            <p:cNvPr id="353" name="Группа 58"/>
            <p:cNvGrpSpPr/>
            <p:nvPr/>
          </p:nvGrpSpPr>
          <p:grpSpPr>
            <a:xfrm>
              <a:off x="302212" y="119717"/>
              <a:ext cx="733902" cy="710834"/>
              <a:chOff x="0" y="0"/>
              <a:chExt cx="733900" cy="710833"/>
            </a:xfrm>
          </p:grpSpPr>
          <p:grpSp>
            <p:nvGrpSpPr>
              <p:cNvPr id="346" name="Группа 51"/>
              <p:cNvGrpSpPr/>
              <p:nvPr/>
            </p:nvGrpSpPr>
            <p:grpSpPr>
              <a:xfrm>
                <a:off x="130983" y="0"/>
                <a:ext cx="491042" cy="710834"/>
                <a:chOff x="0" y="0"/>
                <a:chExt cx="491041" cy="710833"/>
              </a:xfrm>
            </p:grpSpPr>
            <p:sp>
              <p:nvSpPr>
                <p:cNvPr id="341" name="Прямая соединительная линия 31"/>
                <p:cNvSpPr/>
                <p:nvPr/>
              </p:nvSpPr>
              <p:spPr>
                <a:xfrm flipV="1">
                  <a:off x="-1" y="1"/>
                  <a:ext cx="2" cy="710833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Прямая соединительная линия 32"/>
                <p:cNvSpPr/>
                <p:nvPr/>
              </p:nvSpPr>
              <p:spPr>
                <a:xfrm flipV="1">
                  <a:off x="124088" y="1"/>
                  <a:ext cx="2" cy="710833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Прямая соединительная линия 33"/>
                <p:cNvSpPr/>
                <p:nvPr/>
              </p:nvSpPr>
              <p:spPr>
                <a:xfrm flipV="1">
                  <a:off x="233859" y="0"/>
                  <a:ext cx="2" cy="710834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Прямая соединительная линия 34"/>
                <p:cNvSpPr/>
                <p:nvPr/>
              </p:nvSpPr>
              <p:spPr>
                <a:xfrm flipV="1">
                  <a:off x="363404" y="4900"/>
                  <a:ext cx="2" cy="705934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5" name="Прямая соединительная линия 35"/>
                <p:cNvSpPr/>
                <p:nvPr/>
              </p:nvSpPr>
              <p:spPr>
                <a:xfrm flipV="1">
                  <a:off x="491039" y="4900"/>
                  <a:ext cx="2" cy="705934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2" name="Группа 52"/>
              <p:cNvGrpSpPr/>
              <p:nvPr/>
            </p:nvGrpSpPr>
            <p:grpSpPr>
              <a:xfrm>
                <a:off x="-1" y="113684"/>
                <a:ext cx="733902" cy="475608"/>
                <a:chOff x="0" y="0"/>
                <a:chExt cx="733900" cy="475607"/>
              </a:xfrm>
            </p:grpSpPr>
            <p:sp>
              <p:nvSpPr>
                <p:cNvPr id="347" name="Прямая соединительная линия 53"/>
                <p:cNvSpPr/>
                <p:nvPr/>
              </p:nvSpPr>
              <p:spPr>
                <a:xfrm>
                  <a:off x="-1" y="0"/>
                  <a:ext cx="733903" cy="1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Прямая соединительная линия 54"/>
                <p:cNvSpPr/>
                <p:nvPr/>
              </p:nvSpPr>
              <p:spPr>
                <a:xfrm>
                  <a:off x="-1" y="120188"/>
                  <a:ext cx="733903" cy="2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Прямая соединительная линия 55"/>
                <p:cNvSpPr/>
                <p:nvPr/>
              </p:nvSpPr>
              <p:spPr>
                <a:xfrm>
                  <a:off x="-1" y="226509"/>
                  <a:ext cx="733903" cy="2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Прямая соединительная линия 56"/>
                <p:cNvSpPr/>
                <p:nvPr/>
              </p:nvSpPr>
              <p:spPr>
                <a:xfrm>
                  <a:off x="-1" y="351982"/>
                  <a:ext cx="728844" cy="2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1" name="Прямая соединительная линия 57"/>
                <p:cNvSpPr/>
                <p:nvPr/>
              </p:nvSpPr>
              <p:spPr>
                <a:xfrm>
                  <a:off x="-1" y="475606"/>
                  <a:ext cx="728844" cy="2"/>
                </a:xfrm>
                <a:prstGeom prst="line">
                  <a:avLst/>
                </a:prstGeom>
                <a:noFill/>
                <a:ln w="12700" cap="flat">
                  <a:solidFill>
                    <a:srgbClr val="0D0D0D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5" name="TextBox 60"/>
          <p:cNvSpPr txBox="1"/>
          <p:nvPr/>
        </p:nvSpPr>
        <p:spPr>
          <a:xfrm>
            <a:off x="1224370" y="2036811"/>
            <a:ext cx="4080930" cy="41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Энергия системы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минимальна, </a:t>
            </a:r>
            <a14:m>
              <m:oMath>
                <m:sSub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sub>
                </m:sSub>
              </m:oMath>
            </a14:m>
          </a:p>
        </p:txBody>
      </p:sp>
      <p:sp>
        <p:nvSpPr>
          <p:cNvPr id="356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Время туннелирования</a:t>
            </a:r>
          </a:p>
        </p:txBody>
      </p:sp>
      <p:pic>
        <p:nvPicPr>
          <p:cNvPr id="357" name="Рисунок 7" descr="Рисунок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6574" y="1568305"/>
            <a:ext cx="5292577" cy="37213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8"/>
          <p:cNvSpPr txBox="1"/>
          <p:nvPr/>
        </p:nvSpPr>
        <p:spPr>
          <a:xfrm>
            <a:off x="4823361" y="4385771"/>
            <a:ext cx="1648790" cy="3936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8.84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  <a:endParaRPr sz="2800"/>
          </a:p>
        </p:txBody>
      </p:sp>
      <p:sp>
        <p:nvSpPr>
          <p:cNvPr id="359" name="TextBox 12"/>
          <p:cNvSpPr txBox="1"/>
          <p:nvPr/>
        </p:nvSpPr>
        <p:spPr>
          <a:xfrm>
            <a:off x="7665718" y="5136766"/>
            <a:ext cx="4229551" cy="962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График зависимости времени туннелирования </a:t>
            </a:r>
            <a14:m>
              <m:oMath>
                <m:sSub>
                  <m:e>
                    <m:r>
                      <a:rPr xmlns:a="http://schemas.openxmlformats.org/drawingml/2006/main" sz="2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e>
                  <m:sub>
                    <m:r>
                      <a:rPr xmlns:a="http://schemas.openxmlformats.org/drawingml/2006/main" sz="2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sub>
                </m:sSub>
              </m:oMath>
            </a14:m>
            <a:r>
              <a:t> от размера системы L для двумерной модели Изинга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Время перемешивания</a:t>
            </a:r>
          </a:p>
        </p:txBody>
      </p:sp>
      <p:pic>
        <p:nvPicPr>
          <p:cNvPr id="362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336" y="874160"/>
            <a:ext cx="5091392" cy="397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864" y="1037142"/>
            <a:ext cx="5360245" cy="3915165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Прямоугольник 7"/>
          <p:cNvSpPr txBox="1"/>
          <p:nvPr/>
        </p:nvSpPr>
        <p:spPr>
          <a:xfrm>
            <a:off x="9667579" y="4616283"/>
            <a:ext cx="1761332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𝜏</a:t>
            </a:r>
            <a:r>
              <a:rPr sz="1600"/>
              <a:t>𝑚𝑖𝑥 </a:t>
            </a:r>
            <a:r>
              <a:t>∝ </a:t>
            </a:r>
            <a14:m>
              <m:oMath>
                <m:sSu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e>
                  <m:sup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4.28</m:t>
                    </m:r>
                  </m:sup>
                </m:sSup>
              </m:oMath>
            </a14:m>
          </a:p>
        </p:txBody>
      </p:sp>
      <p:sp>
        <p:nvSpPr>
          <p:cNvPr id="365" name="Прямоугольник 8"/>
          <p:cNvSpPr txBox="1"/>
          <p:nvPr/>
        </p:nvSpPr>
        <p:spPr>
          <a:xfrm>
            <a:off x="3969746" y="4586526"/>
            <a:ext cx="1761332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𝜏</a:t>
            </a:r>
            <a:r>
              <a:rPr sz="1600"/>
              <a:t>𝑚𝑖𝑥 </a:t>
            </a:r>
            <a:r>
              <a:t>∝ </a:t>
            </a:r>
            <a14:m>
              <m:oMath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2.19</m:t>
                    </m:r>
                  </m:sup>
                </m:sSup>
              </m:oMath>
            </a14:m>
          </a:p>
        </p:txBody>
      </p:sp>
      <p:sp>
        <p:nvSpPr>
          <p:cNvPr id="366" name="TextBox 9"/>
          <p:cNvSpPr txBox="1"/>
          <p:nvPr/>
        </p:nvSpPr>
        <p:spPr>
          <a:xfrm>
            <a:off x="1322947" y="4663469"/>
            <a:ext cx="247246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Одномерная модель</a:t>
            </a:r>
          </a:p>
        </p:txBody>
      </p:sp>
      <p:sp>
        <p:nvSpPr>
          <p:cNvPr id="367" name="TextBox 10"/>
          <p:cNvSpPr txBox="1"/>
          <p:nvPr/>
        </p:nvSpPr>
        <p:spPr>
          <a:xfrm>
            <a:off x="6948586" y="4693228"/>
            <a:ext cx="247246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Двумерная модель</a:t>
            </a:r>
          </a:p>
        </p:txBody>
      </p:sp>
      <p:sp>
        <p:nvSpPr>
          <p:cNvPr id="368" name="TextBox 11"/>
          <p:cNvSpPr txBox="1"/>
          <p:nvPr/>
        </p:nvSpPr>
        <p:spPr>
          <a:xfrm>
            <a:off x="883918" y="5375655"/>
            <a:ext cx="10424164" cy="6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График зависимости спектральной щели G от размера системы L. Слева – одномерная модель Изинга, справа – двумерная модель Изинга</a:t>
            </a:r>
          </a:p>
        </p:txBody>
      </p:sp>
      <p:sp>
        <p:nvSpPr>
          <p:cNvPr id="369" name="TextBox 12"/>
          <p:cNvSpPr txBox="1"/>
          <p:nvPr/>
        </p:nvSpPr>
        <p:spPr>
          <a:xfrm>
            <a:off x="9598748" y="1787618"/>
            <a:ext cx="1132891" cy="6534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den>
                  </m:f>
                </m:oMath>
              </m:oMathPara>
            </a14:m>
            <a:endParaRPr sz="2400"/>
          </a:p>
        </p:txBody>
      </p:sp>
      <p:sp>
        <p:nvSpPr>
          <p:cNvPr id="370" name="TextBox 1"/>
          <p:cNvSpPr txBox="1"/>
          <p:nvPr/>
        </p:nvSpPr>
        <p:spPr>
          <a:xfrm>
            <a:off x="9970269" y="1187256"/>
            <a:ext cx="1468636" cy="2800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спектра энергии</a:t>
            </a:r>
          </a:p>
        </p:txBody>
      </p:sp>
      <p:sp>
        <p:nvSpPr>
          <p:cNvPr id="373" name="TextBox 2"/>
          <p:cNvSpPr txBox="1"/>
          <p:nvPr/>
        </p:nvSpPr>
        <p:spPr>
          <a:xfrm>
            <a:off x="656903" y="1027850"/>
            <a:ext cx="10857950" cy="6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Цель: исследовать влияние загрубления спектра на точность вычисления термо-динамических величин в спиновых моделях</a:t>
            </a:r>
          </a:p>
        </p:txBody>
      </p:sp>
      <p:pic>
        <p:nvPicPr>
          <p:cNvPr id="374" name="Рисунок 21" descr="Рисунок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663" y="2313969"/>
            <a:ext cx="5162428" cy="3233436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Прямая соединительная линия 12"/>
          <p:cNvSpPr/>
          <p:nvPr/>
        </p:nvSpPr>
        <p:spPr>
          <a:xfrm flipH="1">
            <a:off x="6382203" y="2048846"/>
            <a:ext cx="2" cy="3433690"/>
          </a:xfrm>
          <a:prstGeom prst="line">
            <a:avLst/>
          </a:prstGeom>
          <a:ln w="12700">
            <a:solidFill>
              <a:srgbClr val="4F4B4B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6" name="Прямая соединительная линия 13"/>
          <p:cNvSpPr/>
          <p:nvPr/>
        </p:nvSpPr>
        <p:spPr>
          <a:xfrm>
            <a:off x="6970031" y="2048846"/>
            <a:ext cx="2" cy="3433690"/>
          </a:xfrm>
          <a:prstGeom prst="line">
            <a:avLst/>
          </a:prstGeom>
          <a:ln w="12700">
            <a:solidFill>
              <a:srgbClr val="4F4B4B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7" name="Прямая соединительная линия 14"/>
          <p:cNvSpPr/>
          <p:nvPr/>
        </p:nvSpPr>
        <p:spPr>
          <a:xfrm>
            <a:off x="7565118" y="2048846"/>
            <a:ext cx="2" cy="3433690"/>
          </a:xfrm>
          <a:prstGeom prst="line">
            <a:avLst/>
          </a:prstGeom>
          <a:ln w="12700">
            <a:solidFill>
              <a:srgbClr val="4F4B4B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8" name="Прямая соединительная линия 16"/>
          <p:cNvSpPr/>
          <p:nvPr/>
        </p:nvSpPr>
        <p:spPr>
          <a:xfrm>
            <a:off x="8189231" y="2048846"/>
            <a:ext cx="2" cy="3433690"/>
          </a:xfrm>
          <a:prstGeom prst="line">
            <a:avLst/>
          </a:prstGeom>
          <a:ln w="12700">
            <a:solidFill>
              <a:srgbClr val="4F4B4B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9" name="Прямая со стрелкой 18"/>
          <p:cNvSpPr/>
          <p:nvPr/>
        </p:nvSpPr>
        <p:spPr>
          <a:xfrm>
            <a:off x="5152571" y="3599543"/>
            <a:ext cx="943431" cy="2"/>
          </a:xfrm>
          <a:prstGeom prst="line">
            <a:avLst/>
          </a:prstGeom>
          <a:ln w="76200">
            <a:solidFill>
              <a:srgbClr val="4F4B4B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0" name="Рисунок 22" descr="Рисунок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995" y="2310987"/>
            <a:ext cx="5050276" cy="321381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extBox 24"/>
          <p:cNvSpPr txBox="1"/>
          <p:nvPr/>
        </p:nvSpPr>
        <p:spPr>
          <a:xfrm>
            <a:off x="2934379" y="5891163"/>
            <a:ext cx="645291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Плотность состояния g(E) одномерной модели Изинга L=62</a:t>
            </a:r>
          </a:p>
        </p:txBody>
      </p:sp>
      <p:sp>
        <p:nvSpPr>
          <p:cNvPr id="382" name="TextBox 25"/>
          <p:cNvSpPr txBox="1"/>
          <p:nvPr/>
        </p:nvSpPr>
        <p:spPr>
          <a:xfrm>
            <a:off x="5144651" y="5362739"/>
            <a:ext cx="426765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E/L</a:t>
            </a:r>
          </a:p>
        </p:txBody>
      </p:sp>
      <p:sp>
        <p:nvSpPr>
          <p:cNvPr id="383" name="TextBox 27"/>
          <p:cNvSpPr txBox="1"/>
          <p:nvPr/>
        </p:nvSpPr>
        <p:spPr>
          <a:xfrm>
            <a:off x="11218705" y="5349953"/>
            <a:ext cx="426766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E/L</a:t>
            </a:r>
          </a:p>
        </p:txBody>
      </p:sp>
      <p:sp>
        <p:nvSpPr>
          <p:cNvPr id="384" name="TextBox 28"/>
          <p:cNvSpPr txBox="1"/>
          <p:nvPr/>
        </p:nvSpPr>
        <p:spPr>
          <a:xfrm>
            <a:off x="2338124" y="2046776"/>
            <a:ext cx="101401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Ln(g(E))</a:t>
            </a:r>
          </a:p>
        </p:txBody>
      </p:sp>
      <p:sp>
        <p:nvSpPr>
          <p:cNvPr id="385" name="TextBox 29"/>
          <p:cNvSpPr txBox="1"/>
          <p:nvPr/>
        </p:nvSpPr>
        <p:spPr>
          <a:xfrm>
            <a:off x="8343868" y="1921668"/>
            <a:ext cx="1014017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Ln(g(E’))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537" y="2947834"/>
            <a:ext cx="3553922" cy="1571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8006" y="2879233"/>
            <a:ext cx="4930591" cy="153527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спектра энергии</a:t>
            </a:r>
          </a:p>
        </p:txBody>
      </p:sp>
      <p:sp>
        <p:nvSpPr>
          <p:cNvPr id="390" name="TextBox 4"/>
          <p:cNvSpPr txBox="1"/>
          <p:nvPr/>
        </p:nvSpPr>
        <p:spPr>
          <a:xfrm>
            <a:off x="656903" y="1027849"/>
            <a:ext cx="10857950" cy="34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Формулы вычисления теплоемкости C и энергии  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1"/>
          <p:cNvGrpSpPr/>
          <p:nvPr/>
        </p:nvGrpSpPr>
        <p:grpSpPr>
          <a:xfrm>
            <a:off x="6084637" y="1842431"/>
            <a:ext cx="5937746" cy="3861928"/>
            <a:chOff x="-1" y="-1"/>
            <a:chExt cx="5937744" cy="3861926"/>
          </a:xfrm>
        </p:grpSpPr>
        <p:pic>
          <p:nvPicPr>
            <p:cNvPr id="392" name="Рисунок 11" descr="Рисунок 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889" b="0"/>
            <a:stretch>
              <a:fillRect/>
            </a:stretch>
          </p:blipFill>
          <p:spPr>
            <a:xfrm>
              <a:off x="-2" y="56853"/>
              <a:ext cx="5937745" cy="3805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Рисунок 24" descr="Рисунок 24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904" t="1199" r="90926" b="92988"/>
            <a:stretch>
              <a:fillRect/>
            </a:stretch>
          </p:blipFill>
          <p:spPr>
            <a:xfrm>
              <a:off x="48675" y="-2"/>
              <a:ext cx="432150" cy="25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7" name="Group 2"/>
          <p:cNvGrpSpPr/>
          <p:nvPr/>
        </p:nvGrpSpPr>
        <p:grpSpPr>
          <a:xfrm>
            <a:off x="428916" y="1805832"/>
            <a:ext cx="5924994" cy="3903308"/>
            <a:chOff x="0" y="0"/>
            <a:chExt cx="5924992" cy="3903306"/>
          </a:xfrm>
        </p:grpSpPr>
        <p:pic>
          <p:nvPicPr>
            <p:cNvPr id="395" name="Рисунок 12" descr="Рисунок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45899"/>
              <a:ext cx="5924994" cy="3857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Рисунок 23" descr="Рисунок 23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338" t="4564" r="90851" b="90228"/>
            <a:stretch>
              <a:fillRect/>
            </a:stretch>
          </p:blipFill>
          <p:spPr>
            <a:xfrm>
              <a:off x="74816" y="-1"/>
              <a:ext cx="309408" cy="1848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8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спектра энергии</a:t>
            </a:r>
          </a:p>
        </p:txBody>
      </p:sp>
      <p:pic>
        <p:nvPicPr>
          <p:cNvPr id="399" name="Рисунок 40" descr="Рисунок 40"/>
          <p:cNvPicPr>
            <a:picLocks noChangeAspect="1"/>
          </p:cNvPicPr>
          <p:nvPr/>
        </p:nvPicPr>
        <p:blipFill>
          <a:blip r:embed="rId6">
            <a:extLst/>
          </a:blip>
          <a:srcRect l="90021" t="41086" r="629" b="38323"/>
          <a:stretch>
            <a:fillRect/>
          </a:stretch>
        </p:blipFill>
        <p:spPr>
          <a:xfrm>
            <a:off x="5379053" y="3302444"/>
            <a:ext cx="950468" cy="1088214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TextBox 10"/>
          <p:cNvSpPr txBox="1"/>
          <p:nvPr/>
        </p:nvSpPr>
        <p:spPr>
          <a:xfrm>
            <a:off x="596333" y="5741504"/>
            <a:ext cx="5043641" cy="59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Отклонение теплоемкости </a:t>
            </a:r>
            <a14:m>
              <m:oMath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∆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𝐶</m:t>
                </m:r>
              </m:oMath>
            </a14:m>
            <a:r>
              <a:t> от точного значения в зависимости от β одномерной модели Изинга L=510 </a:t>
            </a:r>
          </a:p>
        </p:txBody>
      </p:sp>
      <p:sp>
        <p:nvSpPr>
          <p:cNvPr id="401" name="TextBox 11"/>
          <p:cNvSpPr txBox="1"/>
          <p:nvPr/>
        </p:nvSpPr>
        <p:spPr>
          <a:xfrm>
            <a:off x="6364087" y="5718058"/>
            <a:ext cx="5043640" cy="59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Отклонение энергии </a:t>
            </a:r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∆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𝐸</m:t>
                </m:r>
              </m:oMath>
            </a14:m>
            <a:r>
              <a:t> от точного значения в зависимости от β одномерной модели Изинга L=510 </a:t>
            </a:r>
          </a:p>
        </p:txBody>
      </p:sp>
      <p:sp>
        <p:nvSpPr>
          <p:cNvPr id="402" name="TextBox 8"/>
          <p:cNvSpPr txBox="1"/>
          <p:nvPr/>
        </p:nvSpPr>
        <p:spPr>
          <a:xfrm>
            <a:off x="5578092" y="5385709"/>
            <a:ext cx="30750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β</a:t>
            </a:r>
          </a:p>
        </p:txBody>
      </p:sp>
      <p:sp>
        <p:nvSpPr>
          <p:cNvPr id="403" name="TextBox 12"/>
          <p:cNvSpPr txBox="1"/>
          <p:nvPr/>
        </p:nvSpPr>
        <p:spPr>
          <a:xfrm>
            <a:off x="11932367" y="5372173"/>
            <a:ext cx="30750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β</a:t>
            </a:r>
          </a:p>
        </p:txBody>
      </p:sp>
      <p:sp>
        <p:nvSpPr>
          <p:cNvPr id="404" name="TextBox 13"/>
          <p:cNvSpPr txBox="1"/>
          <p:nvPr/>
        </p:nvSpPr>
        <p:spPr>
          <a:xfrm>
            <a:off x="423789" y="1528943"/>
            <a:ext cx="353569" cy="1570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∆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𝐶</m:t>
                  </m:r>
                </m:oMath>
              </m:oMathPara>
            </a14:m>
          </a:p>
        </p:txBody>
      </p:sp>
      <p:sp>
        <p:nvSpPr>
          <p:cNvPr id="405" name="TextBox 14"/>
          <p:cNvSpPr txBox="1"/>
          <p:nvPr/>
        </p:nvSpPr>
        <p:spPr>
          <a:xfrm>
            <a:off x="6235252" y="1553223"/>
            <a:ext cx="358827" cy="1543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∆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спектра энергии</a:t>
            </a:r>
          </a:p>
        </p:txBody>
      </p:sp>
      <p:sp>
        <p:nvSpPr>
          <p:cNvPr id="408" name="TextBox 10"/>
          <p:cNvSpPr txBox="1"/>
          <p:nvPr/>
        </p:nvSpPr>
        <p:spPr>
          <a:xfrm>
            <a:off x="596333" y="5741504"/>
            <a:ext cx="5043641" cy="59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Отклонение теплоемкости </a:t>
            </a:r>
            <a14:m>
              <m:oMath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∆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𝐶</m:t>
                </m:r>
              </m:oMath>
            </a14:m>
            <a:r>
              <a:t> от точного значения в зависимости от β одномерной модели Поттса q=3 L=128 </a:t>
            </a:r>
          </a:p>
        </p:txBody>
      </p:sp>
      <p:sp>
        <p:nvSpPr>
          <p:cNvPr id="409" name="TextBox 11"/>
          <p:cNvSpPr txBox="1"/>
          <p:nvPr/>
        </p:nvSpPr>
        <p:spPr>
          <a:xfrm>
            <a:off x="6364087" y="5718058"/>
            <a:ext cx="5043640" cy="593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Отклонение энергии </a:t>
            </a:r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∆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𝐸</m:t>
                </m:r>
              </m:oMath>
            </a14:m>
            <a:r>
              <a:t> от точного значения в зависимости от β одномерной модели Поттса q=3 L=128 </a:t>
            </a:r>
          </a:p>
        </p:txBody>
      </p:sp>
      <p:grpSp>
        <p:nvGrpSpPr>
          <p:cNvPr id="412" name="Group 18"/>
          <p:cNvGrpSpPr/>
          <p:nvPr/>
        </p:nvGrpSpPr>
        <p:grpSpPr>
          <a:xfrm>
            <a:off x="241299" y="1690070"/>
            <a:ext cx="5764483" cy="3752737"/>
            <a:chOff x="0" y="0"/>
            <a:chExt cx="5764481" cy="3752735"/>
          </a:xfrm>
        </p:grpSpPr>
        <p:pic>
          <p:nvPicPr>
            <p:cNvPr id="410" name="Рисунок 41" descr="Рисунок 4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9323" b="0"/>
            <a:stretch>
              <a:fillRect/>
            </a:stretch>
          </p:blipFill>
          <p:spPr>
            <a:xfrm>
              <a:off x="-1" y="-1"/>
              <a:ext cx="5764483" cy="3752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1" name="Рисунок 23" descr="Рисунок 2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38" t="4564" r="90851" b="90228"/>
            <a:stretch>
              <a:fillRect/>
            </a:stretch>
          </p:blipFill>
          <p:spPr>
            <a:xfrm>
              <a:off x="37574" y="62524"/>
              <a:ext cx="430727" cy="218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5" name="Group 21"/>
          <p:cNvGrpSpPr/>
          <p:nvPr/>
        </p:nvGrpSpPr>
        <p:grpSpPr>
          <a:xfrm>
            <a:off x="6108198" y="1917699"/>
            <a:ext cx="5668467" cy="3487489"/>
            <a:chOff x="0" y="0"/>
            <a:chExt cx="5668466" cy="3487487"/>
          </a:xfrm>
        </p:grpSpPr>
        <p:pic>
          <p:nvPicPr>
            <p:cNvPr id="413" name="Рисунок 40" descr="Рисунок 4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9323" b="0"/>
            <a:stretch>
              <a:fillRect/>
            </a:stretch>
          </p:blipFill>
          <p:spPr>
            <a:xfrm>
              <a:off x="0" y="-1"/>
              <a:ext cx="5668466" cy="3487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4" name="Рисунок 24" descr="Рисунок 24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904" t="1199" r="90926" b="92988"/>
            <a:stretch>
              <a:fillRect/>
            </a:stretch>
          </p:blipFill>
          <p:spPr>
            <a:xfrm>
              <a:off x="119335" y="30314"/>
              <a:ext cx="345900" cy="193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6" name="Рисунок 40" descr="Рисунок 40"/>
          <p:cNvPicPr>
            <a:picLocks noChangeAspect="1"/>
          </p:cNvPicPr>
          <p:nvPr/>
        </p:nvPicPr>
        <p:blipFill>
          <a:blip r:embed="rId4">
            <a:extLst/>
          </a:blip>
          <a:srcRect l="90021" t="41086" r="629" b="38323"/>
          <a:stretch>
            <a:fillRect/>
          </a:stretch>
        </p:blipFill>
        <p:spPr>
          <a:xfrm>
            <a:off x="5277453" y="3226243"/>
            <a:ext cx="950468" cy="1088214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TextBox 12"/>
          <p:cNvSpPr txBox="1"/>
          <p:nvPr/>
        </p:nvSpPr>
        <p:spPr>
          <a:xfrm>
            <a:off x="263989" y="1453896"/>
            <a:ext cx="353569" cy="1570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∆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𝐶</m:t>
                  </m:r>
                </m:oMath>
              </m:oMathPara>
            </a14:m>
          </a:p>
        </p:txBody>
      </p:sp>
      <p:sp>
        <p:nvSpPr>
          <p:cNvPr id="418" name="TextBox 13"/>
          <p:cNvSpPr txBox="1"/>
          <p:nvPr/>
        </p:nvSpPr>
        <p:spPr>
          <a:xfrm>
            <a:off x="6230401" y="1580723"/>
            <a:ext cx="519747" cy="37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14:m>
              <m:oMath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∆</m:t>
                </m:r>
              </m:oMath>
            </a14:m>
            <a:r>
              <a:t>E</a:t>
            </a:r>
          </a:p>
        </p:txBody>
      </p:sp>
      <p:sp>
        <p:nvSpPr>
          <p:cNvPr id="419" name="TextBox 14"/>
          <p:cNvSpPr txBox="1"/>
          <p:nvPr/>
        </p:nvSpPr>
        <p:spPr>
          <a:xfrm>
            <a:off x="5703761" y="5214371"/>
            <a:ext cx="30750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β</a:t>
            </a:r>
          </a:p>
        </p:txBody>
      </p:sp>
      <p:sp>
        <p:nvSpPr>
          <p:cNvPr id="420" name="TextBox 15"/>
          <p:cNvSpPr txBox="1"/>
          <p:nvPr/>
        </p:nvSpPr>
        <p:spPr>
          <a:xfrm>
            <a:off x="11588536" y="5258138"/>
            <a:ext cx="307509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непрерывного спектра энергии</a:t>
            </a:r>
          </a:p>
        </p:txBody>
      </p:sp>
      <p:grpSp>
        <p:nvGrpSpPr>
          <p:cNvPr id="446" name="Group 56"/>
          <p:cNvGrpSpPr/>
          <p:nvPr/>
        </p:nvGrpSpPr>
        <p:grpSpPr>
          <a:xfrm>
            <a:off x="1444869" y="1913210"/>
            <a:ext cx="2555634" cy="2232855"/>
            <a:chOff x="0" y="0"/>
            <a:chExt cx="2555633" cy="2232854"/>
          </a:xfrm>
        </p:grpSpPr>
        <p:sp>
          <p:nvSpPr>
            <p:cNvPr id="423" name="Oval 6"/>
            <p:cNvSpPr/>
            <p:nvPr/>
          </p:nvSpPr>
          <p:spPr>
            <a:xfrm>
              <a:off x="332267" y="201242"/>
              <a:ext cx="2003505" cy="1815311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24" name="Straight Arrow Connector 15"/>
            <p:cNvSpPr/>
            <p:nvPr/>
          </p:nvSpPr>
          <p:spPr>
            <a:xfrm flipH="1" flipV="1">
              <a:off x="0" y="944616"/>
              <a:ext cx="562028" cy="148538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5" name="Straight Arrow Connector 20"/>
            <p:cNvSpPr/>
            <p:nvPr/>
          </p:nvSpPr>
          <p:spPr>
            <a:xfrm flipH="1" flipV="1">
              <a:off x="286316" y="451772"/>
              <a:ext cx="519611" cy="2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6" name="Straight Arrow Connector 21"/>
            <p:cNvSpPr/>
            <p:nvPr/>
          </p:nvSpPr>
          <p:spPr>
            <a:xfrm flipH="1">
              <a:off x="339337" y="1242375"/>
              <a:ext cx="137858" cy="518171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7" name="Straight Arrow Connector 22"/>
            <p:cNvSpPr/>
            <p:nvPr/>
          </p:nvSpPr>
          <p:spPr>
            <a:xfrm flipH="1">
              <a:off x="1484599" y="174547"/>
              <a:ext cx="455986" cy="251214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8" name="Straight Arrow Connector 23"/>
            <p:cNvSpPr/>
            <p:nvPr/>
          </p:nvSpPr>
          <p:spPr>
            <a:xfrm flipV="1">
              <a:off x="2120855" y="251212"/>
              <a:ext cx="2" cy="472310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9" name="Straight Arrow Connector 24"/>
            <p:cNvSpPr/>
            <p:nvPr/>
          </p:nvSpPr>
          <p:spPr>
            <a:xfrm flipH="1">
              <a:off x="2036022" y="995953"/>
              <a:ext cx="519613" cy="189608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0" name="Straight Arrow Connector 25"/>
            <p:cNvSpPr/>
            <p:nvPr/>
          </p:nvSpPr>
          <p:spPr>
            <a:xfrm flipH="1" flipV="1">
              <a:off x="922573" y="0"/>
              <a:ext cx="296920" cy="312818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1" name="Straight Arrow Connector 34"/>
            <p:cNvSpPr/>
            <p:nvPr/>
          </p:nvSpPr>
          <p:spPr>
            <a:xfrm flipH="1">
              <a:off x="509007" y="1817360"/>
              <a:ext cx="530216" cy="148537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2" name="Straight Arrow Connector 35"/>
            <p:cNvSpPr/>
            <p:nvPr/>
          </p:nvSpPr>
          <p:spPr>
            <a:xfrm>
              <a:off x="1686081" y="1817360"/>
              <a:ext cx="286316" cy="333354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3" name="Straight Arrow Connector 36"/>
            <p:cNvSpPr/>
            <p:nvPr/>
          </p:nvSpPr>
          <p:spPr>
            <a:xfrm>
              <a:off x="1876958" y="1632543"/>
              <a:ext cx="540819" cy="2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4" name="Straight Arrow Connector 40"/>
            <p:cNvSpPr/>
            <p:nvPr/>
          </p:nvSpPr>
          <p:spPr>
            <a:xfrm flipH="1">
              <a:off x="1134658" y="1827627"/>
              <a:ext cx="318130" cy="405228"/>
            </a:xfrm>
            <a:prstGeom prst="line">
              <a:avLst/>
            </a:prstGeom>
            <a:noFill/>
            <a:ln w="57150" cap="flat">
              <a:solidFill>
                <a:srgbClr val="D3481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5" name="Oval 42"/>
            <p:cNvSpPr/>
            <p:nvPr/>
          </p:nvSpPr>
          <p:spPr>
            <a:xfrm flipH="1" rot="10800000">
              <a:off x="275711" y="990476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6" name="Oval 45"/>
            <p:cNvSpPr/>
            <p:nvPr/>
          </p:nvSpPr>
          <p:spPr>
            <a:xfrm flipH="1" rot="10800000">
              <a:off x="1696683" y="240943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7" name="Oval 46"/>
            <p:cNvSpPr/>
            <p:nvPr/>
          </p:nvSpPr>
          <p:spPr>
            <a:xfrm flipH="1" rot="10800000">
              <a:off x="1081636" y="169070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8" name="Oval 47"/>
            <p:cNvSpPr/>
            <p:nvPr/>
          </p:nvSpPr>
          <p:spPr>
            <a:xfrm flipH="1" rot="10800000">
              <a:off x="572630" y="405223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39" name="Oval 48"/>
            <p:cNvSpPr/>
            <p:nvPr/>
          </p:nvSpPr>
          <p:spPr>
            <a:xfrm flipH="1" rot="10800000">
              <a:off x="2067833" y="507899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0" name="Oval 50"/>
            <p:cNvSpPr/>
            <p:nvPr/>
          </p:nvSpPr>
          <p:spPr>
            <a:xfrm flipH="1" rot="10800000">
              <a:off x="2269314" y="1041814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1" name="Oval 51"/>
            <p:cNvSpPr/>
            <p:nvPr/>
          </p:nvSpPr>
          <p:spPr>
            <a:xfrm flipH="1" rot="10800000">
              <a:off x="2078438" y="1596263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2" name="Oval 52"/>
            <p:cNvSpPr/>
            <p:nvPr/>
          </p:nvSpPr>
          <p:spPr>
            <a:xfrm flipH="1" rot="10800000">
              <a:off x="1717892" y="1873488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3" name="Oval 53"/>
            <p:cNvSpPr/>
            <p:nvPr/>
          </p:nvSpPr>
          <p:spPr>
            <a:xfrm flipH="1" rot="10800000">
              <a:off x="1240700" y="1965896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4" name="Oval 54"/>
            <p:cNvSpPr/>
            <p:nvPr/>
          </p:nvSpPr>
          <p:spPr>
            <a:xfrm flipH="1" rot="10800000">
              <a:off x="752903" y="1832418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445" name="Oval 55"/>
            <p:cNvSpPr/>
            <p:nvPr/>
          </p:nvSpPr>
          <p:spPr>
            <a:xfrm flipH="1" rot="10800000">
              <a:off x="371149" y="1442249"/>
              <a:ext cx="106045" cy="92411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447" name="TextBox 57"/>
          <p:cNvSpPr txBox="1"/>
          <p:nvPr/>
        </p:nvSpPr>
        <p:spPr>
          <a:xfrm>
            <a:off x="2199917" y="4696069"/>
            <a:ext cx="1147691" cy="2403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𝜋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𝜋</m:t>
                  </m:r>
                </m:oMath>
              </m:oMathPara>
            </a14:m>
          </a:p>
        </p:txBody>
      </p:sp>
      <p:sp>
        <p:nvSpPr>
          <p:cNvPr id="448" name="Rectangle 59"/>
          <p:cNvSpPr txBox="1"/>
          <p:nvPr/>
        </p:nvSpPr>
        <p:spPr>
          <a:xfrm>
            <a:off x="1753415" y="5125642"/>
            <a:ext cx="2244171" cy="5336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nary>
                    <m:nary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nary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⁡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pic>
        <p:nvPicPr>
          <p:cNvPr id="449" name="Picture 60" descr="Picture 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2186" y="2247900"/>
            <a:ext cx="4979706" cy="3636108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extBox 61"/>
          <p:cNvSpPr txBox="1"/>
          <p:nvPr/>
        </p:nvSpPr>
        <p:spPr>
          <a:xfrm>
            <a:off x="553718" y="837349"/>
            <a:ext cx="11097264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Одномерная XY-модель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непрерывного спектра энергии</a:t>
            </a:r>
          </a:p>
        </p:txBody>
      </p:sp>
      <p:sp>
        <p:nvSpPr>
          <p:cNvPr id="453" name="TextBox 2"/>
          <p:cNvSpPr txBox="1"/>
          <p:nvPr/>
        </p:nvSpPr>
        <p:spPr>
          <a:xfrm>
            <a:off x="669604" y="1383449"/>
            <a:ext cx="7869878" cy="301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Задаем N  - кол-во бинов, на которое будет разбит спектр энергии в XY-модели</a:t>
            </a:r>
          </a:p>
          <a:p>
            <a:pPr marL="457200" indent="-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В качестве начального значения  g(E)  присваиваем результат аналитического вычисления </a:t>
            </a:r>
          </a:p>
          <a:p>
            <a:pPr marL="457200" indent="-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Запускаем 1/t-алгоритм Ванг-Ландау и накапливаем матрицу переходов</a:t>
            </a:r>
          </a:p>
          <a:p>
            <a:pPr marL="457200" indent="-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Нормируем матрицу, вычисляем старшее собственное значение </a:t>
            </a:r>
            <a14:m>
              <m:oMath>
                <m:sSub>
                  <m:e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e>
                  <m:sub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</a:p>
          <a:p>
            <a:pPr marL="457200" indent="-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Вычисляем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𝛿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begChr m:val="|"/>
                    <m:endChr m:val="|"/>
                  </m:dPr>
                  <m:e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e>
                </m:d>
              </m:oMath>
            </a14:m>
            <a:r>
              <a:t> </a:t>
            </a:r>
          </a:p>
        </p:txBody>
      </p:sp>
      <p:pic>
        <p:nvPicPr>
          <p:cNvPr id="454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7226" y="3079535"/>
            <a:ext cx="24765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5166" y="1445732"/>
            <a:ext cx="2447927" cy="1504951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Прямоугольник 5"/>
          <p:cNvSpPr txBox="1"/>
          <p:nvPr/>
        </p:nvSpPr>
        <p:spPr>
          <a:xfrm>
            <a:off x="9192945" y="3907319"/>
            <a:ext cx="2947087" cy="129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latin typeface="Times"/>
                <a:ea typeface="Times"/>
                <a:cs typeface="Times"/>
                <a:sym typeface="Times"/>
              </a:defRPr>
            </a:pPr>
            <a:r>
              <a:t>Density of states of a two-dimensional </a:t>
            </a:r>
            <a:r>
              <a:rPr i="1"/>
              <a:t>XY </a:t>
            </a:r>
            <a:r>
              <a:t>model from the Wang-Landau algorithm</a:t>
            </a:r>
          </a:p>
          <a:p>
            <a:pPr>
              <a:defRPr sz="1200">
                <a:latin typeface="Times"/>
                <a:ea typeface="Times"/>
                <a:cs typeface="Times"/>
                <a:sym typeface="Times"/>
              </a:defRPr>
            </a:pPr>
            <a:r>
              <a:t>Jun Xu and Hong-Ru Ma</a:t>
            </a:r>
          </a:p>
          <a:p>
            <a: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PHYSICAL REVIEW E </a:t>
            </a:r>
            <a:r>
              <a:rPr b="1"/>
              <a:t>75</a:t>
            </a:r>
            <a:r>
              <a:t>, 041115 2007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rcRect l="8710" t="8246" r="7876" b="8341"/>
          <a:stretch>
            <a:fillRect/>
          </a:stretch>
        </p:blipFill>
        <p:spPr>
          <a:xfrm>
            <a:off x="5111260" y="949567"/>
            <a:ext cx="6365633" cy="3182818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Заголовок 1"/>
          <p:cNvSpPr txBox="1"/>
          <p:nvPr/>
        </p:nvSpPr>
        <p:spPr>
          <a:xfrm>
            <a:off x="883918" y="283611"/>
            <a:ext cx="10424164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713230">
              <a:lnSpc>
                <a:spcPct val="68000"/>
              </a:lnSpc>
              <a:defRPr spc="-100" sz="33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Огрубление спектра энергии</a:t>
            </a:r>
          </a:p>
        </p:txBody>
      </p:sp>
      <p:pic>
        <p:nvPicPr>
          <p:cNvPr id="460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rcRect l="8106" t="7559" r="8417" b="7583"/>
          <a:stretch>
            <a:fillRect/>
          </a:stretch>
        </p:blipFill>
        <p:spPr>
          <a:xfrm>
            <a:off x="187567" y="2694127"/>
            <a:ext cx="6646989" cy="3378429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extBox 15"/>
          <p:cNvSpPr txBox="1"/>
          <p:nvPr/>
        </p:nvSpPr>
        <p:spPr>
          <a:xfrm>
            <a:off x="1050603" y="1383449"/>
            <a:ext cx="3856678" cy="9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Отклонение старшего собственного значения матрицы переходов от единицы XY-модели</a:t>
            </a:r>
          </a:p>
        </p:txBody>
      </p:sp>
      <p:sp>
        <p:nvSpPr>
          <p:cNvPr id="462" name="TextBox 17"/>
          <p:cNvSpPr txBox="1"/>
          <p:nvPr/>
        </p:nvSpPr>
        <p:spPr>
          <a:xfrm>
            <a:off x="538695" y="5902696"/>
            <a:ext cx="4070624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XY-модель L=8 N = 16 … 128</a:t>
            </a:r>
          </a:p>
        </p:txBody>
      </p:sp>
      <p:sp>
        <p:nvSpPr>
          <p:cNvPr id="463" name="TextBox 19"/>
          <p:cNvSpPr txBox="1"/>
          <p:nvPr/>
        </p:nvSpPr>
        <p:spPr>
          <a:xfrm>
            <a:off x="8339796" y="4018820"/>
            <a:ext cx="2077700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XY-модель L=8 n=10</a:t>
            </a:r>
          </a:p>
        </p:txBody>
      </p:sp>
      <p:sp>
        <p:nvSpPr>
          <p:cNvPr id="464" name="TextBox 2"/>
          <p:cNvSpPr txBox="1"/>
          <p:nvPr/>
        </p:nvSpPr>
        <p:spPr>
          <a:xfrm>
            <a:off x="6475548" y="5802961"/>
            <a:ext cx="31328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465" name="TextBox 8"/>
          <p:cNvSpPr txBox="1"/>
          <p:nvPr/>
        </p:nvSpPr>
        <p:spPr>
          <a:xfrm>
            <a:off x="11320247" y="3684078"/>
            <a:ext cx="31328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Заголовок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План</a:t>
            </a:r>
          </a:p>
        </p:txBody>
      </p:sp>
      <p:sp>
        <p:nvSpPr>
          <p:cNvPr id="206" name="Объект 2"/>
          <p:cNvSpPr txBox="1"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eriod" startAt="1"/>
              <a:defRPr sz="2400"/>
            </a:pPr>
            <a:r>
              <a:t>Алгоритм Ванг-Ландау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1"/>
              <a:defRPr sz="2400"/>
            </a:pPr>
            <a:r>
              <a:t>Матрица переходов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1"/>
              <a:defRPr sz="2400"/>
            </a:pPr>
            <a:r>
              <a:t>Критерий точности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1"/>
              <a:defRPr sz="2400"/>
            </a:pPr>
            <a:r>
              <a:t>Огрубление спектра энергии (дискретная и непрерывная модель)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Заголовок 1"/>
          <p:cNvSpPr txBox="1"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Постановка задачи</a:t>
            </a:r>
          </a:p>
        </p:txBody>
      </p:sp>
      <p:sp>
        <p:nvSpPr>
          <p:cNvPr id="209" name="Объект 2"/>
          <p:cNvSpPr txBox="1"/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/>
            </a:lvl1pPr>
          </a:lstStyle>
          <a:p>
            <a:pPr/>
            <a:r>
              <a:t>исследовать влияние загрубления спектра на точность вычисления термо-динамических величин в спиновых моделях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1"/>
          <p:cNvSpPr txBox="1"/>
          <p:nvPr>
            <p:ph type="title" idx="4294967295"/>
          </p:nvPr>
        </p:nvSpPr>
        <p:spPr>
          <a:xfrm>
            <a:off x="1066798" y="293702"/>
            <a:ext cx="10355945" cy="806452"/>
          </a:xfrm>
          <a:prstGeom prst="rect">
            <a:avLst/>
          </a:prstGeom>
        </p:spPr>
        <p:txBody>
          <a:bodyPr anchor="b"/>
          <a:lstStyle>
            <a:lvl1pPr algn="ctr" defTabSz="859536">
              <a:lnSpc>
                <a:spcPct val="85000"/>
              </a:lnSpc>
              <a:defRPr spc="-100" sz="4000">
                <a:solidFill>
                  <a:srgbClr val="404040"/>
                </a:solidFill>
              </a:defRPr>
            </a:lvl1pPr>
          </a:lstStyle>
          <a:p>
            <a:pPr/>
            <a:r>
              <a:t>Статистическая сумма в методе Ванг-Ландау</a:t>
            </a:r>
          </a:p>
        </p:txBody>
      </p:sp>
      <p:sp>
        <p:nvSpPr>
          <p:cNvPr id="212" name="TextBox 5"/>
          <p:cNvSpPr txBox="1"/>
          <p:nvPr/>
        </p:nvSpPr>
        <p:spPr>
          <a:xfrm>
            <a:off x="6885100" y="1392701"/>
            <a:ext cx="3422072" cy="1170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𝑍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ff"/>
                    </m:naryPr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sub>
                    <m:sup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e>
                              <m:r>
                                <a:rPr xmlns:a="http://schemas.openxmlformats.org/drawingml/2006/main" sz="2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xmlns:a="http://schemas.openxmlformats.org/drawingml/2006/main" sz="2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e>
                              <m:r>
                                <a:rPr xmlns:a="http://schemas.openxmlformats.org/drawingml/2006/main" sz="2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xmlns:a="http://schemas.openxmlformats.org/drawingml/2006/main" sz="2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e>
                  </m:nary>
                </m:oMath>
              </m:oMathPara>
            </a14:m>
            <a:endParaRPr sz="2400"/>
          </a:p>
        </p:txBody>
      </p:sp>
      <p:sp>
        <p:nvSpPr>
          <p:cNvPr id="213" name="TextBox 7"/>
          <p:cNvSpPr txBox="1"/>
          <p:nvPr/>
        </p:nvSpPr>
        <p:spPr>
          <a:xfrm>
            <a:off x="6930818" y="2823811"/>
            <a:ext cx="4257519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Запись статистической суммы в методе Ванг-Ландау</a:t>
            </a:r>
          </a:p>
        </p:txBody>
      </p:sp>
      <p:sp>
        <p:nvSpPr>
          <p:cNvPr id="214" name="TextBox 9"/>
          <p:cNvSpPr txBox="1"/>
          <p:nvPr/>
        </p:nvSpPr>
        <p:spPr>
          <a:xfrm>
            <a:off x="6930818" y="4264968"/>
            <a:ext cx="5215462" cy="134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g(</a:t>
            </a:r>
            <a14:m>
              <m:oMath>
                <m:sSub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</m:oMath>
            </a14:m>
            <a:r>
              <a:t>) – плотность состояний – сколько состояний системы соответствует энергии </a:t>
            </a:r>
            <a14:m>
              <m:oMath>
                <m:sSub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</m:oMath>
            </a14:m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k</a:t>
            </a:r>
            <a:r>
              <a:rPr baseline="-25000"/>
              <a:t>B</a:t>
            </a:r>
            <a:r>
              <a:t> – константа Больцмана 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 – температура</a:t>
            </a:r>
          </a:p>
        </p:txBody>
      </p:sp>
      <p:pic>
        <p:nvPicPr>
          <p:cNvPr id="215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071" y="1704163"/>
            <a:ext cx="4041481" cy="195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Заголовок 1"/>
          <p:cNvSpPr txBox="1"/>
          <p:nvPr>
            <p:ph type="title"/>
          </p:nvPr>
        </p:nvSpPr>
        <p:spPr>
          <a:xfrm>
            <a:off x="374070" y="272792"/>
            <a:ext cx="3200401" cy="669916"/>
          </a:xfrm>
          <a:prstGeom prst="rect">
            <a:avLst/>
          </a:prstGeom>
        </p:spPr>
        <p:txBody>
          <a:bodyPr/>
          <a:lstStyle>
            <a:lvl1pPr algn="ctr">
              <a:defRPr spc="-100"/>
            </a:lvl1pPr>
          </a:lstStyle>
          <a:p>
            <a:pPr/>
            <a:r>
              <a:t>Модель Изинга</a:t>
            </a:r>
          </a:p>
        </p:txBody>
      </p:sp>
      <p:pic>
        <p:nvPicPr>
          <p:cNvPr id="220" name="Объект 8" descr="Объект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2619" y="88285"/>
            <a:ext cx="5410202" cy="360997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Текст 3"/>
          <p:cNvSpPr txBox="1"/>
          <p:nvPr>
            <p:ph type="body" sz="quarter" idx="1"/>
          </p:nvPr>
        </p:nvSpPr>
        <p:spPr>
          <a:xfrm>
            <a:off x="8598244" y="793232"/>
            <a:ext cx="3200402" cy="3818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Одномерная модель</a:t>
            </a:r>
          </a:p>
        </p:txBody>
      </p:sp>
      <p:sp>
        <p:nvSpPr>
          <p:cNvPr id="222" name="Текст 5"/>
          <p:cNvSpPr txBox="1"/>
          <p:nvPr/>
        </p:nvSpPr>
        <p:spPr>
          <a:xfrm>
            <a:off x="8904288" y="5111432"/>
            <a:ext cx="3287714" cy="499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91438" indent="-91438">
              <a:lnSpc>
                <a:spcPct val="90000"/>
              </a:lnSpc>
              <a:spcBef>
                <a:spcPts val="1200"/>
              </a:spcBef>
              <a:buClr>
                <a:srgbClr val="D34817"/>
              </a:buClr>
              <a:buSzPct val="100000"/>
              <a:buFont typeface="Trebuchet MS"/>
              <a:buChar char=" "/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Двумерная модель</a:t>
            </a:r>
          </a:p>
        </p:txBody>
      </p:sp>
      <p:pic>
        <p:nvPicPr>
          <p:cNvPr id="223" name="Объект 10" descr="Объект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4900" y="2789238"/>
            <a:ext cx="4737100" cy="374015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12"/>
          <p:cNvSpPr txBox="1"/>
          <p:nvPr/>
        </p:nvSpPr>
        <p:spPr>
          <a:xfrm>
            <a:off x="211859" y="1090658"/>
            <a:ext cx="3482921" cy="119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Энергия системы</a:t>
            </a:r>
            <a:r>
              <a:rPr sz="2400"/>
              <a:t>: 	</a:t>
            </a:r>
            <a:endParaRPr sz="2400"/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𝐸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𝐽</m:t>
                  </m:r>
                  <m:nary>
                    <m:naryPr>
                      <m:ctrlP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0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nary>
                </m:oMath>
              </m:oMathPara>
            </a14:m>
            <a:endParaRPr sz="2400"/>
          </a:p>
        </p:txBody>
      </p:sp>
      <p:sp>
        <p:nvSpPr>
          <p:cNvPr id="225" name="TextBox 13"/>
          <p:cNvSpPr txBox="1"/>
          <p:nvPr/>
        </p:nvSpPr>
        <p:spPr>
          <a:xfrm>
            <a:off x="261664" y="3610885"/>
            <a:ext cx="1016839" cy="4821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226" name="TextBox 14"/>
          <p:cNvSpPr txBox="1"/>
          <p:nvPr/>
        </p:nvSpPr>
        <p:spPr>
          <a:xfrm>
            <a:off x="178232" y="5048303"/>
            <a:ext cx="3401450" cy="117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t>Количество уровней энергии в ДВУМЕРНОЙ модели: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m:rPr>
                          <m:sty m:val="p"/>
                        </m:rP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227" name="TextBox 16"/>
          <p:cNvSpPr txBox="1"/>
          <p:nvPr/>
        </p:nvSpPr>
        <p:spPr>
          <a:xfrm>
            <a:off x="257578" y="6177916"/>
            <a:ext cx="3844696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 – размер системы</a:t>
            </a:r>
          </a:p>
        </p:txBody>
      </p:sp>
      <p:sp>
        <p:nvSpPr>
          <p:cNvPr id="228" name="TextBox 18"/>
          <p:cNvSpPr txBox="1"/>
          <p:nvPr/>
        </p:nvSpPr>
        <p:spPr>
          <a:xfrm>
            <a:off x="102370" y="2789563"/>
            <a:ext cx="3708901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pPr/>
            <a:r>
              <a:t>Количество уровней энергии в ОДНОМЕРНОЙ модели:</a:t>
            </a:r>
          </a:p>
        </p:txBody>
      </p:sp>
      <p:sp>
        <p:nvSpPr>
          <p:cNvPr id="229" name="Текст 3"/>
          <p:cNvSpPr txBox="1"/>
          <p:nvPr/>
        </p:nvSpPr>
        <p:spPr>
          <a:xfrm>
            <a:off x="5157482" y="6017375"/>
            <a:ext cx="3108962" cy="38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Двумерная модель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Заголовок 1"/>
          <p:cNvSpPr txBox="1"/>
          <p:nvPr>
            <p:ph type="title" idx="4294967295"/>
          </p:nvPr>
        </p:nvSpPr>
        <p:spPr>
          <a:xfrm>
            <a:off x="0" y="350837"/>
            <a:ext cx="10515600" cy="590553"/>
          </a:xfrm>
          <a:prstGeom prst="rect">
            <a:avLst/>
          </a:prstGeom>
        </p:spPr>
        <p:txBody>
          <a:bodyPr anchor="b"/>
          <a:lstStyle>
            <a:lvl1pPr defTabSz="713230">
              <a:lnSpc>
                <a:spcPct val="85000"/>
              </a:lnSpc>
              <a:defRPr spc="-100" sz="3300">
                <a:solidFill>
                  <a:srgbClr val="404040"/>
                </a:solidFill>
              </a:defRPr>
            </a:lvl1pPr>
          </a:lstStyle>
          <a:p>
            <a:pPr/>
            <a:r>
              <a:t>Ванг-Ландау шаг </a:t>
            </a:r>
          </a:p>
        </p:txBody>
      </p:sp>
      <p:grpSp>
        <p:nvGrpSpPr>
          <p:cNvPr id="234" name="Блок-схема: процесс 34"/>
          <p:cNvGrpSpPr/>
          <p:nvPr/>
        </p:nvGrpSpPr>
        <p:grpSpPr>
          <a:xfrm>
            <a:off x="6989156" y="927107"/>
            <a:ext cx="2895601" cy="1136077"/>
            <a:chOff x="0" y="-1"/>
            <a:chExt cx="2895600" cy="1136076"/>
          </a:xfrm>
        </p:grpSpPr>
        <p:sp>
          <p:nvSpPr>
            <p:cNvPr id="232" name="Прямоугольник"/>
            <p:cNvSpPr/>
            <p:nvPr/>
          </p:nvSpPr>
          <p:spPr>
            <a:xfrm>
              <a:off x="0" y="-2"/>
              <a:ext cx="2895601" cy="1136077"/>
            </a:xfrm>
            <a:prstGeom prst="rect">
              <a:avLst/>
            </a:prstGeom>
            <a:solidFill>
              <a:srgbClr val="D34817"/>
            </a:solidFill>
            <a:ln w="15875" cap="flat">
              <a:solidFill>
                <a:srgbClr val="9A351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33" name="Считаем энергию Е1…"/>
            <p:cNvSpPr txBox="1"/>
            <p:nvPr/>
          </p:nvSpPr>
          <p:spPr>
            <a:xfrm>
              <a:off x="45719" y="84738"/>
              <a:ext cx="2804163" cy="966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342900" indent="-342900">
                <a:buSzPct val="100000"/>
                <a:buAutoNum type="arabicPeriod" startAt="1"/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Считаем энергию Е1</a:t>
              </a:r>
            </a:p>
            <a:p>
              <a:pPr marL="342900" indent="-342900">
                <a:buSzPct val="100000"/>
                <a:buAutoNum type="arabicPeriod" startAt="1"/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Случайным образом меняем один спин</a:t>
              </a:r>
            </a:p>
            <a:p>
              <a:pPr marL="342900" indent="-342900">
                <a:buSzPct val="100000"/>
                <a:buAutoNum type="arabicPeriod" startAt="1"/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Считаем энергию системы E2</a:t>
              </a:r>
            </a:p>
          </p:txBody>
        </p:sp>
      </p:grpSp>
      <p:grpSp>
        <p:nvGrpSpPr>
          <p:cNvPr id="237" name="Блок-схема: решение 35"/>
          <p:cNvGrpSpPr/>
          <p:nvPr/>
        </p:nvGrpSpPr>
        <p:grpSpPr>
          <a:xfrm>
            <a:off x="6989156" y="2373465"/>
            <a:ext cx="2895603" cy="527920"/>
            <a:chOff x="0" y="0"/>
            <a:chExt cx="2895602" cy="527919"/>
          </a:xfrm>
        </p:grpSpPr>
        <p:sp>
          <p:nvSpPr>
            <p:cNvPr id="235" name="Фигура"/>
            <p:cNvSpPr/>
            <p:nvPr/>
          </p:nvSpPr>
          <p:spPr>
            <a:xfrm>
              <a:off x="-1" y="0"/>
              <a:ext cx="2895604" cy="52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34817"/>
            </a:solidFill>
            <a:ln w="15875" cap="flat">
              <a:solidFill>
                <a:srgbClr val="9A351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36" name="g(E1)&lt;g(E2)"/>
            <p:cNvSpPr txBox="1"/>
            <p:nvPr/>
          </p:nvSpPr>
          <p:spPr>
            <a:xfrm>
              <a:off x="769619" y="123559"/>
              <a:ext cx="1356363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g(E1)&lt;g(E2) </a:t>
              </a:r>
            </a:p>
          </p:txBody>
        </p:sp>
      </p:grpSp>
      <p:grpSp>
        <p:nvGrpSpPr>
          <p:cNvPr id="240" name="Блок-схема: процесс 36"/>
          <p:cNvGrpSpPr/>
          <p:nvPr/>
        </p:nvGrpSpPr>
        <p:grpSpPr>
          <a:xfrm>
            <a:off x="5922356" y="4321470"/>
            <a:ext cx="1723869" cy="590555"/>
            <a:chOff x="0" y="0"/>
            <a:chExt cx="1723868" cy="590553"/>
          </a:xfrm>
        </p:grpSpPr>
        <p:sp>
          <p:nvSpPr>
            <p:cNvPr id="238" name="Прямоугольник"/>
            <p:cNvSpPr/>
            <p:nvPr/>
          </p:nvSpPr>
          <p:spPr>
            <a:xfrm>
              <a:off x="-1" y="-1"/>
              <a:ext cx="1723869" cy="590554"/>
            </a:xfrm>
            <a:prstGeom prst="rect">
              <a:avLst/>
            </a:prstGeom>
            <a:solidFill>
              <a:srgbClr val="D34817"/>
            </a:solidFill>
            <a:ln w="15875" cap="flat">
              <a:solidFill>
                <a:srgbClr val="9A351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39" name="Принимаем новое состояния"/>
            <p:cNvSpPr txBox="1"/>
            <p:nvPr/>
          </p:nvSpPr>
          <p:spPr>
            <a:xfrm>
              <a:off x="45718" y="40577"/>
              <a:ext cx="1632431" cy="509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Принимаем новое состояния</a:t>
              </a:r>
            </a:p>
          </p:txBody>
        </p:sp>
      </p:grpSp>
      <p:grpSp>
        <p:nvGrpSpPr>
          <p:cNvPr id="243" name="Блок-схема: процесс 37"/>
          <p:cNvGrpSpPr/>
          <p:nvPr/>
        </p:nvGrpSpPr>
        <p:grpSpPr>
          <a:xfrm>
            <a:off x="9554849" y="4452562"/>
            <a:ext cx="1723869" cy="590555"/>
            <a:chOff x="0" y="0"/>
            <a:chExt cx="1723868" cy="590553"/>
          </a:xfrm>
        </p:grpSpPr>
        <p:sp>
          <p:nvSpPr>
            <p:cNvPr id="241" name="Прямоугольник"/>
            <p:cNvSpPr/>
            <p:nvPr/>
          </p:nvSpPr>
          <p:spPr>
            <a:xfrm>
              <a:off x="-1" y="-1"/>
              <a:ext cx="1723869" cy="590554"/>
            </a:xfrm>
            <a:prstGeom prst="rect">
              <a:avLst/>
            </a:prstGeom>
            <a:solidFill>
              <a:srgbClr val="D34817"/>
            </a:solidFill>
            <a:ln w="15875" cap="flat">
              <a:solidFill>
                <a:srgbClr val="9A351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42" name="Оставляем старое состояние"/>
            <p:cNvSpPr txBox="1"/>
            <p:nvPr/>
          </p:nvSpPr>
          <p:spPr>
            <a:xfrm>
              <a:off x="45718" y="40577"/>
              <a:ext cx="1632431" cy="509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Оставляем старое состояние</a:t>
              </a:r>
            </a:p>
          </p:txBody>
        </p:sp>
      </p:grpSp>
      <p:grpSp>
        <p:nvGrpSpPr>
          <p:cNvPr id="246" name="Блок-схема: решение 38"/>
          <p:cNvGrpSpPr/>
          <p:nvPr/>
        </p:nvGrpSpPr>
        <p:grpSpPr>
          <a:xfrm>
            <a:off x="8835210" y="2907730"/>
            <a:ext cx="3152937" cy="838203"/>
            <a:chOff x="-1" y="0"/>
            <a:chExt cx="3152936" cy="838201"/>
          </a:xfrm>
        </p:grpSpPr>
        <p:sp>
          <p:nvSpPr>
            <p:cNvPr id="244" name="Фигура"/>
            <p:cNvSpPr/>
            <p:nvPr/>
          </p:nvSpPr>
          <p:spPr>
            <a:xfrm>
              <a:off x="-2" y="0"/>
              <a:ext cx="3152938" cy="83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34817"/>
            </a:solidFill>
            <a:ln w="15875" cap="flat">
              <a:solidFill>
                <a:srgbClr val="9A351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45" name="Rand &lt; g(E1)/g(E2)"/>
            <p:cNvSpPr txBox="1"/>
            <p:nvPr/>
          </p:nvSpPr>
          <p:spPr>
            <a:xfrm>
              <a:off x="833953" y="278702"/>
              <a:ext cx="1485030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i="1"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Rand &lt; g(E1)/g(E2)</a:t>
              </a:r>
            </a:p>
          </p:txBody>
        </p:sp>
      </p:grpSp>
      <p:sp>
        <p:nvSpPr>
          <p:cNvPr id="247" name="Прямая со стрелкой 45"/>
          <p:cNvSpPr/>
          <p:nvPr/>
        </p:nvSpPr>
        <p:spPr>
          <a:xfrm>
            <a:off x="8436956" y="2071297"/>
            <a:ext cx="1" cy="294072"/>
          </a:xfrm>
          <a:prstGeom prst="line">
            <a:avLst/>
          </a:pr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Соединитель: уступ 48"/>
          <p:cNvSpPr/>
          <p:nvPr/>
        </p:nvSpPr>
        <p:spPr>
          <a:xfrm>
            <a:off x="6783069" y="2110739"/>
            <a:ext cx="1653541" cy="220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491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49" name="Соединитель: уступ 53"/>
          <p:cNvSpPr/>
          <p:nvPr/>
        </p:nvSpPr>
        <p:spPr>
          <a:xfrm>
            <a:off x="9884756" y="2637421"/>
            <a:ext cx="520574" cy="284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50" name="Соединитель: уступ 59"/>
          <p:cNvSpPr/>
          <p:nvPr/>
        </p:nvSpPr>
        <p:spPr>
          <a:xfrm>
            <a:off x="10407649" y="3752849"/>
            <a:ext cx="12701" cy="690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21600" y="108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51" name="Соединитель: уступ 62"/>
          <p:cNvSpPr/>
          <p:nvPr/>
        </p:nvSpPr>
        <p:spPr>
          <a:xfrm flipV="1" rot="10800000">
            <a:off x="7646223" y="3341261"/>
            <a:ext cx="1182640" cy="1275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52" name="Прямая со стрелкой 73"/>
          <p:cNvSpPr/>
          <p:nvPr/>
        </p:nvSpPr>
        <p:spPr>
          <a:xfrm flipH="1">
            <a:off x="6784288" y="4912023"/>
            <a:ext cx="3" cy="545523"/>
          </a:xfrm>
          <a:prstGeom prst="line">
            <a:avLst/>
          </a:pr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3" name="Прямая со стрелкой 75"/>
          <p:cNvSpPr/>
          <p:nvPr/>
        </p:nvSpPr>
        <p:spPr>
          <a:xfrm>
            <a:off x="10416782" y="5043115"/>
            <a:ext cx="6353" cy="584201"/>
          </a:xfrm>
          <a:prstGeom prst="line">
            <a:avLst/>
          </a:pr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4" name="Прямая со стрелкой 78"/>
          <p:cNvSpPr/>
          <p:nvPr/>
        </p:nvSpPr>
        <p:spPr>
          <a:xfrm>
            <a:off x="8430604" y="324723"/>
            <a:ext cx="6353" cy="602387"/>
          </a:xfrm>
          <a:prstGeom prst="line">
            <a:avLst/>
          </a:prstGeom>
          <a:ln w="12700">
            <a:solidFill>
              <a:srgbClr val="D34817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74" name="Группа 99"/>
          <p:cNvGrpSpPr/>
          <p:nvPr/>
        </p:nvGrpSpPr>
        <p:grpSpPr>
          <a:xfrm>
            <a:off x="666941" y="1343161"/>
            <a:ext cx="2941493" cy="1815678"/>
            <a:chOff x="-1" y="0"/>
            <a:chExt cx="2941491" cy="1815676"/>
          </a:xfrm>
        </p:grpSpPr>
        <p:sp>
          <p:nvSpPr>
            <p:cNvPr id="255" name="Овал 80"/>
            <p:cNvSpPr/>
            <p:nvPr/>
          </p:nvSpPr>
          <p:spPr>
            <a:xfrm>
              <a:off x="-2" y="456924"/>
              <a:ext cx="2894176" cy="841707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56" name="Овал 81"/>
            <p:cNvSpPr/>
            <p:nvPr/>
          </p:nvSpPr>
          <p:spPr>
            <a:xfrm>
              <a:off x="465275" y="456924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57" name="Прямая со стрелкой 82"/>
            <p:cNvSpPr/>
            <p:nvPr/>
          </p:nvSpPr>
          <p:spPr>
            <a:xfrm flipV="1">
              <a:off x="528363" y="0"/>
              <a:ext cx="2" cy="456926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58" name="Прямая со стрелкой 83"/>
            <p:cNvSpPr/>
            <p:nvPr/>
          </p:nvSpPr>
          <p:spPr>
            <a:xfrm flipH="1">
              <a:off x="1159246" y="372753"/>
              <a:ext cx="2" cy="601219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59" name="Овал 84"/>
            <p:cNvSpPr/>
            <p:nvPr/>
          </p:nvSpPr>
          <p:spPr>
            <a:xfrm>
              <a:off x="1096157" y="372753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0" name="Прямая со стрелкой 85"/>
            <p:cNvSpPr/>
            <p:nvPr/>
          </p:nvSpPr>
          <p:spPr>
            <a:xfrm>
              <a:off x="1734928" y="390790"/>
              <a:ext cx="2" cy="601219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1" name="Овал 86"/>
            <p:cNvSpPr/>
            <p:nvPr/>
          </p:nvSpPr>
          <p:spPr>
            <a:xfrm>
              <a:off x="1671839" y="390790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2" name="Прямая со стрелкой 87"/>
            <p:cNvSpPr/>
            <p:nvPr/>
          </p:nvSpPr>
          <p:spPr>
            <a:xfrm flipH="1">
              <a:off x="1624523" y="1214459"/>
              <a:ext cx="2" cy="601219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3" name="Овал 88"/>
            <p:cNvSpPr/>
            <p:nvPr/>
          </p:nvSpPr>
          <p:spPr>
            <a:xfrm>
              <a:off x="1561435" y="1214459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4" name="Овал 89"/>
            <p:cNvSpPr/>
            <p:nvPr/>
          </p:nvSpPr>
          <p:spPr>
            <a:xfrm>
              <a:off x="2283005" y="456924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5" name="Прямая со стрелкой 90"/>
            <p:cNvSpPr/>
            <p:nvPr/>
          </p:nvSpPr>
          <p:spPr>
            <a:xfrm flipV="1">
              <a:off x="2346093" y="0"/>
              <a:ext cx="2" cy="456926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6" name="Овал 91"/>
            <p:cNvSpPr/>
            <p:nvPr/>
          </p:nvSpPr>
          <p:spPr>
            <a:xfrm>
              <a:off x="165606" y="973972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7" name="Прямая со стрелкой 92"/>
            <p:cNvSpPr/>
            <p:nvPr/>
          </p:nvSpPr>
          <p:spPr>
            <a:xfrm flipV="1">
              <a:off x="228694" y="517048"/>
              <a:ext cx="2" cy="456926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8" name="Овал 93"/>
            <p:cNvSpPr/>
            <p:nvPr/>
          </p:nvSpPr>
          <p:spPr>
            <a:xfrm>
              <a:off x="812260" y="1172374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69" name="Прямая со стрелкой 94"/>
            <p:cNvSpPr/>
            <p:nvPr/>
          </p:nvSpPr>
          <p:spPr>
            <a:xfrm flipV="1">
              <a:off x="875348" y="715450"/>
              <a:ext cx="2" cy="456926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0" name="Прямая со стрелкой 95"/>
            <p:cNvSpPr/>
            <p:nvPr/>
          </p:nvSpPr>
          <p:spPr>
            <a:xfrm>
              <a:off x="2361868" y="1142313"/>
              <a:ext cx="2" cy="601219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1" name="Овал 96"/>
            <p:cNvSpPr/>
            <p:nvPr/>
          </p:nvSpPr>
          <p:spPr>
            <a:xfrm>
              <a:off x="2298779" y="1142313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2" name="Прямая со стрелкой 97"/>
            <p:cNvSpPr/>
            <p:nvPr/>
          </p:nvSpPr>
          <p:spPr>
            <a:xfrm>
              <a:off x="2878401" y="799617"/>
              <a:ext cx="2" cy="601219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3" name="Овал 98"/>
            <p:cNvSpPr/>
            <p:nvPr/>
          </p:nvSpPr>
          <p:spPr>
            <a:xfrm>
              <a:off x="2815312" y="799617"/>
              <a:ext cx="126179" cy="1683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294" name="Группа 100"/>
          <p:cNvGrpSpPr/>
          <p:nvPr/>
        </p:nvGrpSpPr>
        <p:grpSpPr>
          <a:xfrm>
            <a:off x="2578919" y="3553271"/>
            <a:ext cx="2977782" cy="1836170"/>
            <a:chOff x="0" y="0"/>
            <a:chExt cx="2977781" cy="1836169"/>
          </a:xfrm>
        </p:grpSpPr>
        <p:sp>
          <p:nvSpPr>
            <p:cNvPr id="275" name="Овал 101"/>
            <p:cNvSpPr/>
            <p:nvPr/>
          </p:nvSpPr>
          <p:spPr>
            <a:xfrm>
              <a:off x="-1" y="462081"/>
              <a:ext cx="2929879" cy="851207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6" name="Овал 102"/>
            <p:cNvSpPr/>
            <p:nvPr/>
          </p:nvSpPr>
          <p:spPr>
            <a:xfrm>
              <a:off x="471015" y="462081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77" name="Прямая со стрелкой 103"/>
            <p:cNvSpPr/>
            <p:nvPr/>
          </p:nvSpPr>
          <p:spPr>
            <a:xfrm flipV="1">
              <a:off x="534882" y="0"/>
              <a:ext cx="2" cy="462083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8" name="Прямая со стрелкой 104"/>
            <p:cNvSpPr/>
            <p:nvPr/>
          </p:nvSpPr>
          <p:spPr>
            <a:xfrm flipH="1">
              <a:off x="1173548" y="376960"/>
              <a:ext cx="2" cy="608005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9" name="Овал 105"/>
            <p:cNvSpPr/>
            <p:nvPr/>
          </p:nvSpPr>
          <p:spPr>
            <a:xfrm>
              <a:off x="1109681" y="376960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0" name="Прямая со стрелкой 106"/>
            <p:cNvSpPr/>
            <p:nvPr/>
          </p:nvSpPr>
          <p:spPr>
            <a:xfrm>
              <a:off x="1756331" y="395201"/>
              <a:ext cx="2" cy="608005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1" name="Овал 107"/>
            <p:cNvSpPr/>
            <p:nvPr/>
          </p:nvSpPr>
          <p:spPr>
            <a:xfrm>
              <a:off x="1692464" y="395201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2" name="Прямая со стрелкой 108"/>
            <p:cNvSpPr/>
            <p:nvPr/>
          </p:nvSpPr>
          <p:spPr>
            <a:xfrm>
              <a:off x="1644564" y="1228165"/>
              <a:ext cx="2" cy="608005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3" name="Овал 109"/>
            <p:cNvSpPr/>
            <p:nvPr/>
          </p:nvSpPr>
          <p:spPr>
            <a:xfrm>
              <a:off x="1580698" y="1228165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4" name="Овал 110"/>
            <p:cNvSpPr/>
            <p:nvPr/>
          </p:nvSpPr>
          <p:spPr>
            <a:xfrm>
              <a:off x="2311170" y="462081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5" name="Прямая со стрелкой 111"/>
            <p:cNvSpPr/>
            <p:nvPr/>
          </p:nvSpPr>
          <p:spPr>
            <a:xfrm flipV="1">
              <a:off x="2375037" y="0"/>
              <a:ext cx="2" cy="462083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6" name="Овал 112"/>
            <p:cNvSpPr/>
            <p:nvPr/>
          </p:nvSpPr>
          <p:spPr>
            <a:xfrm>
              <a:off x="167649" y="984964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7" name="Прямая со стрелкой 113"/>
            <p:cNvSpPr/>
            <p:nvPr/>
          </p:nvSpPr>
          <p:spPr>
            <a:xfrm flipH="1">
              <a:off x="231516" y="1155204"/>
              <a:ext cx="3" cy="522887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8" name="Овал 114"/>
            <p:cNvSpPr/>
            <p:nvPr/>
          </p:nvSpPr>
          <p:spPr>
            <a:xfrm>
              <a:off x="822281" y="1185605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9" name="Прямая со стрелкой 115"/>
            <p:cNvSpPr/>
            <p:nvPr/>
          </p:nvSpPr>
          <p:spPr>
            <a:xfrm flipV="1">
              <a:off x="886148" y="723524"/>
              <a:ext cx="2" cy="462083"/>
            </a:xfrm>
            <a:prstGeom prst="line">
              <a:avLst/>
            </a:prstGeom>
            <a:noFill/>
            <a:ln w="76200" cap="flat">
              <a:solidFill>
                <a:srgbClr val="9B2D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0" name="Прямая со стрелкой 116"/>
            <p:cNvSpPr/>
            <p:nvPr/>
          </p:nvSpPr>
          <p:spPr>
            <a:xfrm>
              <a:off x="2391006" y="1155205"/>
              <a:ext cx="2" cy="608005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1" name="Овал 117"/>
            <p:cNvSpPr/>
            <p:nvPr/>
          </p:nvSpPr>
          <p:spPr>
            <a:xfrm>
              <a:off x="2327139" y="1155205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92" name="Прямая со стрелкой 118"/>
            <p:cNvSpPr/>
            <p:nvPr/>
          </p:nvSpPr>
          <p:spPr>
            <a:xfrm>
              <a:off x="2913912" y="808642"/>
              <a:ext cx="2" cy="608005"/>
            </a:xfrm>
            <a:prstGeom prst="line">
              <a:avLst/>
            </a:prstGeom>
            <a:noFill/>
            <a:ln w="76200" cap="flat">
              <a:solidFill>
                <a:srgbClr val="8B7B5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3" name="Овал 119"/>
            <p:cNvSpPr/>
            <p:nvPr/>
          </p:nvSpPr>
          <p:spPr>
            <a:xfrm>
              <a:off x="2850045" y="808642"/>
              <a:ext cx="127737" cy="170245"/>
            </a:xfrm>
            <a:prstGeom prst="ellipse">
              <a:avLst/>
            </a:prstGeom>
            <a:solidFill>
              <a:srgbClr val="000000"/>
            </a:solidFill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295" name="TextBox 120"/>
          <p:cNvSpPr txBox="1"/>
          <p:nvPr/>
        </p:nvSpPr>
        <p:spPr>
          <a:xfrm>
            <a:off x="3643307" y="1394031"/>
            <a:ext cx="1058930" cy="44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E = E</a:t>
            </a:r>
            <a:r>
              <a:rPr sz="2000"/>
              <a:t>1</a:t>
            </a:r>
          </a:p>
        </p:txBody>
      </p:sp>
      <p:sp>
        <p:nvSpPr>
          <p:cNvPr id="296" name="TextBox 121"/>
          <p:cNvSpPr txBox="1"/>
          <p:nvPr/>
        </p:nvSpPr>
        <p:spPr>
          <a:xfrm>
            <a:off x="3893611" y="3311949"/>
            <a:ext cx="1188944" cy="4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E = E</a:t>
            </a:r>
            <a:r>
              <a:rPr sz="2000"/>
              <a:t>2</a:t>
            </a:r>
          </a:p>
        </p:txBody>
      </p:sp>
      <p:sp>
        <p:nvSpPr>
          <p:cNvPr id="297" name="Овал 125"/>
          <p:cNvSpPr/>
          <p:nvPr/>
        </p:nvSpPr>
        <p:spPr>
          <a:xfrm>
            <a:off x="555802" y="1772092"/>
            <a:ext cx="687561" cy="971907"/>
          </a:xfrm>
          <a:prstGeom prst="ellipse">
            <a:avLst/>
          </a:prstGeom>
          <a:ln w="15875">
            <a:solidFill>
              <a:srgbClr val="FF0000"/>
            </a:solidFill>
            <a:prstDash val="dash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98" name="Овал 126"/>
          <p:cNvSpPr/>
          <p:nvPr/>
        </p:nvSpPr>
        <p:spPr>
          <a:xfrm>
            <a:off x="2459522" y="4364397"/>
            <a:ext cx="696043" cy="982877"/>
          </a:xfrm>
          <a:prstGeom prst="ellipse">
            <a:avLst/>
          </a:prstGeom>
          <a:ln w="15875">
            <a:solidFill>
              <a:srgbClr val="FF0000"/>
            </a:solidFill>
            <a:prstDash val="dash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99" name="Прямая со стрелкой 128"/>
          <p:cNvSpPr/>
          <p:nvPr/>
        </p:nvSpPr>
        <p:spPr>
          <a:xfrm>
            <a:off x="1283470" y="3130954"/>
            <a:ext cx="787824" cy="979881"/>
          </a:xfrm>
          <a:prstGeom prst="line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TextBox 131"/>
          <p:cNvSpPr txBox="1"/>
          <p:nvPr/>
        </p:nvSpPr>
        <p:spPr>
          <a:xfrm>
            <a:off x="8126052" y="5797318"/>
            <a:ext cx="4203263" cy="647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g(</a:t>
            </a:r>
            <a14:m>
              <m:oMath>
                <m:sSub>
                  <m:e>
                    <m:r>
                      <a:rPr xmlns:a="http://schemas.openxmlformats.org/drawingml/2006/mai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</m:oMath>
            </a14:m>
            <a:r>
              <a:t>) – плотность состояний – сколько состояний системы соответствует энергии </a:t>
            </a:r>
            <a14:m>
              <m:oMath>
                <m:sSub>
                  <m:e>
                    <m:r>
                      <a:rPr xmlns:a="http://schemas.openxmlformats.org/drawingml/2006/mai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</m:oMath>
            </a14:m>
          </a:p>
        </p:txBody>
      </p:sp>
      <p:sp>
        <p:nvSpPr>
          <p:cNvPr id="301" name="TextBox 135"/>
          <p:cNvSpPr txBox="1"/>
          <p:nvPr/>
        </p:nvSpPr>
        <p:spPr>
          <a:xfrm>
            <a:off x="182620" y="5786193"/>
            <a:ext cx="6016138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Время </a:t>
            </a:r>
            <a:r>
              <a:rPr i="1" sz="3200">
                <a:latin typeface="+mn-lt"/>
                <a:ea typeface="+mn-ea"/>
                <a:cs typeface="+mn-cs"/>
                <a:sym typeface="Helvetica"/>
              </a:rPr>
              <a:t>t</a:t>
            </a:r>
            <a:r>
              <a:t> будем измерять в Ванг-Ландау шагах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Заголовок 1"/>
          <p:cNvSpPr txBox="1"/>
          <p:nvPr>
            <p:ph type="title" idx="4294967295"/>
          </p:nvPr>
        </p:nvSpPr>
        <p:spPr>
          <a:xfrm>
            <a:off x="838200" y="280255"/>
            <a:ext cx="10515600" cy="590552"/>
          </a:xfrm>
          <a:prstGeom prst="rect">
            <a:avLst/>
          </a:prstGeom>
        </p:spPr>
        <p:txBody>
          <a:bodyPr anchor="b"/>
          <a:lstStyle>
            <a:lvl1pPr algn="ctr" defTabSz="713230">
              <a:lnSpc>
                <a:spcPct val="85000"/>
              </a:lnSpc>
              <a:defRPr spc="-100" sz="3300">
                <a:solidFill>
                  <a:srgbClr val="404040"/>
                </a:solidFill>
              </a:defRPr>
            </a:lvl1pPr>
          </a:lstStyle>
          <a:p>
            <a:pPr/>
            <a:r>
              <a:t>Матрица переходов</a:t>
            </a:r>
          </a:p>
        </p:txBody>
      </p:sp>
      <p:graphicFrame>
        <p:nvGraphicFramePr>
          <p:cNvPr id="304" name="Объект 8"/>
          <p:cNvGraphicFramePr/>
          <p:nvPr/>
        </p:nvGraphicFramePr>
        <p:xfrm>
          <a:off x="5450540" y="2322516"/>
          <a:ext cx="6490449" cy="35793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66627"/>
                <a:gridCol w="1184764"/>
                <a:gridCol w="1184764"/>
                <a:gridCol w="1184764"/>
                <a:gridCol w="1184764"/>
                <a:gridCol w="1184764"/>
              </a:tblGrid>
              <a:tr h="510328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613800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13800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13800"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…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…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…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13800"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π (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</a:tr>
              <a:tr h="613800">
                <a:tc>
                  <a:txBody>
                    <a:bodyPr/>
                    <a:lstStyle/>
                    <a:p>
                      <a:pPr algn="ctr">
                        <a:defRPr sz="2400">
                          <a:latin typeface="Calibri Light"/>
                          <a:ea typeface="Calibri Light"/>
                          <a:cs typeface="Calibri Light"/>
                          <a:sym typeface="Calibri Light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π ()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5" name="Двойные круглые скобки 4"/>
          <p:cNvSpPr/>
          <p:nvPr/>
        </p:nvSpPr>
        <p:spPr>
          <a:xfrm>
            <a:off x="5809129" y="2729804"/>
            <a:ext cx="6131859" cy="325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2" y="21600"/>
                </a:moveTo>
                <a:cubicBezTo>
                  <a:pt x="856" y="21600"/>
                  <a:pt x="0" y="19988"/>
                  <a:pt x="0" y="18000"/>
                </a:cubicBezTo>
                <a:lnTo>
                  <a:pt x="0" y="3600"/>
                </a:lnTo>
                <a:cubicBezTo>
                  <a:pt x="0" y="1612"/>
                  <a:pt x="856" y="0"/>
                  <a:pt x="1912" y="0"/>
                </a:cubicBezTo>
                <a:moveTo>
                  <a:pt x="19688" y="0"/>
                </a:moveTo>
                <a:cubicBezTo>
                  <a:pt x="20744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744" y="21600"/>
                  <a:pt x="19688" y="21600"/>
                </a:cubicBezTo>
              </a:path>
            </a:pathLst>
          </a:custGeom>
          <a:ln w="28575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06" name="TextBox 5"/>
          <p:cNvSpPr txBox="1"/>
          <p:nvPr/>
        </p:nvSpPr>
        <p:spPr>
          <a:xfrm>
            <a:off x="4976305" y="3950571"/>
            <a:ext cx="948471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i="1" sz="4400"/>
            </a:pPr>
            <a:r>
              <a:t>T</a:t>
            </a:r>
            <a:r>
              <a:rPr sz="3600"/>
              <a:t> = </a:t>
            </a:r>
          </a:p>
        </p:txBody>
      </p:sp>
      <p:sp>
        <p:nvSpPr>
          <p:cNvPr id="307" name="TextBox 8"/>
          <p:cNvSpPr txBox="1"/>
          <p:nvPr/>
        </p:nvSpPr>
        <p:spPr>
          <a:xfrm>
            <a:off x="267595" y="1190572"/>
            <a:ext cx="11262361" cy="92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При переходе с уровня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</m:oMath>
            </a14:m>
            <a:r>
              <a:t> на уровень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  <a:r>
              <a:t> 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</m:oMath>
            </a14:m>
            <a:r>
              <a:t> 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увеличиваем на единицу значение элемента матрицы 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sp>
        <p:nvSpPr>
          <p:cNvPr id="308" name="TextBox 9"/>
          <p:cNvSpPr txBox="1"/>
          <p:nvPr/>
        </p:nvSpPr>
        <p:spPr>
          <a:xfrm>
            <a:off x="267595" y="2322517"/>
            <a:ext cx="4877250" cy="36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t>Свойства</a:t>
            </a:r>
            <a:r>
              <a:rPr sz="2200"/>
              <a:t>:</a:t>
            </a:r>
            <a:endParaRPr sz="2200"/>
          </a:p>
          <a:p>
            <a:pPr marL="342900" indent="-3429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Элементы матрицы – вероятности перехода с уровня на уровень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Сумма элементов по строкам – это и есть гистограмма ровности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С ростом Ванг-Ландау шагов матрица стремится стать дважды стохастической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Матрица симметричная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Число не нулевых диагоналей = 1+2d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Заголовок 1"/>
          <p:cNvSpPr txBox="1"/>
          <p:nvPr>
            <p:ph type="title" idx="4294967295"/>
          </p:nvPr>
        </p:nvSpPr>
        <p:spPr>
          <a:xfrm>
            <a:off x="1066800" y="-1"/>
            <a:ext cx="10058400" cy="144938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spc="-100" sz="4800">
                <a:solidFill>
                  <a:srgbClr val="404040"/>
                </a:solidFill>
              </a:defRPr>
            </a:lvl1pPr>
          </a:lstStyle>
          <a:p>
            <a:pPr/>
            <a:r>
              <a:t>Матрица переходов для одномерной модели Изинга</a:t>
            </a:r>
          </a:p>
        </p:txBody>
      </p:sp>
      <p:pic>
        <p:nvPicPr>
          <p:cNvPr id="3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1959" y="1946275"/>
            <a:ext cx="6673878" cy="1482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7979" t="3596" r="29022" b="24472"/>
          <a:stretch>
            <a:fillRect/>
          </a:stretch>
        </p:blipFill>
        <p:spPr>
          <a:xfrm>
            <a:off x="0" y="1523505"/>
            <a:ext cx="4733365" cy="385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0742" y="3429000"/>
            <a:ext cx="5954458" cy="2524174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TextBox 8"/>
          <p:cNvSpPr txBox="1"/>
          <p:nvPr/>
        </p:nvSpPr>
        <p:spPr>
          <a:xfrm>
            <a:off x="458094" y="5149828"/>
            <a:ext cx="3709598" cy="91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Матрица переходов для одномерной модели Изинга размером L=8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Заголовок 1"/>
          <p:cNvSpPr txBox="1"/>
          <p:nvPr>
            <p:ph type="title"/>
          </p:nvPr>
        </p:nvSpPr>
        <p:spPr>
          <a:xfrm>
            <a:off x="457200" y="265021"/>
            <a:ext cx="3200400" cy="1141208"/>
          </a:xfrm>
          <a:prstGeom prst="rect">
            <a:avLst/>
          </a:prstGeom>
        </p:spPr>
        <p:txBody>
          <a:bodyPr/>
          <a:lstStyle>
            <a:lvl1pPr algn="ctr">
              <a:defRPr spc="-100"/>
            </a:lvl1pPr>
          </a:lstStyle>
          <a:p>
            <a:pPr/>
            <a:r>
              <a:t>Критерий точности</a:t>
            </a:r>
          </a:p>
        </p:txBody>
      </p:sp>
      <p:pic>
        <p:nvPicPr>
          <p:cNvPr id="3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3968" y="491571"/>
            <a:ext cx="4728651" cy="2753655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Текст 6"/>
          <p:cNvSpPr txBox="1"/>
          <p:nvPr>
            <p:ph type="body" sz="quarter" idx="1"/>
          </p:nvPr>
        </p:nvSpPr>
        <p:spPr>
          <a:xfrm>
            <a:off x="609598" y="3500135"/>
            <a:ext cx="2886638" cy="178029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algn="ctr">
              <a:buSzTx/>
              <a:buNone/>
              <a:defRPr sz="1500">
                <a:solidFill>
                  <a:srgbClr val="FFFFFF"/>
                </a:solidFill>
              </a:defRPr>
            </a:pPr>
            <a14:m>
              <m:oMath>
                <m:sSub>
                  <m:e>
                    <m:r>
                      <a:rPr xmlns:a="http://schemas.openxmlformats.org/drawingml/2006/main" sz="1850" i="1">
                        <a:solidFill>
                          <a:srgbClr val="F9D8CD"/>
                        </a:solidFill>
                        <a:latin typeface="Cambria Math" panose="02040503050406030204" pitchFamily="18" charset="0"/>
                      </a:rPr>
                      <m:t>𝜆</m:t>
                    </m:r>
                  </m:e>
                  <m:sub>
                    <m:r>
                      <a:rPr xmlns:a="http://schemas.openxmlformats.org/drawingml/2006/main" sz="1850" i="1">
                        <a:solidFill>
                          <a:srgbClr val="F9D8CD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1850" i="1">
                    <a:solidFill>
                      <a:srgbClr val="F9D8CD"/>
                    </a:solidFill>
                    <a:latin typeface="Cambria Math" panose="02040503050406030204" pitchFamily="18" charset="0"/>
                  </a:rPr>
                  <m:t>−</m:t>
                </m:r>
              </m:oMath>
            </a14:m>
            <a:r>
              <a:rPr sz="2800">
                <a:solidFill>
                  <a:srgbClr val="FAD9CD"/>
                </a:solidFill>
              </a:rPr>
              <a:t> </a:t>
            </a:r>
            <a:r>
              <a:rPr sz="2000">
                <a:solidFill>
                  <a:srgbClr val="FAD9CD"/>
                </a:solidFill>
              </a:rPr>
              <a:t>старшее собственное значение матрицы переходов</a:t>
            </a:r>
          </a:p>
        </p:txBody>
      </p:sp>
      <p:sp>
        <p:nvSpPr>
          <p:cNvPr id="319" name="Прямоугольник 3"/>
          <p:cNvSpPr txBox="1"/>
          <p:nvPr/>
        </p:nvSpPr>
        <p:spPr>
          <a:xfrm>
            <a:off x="584557" y="2307725"/>
            <a:ext cx="2945685" cy="7599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𝛿</m:t>
                  </m:r>
                  <m:r>
                    <a:rPr xmlns:a="http://schemas.openxmlformats.org/drawingml/2006/main" sz="44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4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begChr m:val="|"/>
                      <m:endChr m:val="|"/>
                    </m:dPr>
                    <m:e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</m:oMath>
              </m:oMathPara>
            </a14:m>
            <a:endParaRPr sz="4400">
              <a:solidFill>
                <a:srgbClr val="FFFFFF"/>
              </a:solidFill>
            </a:endParaRPr>
          </a:p>
        </p:txBody>
      </p:sp>
      <p:pic>
        <p:nvPicPr>
          <p:cNvPr id="32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9950" y="2079812"/>
            <a:ext cx="4822169" cy="314396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extBox 8"/>
          <p:cNvSpPr txBox="1"/>
          <p:nvPr/>
        </p:nvSpPr>
        <p:spPr>
          <a:xfrm>
            <a:off x="4747683" y="5535432"/>
            <a:ext cx="7199214" cy="106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Графики изменения: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критерия точности </a:t>
            </a:r>
            <a:r>
              <a:rPr b="1" sz="2400"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t>  - </a:t>
            </a:r>
            <a:r>
              <a:rPr>
                <a:solidFill>
                  <a:srgbClr val="FF0000"/>
                </a:solidFill>
              </a:rPr>
              <a:t>красная линия</a:t>
            </a:r>
          </a:p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t>погрешности измерения </a:t>
            </a:r>
            <a:r>
              <a:rPr b="1" sz="2400"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t>  - </a:t>
            </a:r>
            <a:r>
              <a:rPr>
                <a:solidFill>
                  <a:srgbClr val="92D050"/>
                </a:solidFill>
              </a:rPr>
              <a:t>зеленый пунктир</a:t>
            </a:r>
          </a:p>
        </p:txBody>
      </p:sp>
      <p:sp>
        <p:nvSpPr>
          <p:cNvPr id="322" name="TextBox 2"/>
          <p:cNvSpPr txBox="1"/>
          <p:nvPr/>
        </p:nvSpPr>
        <p:spPr>
          <a:xfrm>
            <a:off x="8950653" y="4248690"/>
            <a:ext cx="2586028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Одномерная модель размером L= 128</a:t>
            </a:r>
          </a:p>
        </p:txBody>
      </p:sp>
      <p:sp>
        <p:nvSpPr>
          <p:cNvPr id="323" name="TextBox 9"/>
          <p:cNvSpPr txBox="1"/>
          <p:nvPr/>
        </p:nvSpPr>
        <p:spPr>
          <a:xfrm>
            <a:off x="5701041" y="408529"/>
            <a:ext cx="2600531" cy="55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Двумерная модель размером L=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