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3" r:id="rId3"/>
    <p:sldId id="422" r:id="rId4"/>
    <p:sldId id="424" r:id="rId5"/>
    <p:sldId id="425" r:id="rId6"/>
    <p:sldId id="426" r:id="rId7"/>
    <p:sldId id="440" r:id="rId8"/>
    <p:sldId id="444" r:id="rId9"/>
    <p:sldId id="442" r:id="rId10"/>
    <p:sldId id="445" r:id="rId11"/>
    <p:sldId id="438" r:id="rId12"/>
    <p:sldId id="427" r:id="rId13"/>
    <p:sldId id="429" r:id="rId14"/>
    <p:sldId id="446" r:id="rId15"/>
    <p:sldId id="434" r:id="rId16"/>
    <p:sldId id="435" r:id="rId17"/>
    <p:sldId id="447" r:id="rId18"/>
    <p:sldId id="430" r:id="rId19"/>
    <p:sldId id="433" r:id="rId20"/>
    <p:sldId id="431" r:id="rId21"/>
    <p:sldId id="436" r:id="rId22"/>
    <p:sldId id="432" r:id="rId23"/>
    <p:sldId id="270" r:id="rId24"/>
  </p:sldIdLst>
  <p:sldSz cx="9906000" cy="6858000" type="A4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420"/>
    <a:srgbClr val="E78E24"/>
    <a:srgbClr val="EFB36B"/>
    <a:srgbClr val="921A1D"/>
    <a:srgbClr val="F26724"/>
    <a:srgbClr val="E62B25"/>
    <a:srgbClr val="F99B1C"/>
    <a:srgbClr val="FFFF00"/>
    <a:srgbClr val="951A1D"/>
    <a:srgbClr val="FE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350" y="-54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93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858-E3CA-4C30-9D94-B3E7454F7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6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5F6-8B83-4D65-896D-3EEBFD751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9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39E0-91F1-4BC9-BE67-AB32F1E71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5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8EA-4154-45CC-BBE3-438B7F56B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7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06DE-A36F-4B98-B5B7-872FDA113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8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7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5FE-C004-4173-8268-FCF9B3B39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57B-67AF-45F9-A9C5-5C088F39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cial.ranepa.ru/tsentry-i-instituty/institut-sotsialnogo-analiza-i-prognozirovaniya/issledovaniya/66-chelovek-semya-obshchestvo-20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190876" y="3017893"/>
            <a:ext cx="649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Неравенство возможностей и неравенство доходов населения в России: региональный анализ</a:t>
            </a:r>
            <a:endParaRPr lang="ru-RU" sz="12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265159" y="4487363"/>
            <a:ext cx="434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Карцева М., Кузнецова П.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8042" y="6196497"/>
            <a:ext cx="768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Москва, ВШЭ.  </a:t>
            </a:r>
            <a:r>
              <a:rPr lang="en-US" sz="1200" dirty="0" smtClean="0"/>
              <a:t>8 </a:t>
            </a:r>
            <a:r>
              <a:rPr lang="ru-RU" sz="1200" dirty="0" smtClean="0"/>
              <a:t>апреля </a:t>
            </a:r>
            <a:r>
              <a:rPr lang="en-US" sz="1200" dirty="0" smtClean="0"/>
              <a:t>2020 </a:t>
            </a:r>
            <a:endParaRPr lang="ru-RU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6" y="724406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36859" y="829181"/>
            <a:ext cx="279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– ИССЛЕДОВАНИЕ НА РЕГИОНАЛЬНОМ УРОВНЕ (2)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901821"/>
            <a:ext cx="95600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endParaRPr lang="ru-RU" sz="18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16737"/>
              </p:ext>
            </p:extLst>
          </p:nvPr>
        </p:nvGraphicFramePr>
        <p:xfrm>
          <a:off x="929120" y="1992086"/>
          <a:ext cx="2769235" cy="2313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8715"/>
                <a:gridCol w="162052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Мужчины и женщины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Ставропольский край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25-35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42,6%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36-50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57,4%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Челябинская область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25-35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41,5%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36-50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г. Москва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25-35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43,7%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36-50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59984"/>
              </p:ext>
            </p:extLst>
          </p:nvPr>
        </p:nvGraphicFramePr>
        <p:xfrm>
          <a:off x="4849507" y="1901821"/>
          <a:ext cx="4999296" cy="4416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3898"/>
                <a:gridCol w="972126"/>
                <a:gridCol w="976636"/>
                <a:gridCol w="976636"/>
              </a:tblGrid>
              <a:tr h="4819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 респондента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 матери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 отца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Ставропольский край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среднее и ниже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Начальное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40,2%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Высшее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68580" marR="68580" marT="0" marB="0" anchor="ctr"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Челябинская область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среднее и ниже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Начальное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32,6%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Высшее профессиональное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44,7%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68580" marR="68580" marT="0" marB="0" anchor="ctr"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г. Москва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среднее и ниже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Начальное профессиональное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профессиональное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Высшее профессиональное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74,0%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51,1%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14396"/>
              </p:ext>
            </p:extLst>
          </p:nvPr>
        </p:nvGraphicFramePr>
        <p:xfrm>
          <a:off x="380683" y="4495260"/>
          <a:ext cx="4072572" cy="2050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0821"/>
                <a:gridCol w="816498"/>
                <a:gridCol w="760175"/>
                <a:gridCol w="680798"/>
                <a:gridCol w="659130"/>
                <a:gridCol w="56515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Родился в другой стране/республике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 рождения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Мегаполис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Регион. центр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Другой город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ПГТ, село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Ставропольский край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13,0%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Челябинская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22,2%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г. Москва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47,2%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13,5%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ОЦЕНКИ НЕРАВЕНСТВА ВОЗМОЖНОСТЕЙ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2023918"/>
            <a:ext cx="95600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ru-RU" sz="1800" dirty="0" smtClean="0"/>
              <a:t>Методы оценки вклада неравенства возможностей в неравенство доходов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lvl="1" algn="l"/>
            <a:endParaRPr lang="ru-RU" sz="1800" dirty="0"/>
          </a:p>
          <a:p>
            <a:pPr marL="800100" lvl="1" indent="-342900" algn="l">
              <a:buAutoNum type="arabicPeriod"/>
            </a:pPr>
            <a:r>
              <a:rPr lang="ru-RU" sz="1800" dirty="0" smtClean="0"/>
              <a:t>Параметрический</a:t>
            </a:r>
          </a:p>
          <a:p>
            <a:pPr lvl="1" algn="l"/>
            <a:endParaRPr lang="ru-RU" sz="1800" dirty="0" smtClean="0"/>
          </a:p>
          <a:p>
            <a:pPr marL="800100" lvl="1" indent="-342900" algn="l">
              <a:buAutoNum type="arabicPeriod" startAt="2"/>
            </a:pPr>
            <a:r>
              <a:rPr lang="ru-RU" sz="1800" dirty="0" smtClean="0"/>
              <a:t>Непараметрический</a:t>
            </a:r>
            <a:endParaRPr lang="en-US" sz="1800" dirty="0"/>
          </a:p>
          <a:p>
            <a:pPr marL="800100" lvl="1" indent="-342900" algn="l">
              <a:buAutoNum type="arabicPeriod" startAt="2"/>
            </a:pPr>
            <a:endParaRPr lang="en-US" sz="1800" dirty="0" smtClean="0"/>
          </a:p>
          <a:p>
            <a:pPr marL="800100" lvl="1" indent="-342900" algn="l">
              <a:buAutoNum type="arabicPeriod" startAt="2"/>
            </a:pPr>
            <a:endParaRPr lang="en-US" sz="1800" dirty="0"/>
          </a:p>
          <a:p>
            <a:pPr lvl="1" algn="l"/>
            <a:r>
              <a:rPr lang="en-US" sz="1800" dirty="0" smtClean="0"/>
              <a:t> </a:t>
            </a:r>
            <a:r>
              <a:rPr lang="ru-RU" sz="1800" dirty="0" smtClean="0"/>
              <a:t>В работе используются оба подхода, что в частности позволяет протестировать устойчивость результатов</a:t>
            </a:r>
          </a:p>
          <a:p>
            <a:pPr lvl="1" algn="l"/>
            <a:endParaRPr lang="ru-RU" sz="1800" dirty="0"/>
          </a:p>
          <a:p>
            <a:pPr lvl="1" algn="l"/>
            <a:r>
              <a:rPr lang="ru-RU" sz="1800" dirty="0" smtClean="0"/>
              <a:t>Мера неравенства – среднее логарифмическое отклонение</a:t>
            </a:r>
          </a:p>
        </p:txBody>
      </p:sp>
    </p:spTree>
    <p:extLst>
      <p:ext uri="{BB962C8B-B14F-4D97-AF65-F5344CB8AC3E}">
        <p14:creationId xmlns:p14="http://schemas.microsoft.com/office/powerpoint/2010/main" val="1114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ПАРАМЕТРИЧЕСКИЙ ПОДХОД – ТЕОРЕТИЧЕСКИЕ ОСНОВЫ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80975" y="1810286"/>
                <a:ext cx="9919727" cy="5077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Параметрический метод оценивания вклада неравенства возможностей (предложен в работе </a:t>
                </a:r>
                <a:r>
                  <a:rPr lang="ru-RU" sz="1600" dirty="0"/>
                  <a:t> </a:t>
                </a:r>
                <a:r>
                  <a:rPr lang="en-US" sz="1600" dirty="0" smtClean="0"/>
                  <a:t>Bourguignon, </a:t>
                </a:r>
                <a:r>
                  <a:rPr lang="en-US" sz="1600" dirty="0"/>
                  <a:t>Ferreira, </a:t>
                </a:r>
                <a:r>
                  <a:rPr lang="en-US" sz="1600" dirty="0" smtClean="0"/>
                  <a:t>Menéndez</a:t>
                </a:r>
                <a:r>
                  <a:rPr lang="ru-RU" sz="1600" dirty="0" smtClean="0"/>
                  <a:t> </a:t>
                </a:r>
                <a:r>
                  <a:rPr lang="en-US" sz="1600" dirty="0" smtClean="0"/>
                  <a:t>“Inequality </a:t>
                </a:r>
                <a:r>
                  <a:rPr lang="en-US" sz="1600" dirty="0"/>
                  <a:t>of Opportunity in </a:t>
                </a:r>
                <a:r>
                  <a:rPr lang="en-US" sz="1600" dirty="0" smtClean="0"/>
                  <a:t>Brazil</a:t>
                </a:r>
                <a:r>
                  <a:rPr lang="ru-RU" sz="1600" dirty="0" smtClean="0"/>
                  <a:t> </a:t>
                </a:r>
                <a:r>
                  <a:rPr lang="en-US" sz="1600" dirty="0" smtClean="0"/>
                  <a:t>”</a:t>
                </a:r>
                <a:r>
                  <a:rPr lang="ru-RU" sz="1600" dirty="0" smtClean="0"/>
                  <a:t> (2007))</a:t>
                </a:r>
                <a:endParaRPr lang="en-US" sz="1600" dirty="0" smtClean="0"/>
              </a:p>
              <a:p>
                <a:pPr lvl="1" algn="l">
                  <a:spcBef>
                    <a:spcPts val="400"/>
                  </a:spcBef>
                </a:pPr>
                <a:endParaRPr lang="ru-RU" sz="1600" dirty="0" smtClean="0"/>
              </a:p>
              <a:p>
                <a:pPr marL="800100" lvl="1" indent="-34290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 Равенство возможностей (</a:t>
                </a:r>
                <a:r>
                  <a:rPr lang="en-US" sz="1600" dirty="0" err="1" smtClean="0"/>
                  <a:t>Romer</a:t>
                </a:r>
                <a:r>
                  <a:rPr lang="en-US" sz="1600" dirty="0" smtClean="0"/>
                  <a:t>(1998)): 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𝑤</m:t>
                        </m:r>
                      </m:e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:endParaRPr lang="en-US" sz="1600" dirty="0"/>
              </a:p>
              <a:p>
                <a:pPr marL="800100" lvl="1" indent="-34290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В общем случае достижения индивида 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ru-RU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>
                    <a:effectLst/>
                    <a:latin typeface="Times New Roman"/>
                    <a:ea typeface="Times New Roman"/>
                  </a:rPr>
                  <a:t>)</a:t>
                </a:r>
                <a:endParaRPr lang="ru-RU" sz="1600" dirty="0"/>
              </a:p>
              <a:p>
                <a:pPr marL="800100" lvl="1" indent="-34290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Стартовые возможности – </a:t>
                </a:r>
                <a:r>
                  <a:rPr lang="ru-RU" sz="1600" dirty="0" err="1" smtClean="0"/>
                  <a:t>экзогенны</a:t>
                </a:r>
                <a:r>
                  <a:rPr lang="ru-RU" sz="1600" dirty="0" smtClean="0"/>
                  <a:t>, а усилия являются функцией возможностей</a:t>
                </a:r>
              </a:p>
              <a:p>
                <a:pPr lvl="1" algn="l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),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  <a:p>
                <a:pPr marL="800100" lvl="1" indent="-34290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После линеаризации с помощью логарифмического преобразования</a:t>
                </a:r>
                <a:r>
                  <a:rPr lang="en-US" sz="1600" dirty="0" smtClean="0"/>
                  <a:t>:</a:t>
                </a:r>
                <a:endParaRPr lang="en-US" sz="1600" dirty="0"/>
              </a:p>
              <a:p>
                <a:pPr lvl="1" algn="l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𝜑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𝜀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marL="742950" lvl="1" indent="-28575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Регрессионными методами получим 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ru-RU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𝜑</m:t>
                        </m:r>
                      </m:e>
                    </m:acc>
                  </m:oMath>
                </a14:m>
                <a:endParaRPr lang="ru-RU" sz="1600" dirty="0" smtClean="0">
                  <a:effectLst/>
                  <a:ea typeface="Times New Roman"/>
                  <a:cs typeface="Times New Roman"/>
                </a:endParaRPr>
              </a:p>
              <a:p>
                <a:pPr marL="742950" lvl="1" indent="-28575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Построим гипотетическое распределение достижений при условии равенства стартовых возможностей</a:t>
                </a:r>
                <a:r>
                  <a:rPr lang="en-US" sz="1600" dirty="0" smtClean="0"/>
                  <a:t>: </a:t>
                </a:r>
              </a:p>
              <a:p>
                <a:pPr lvl="1" algn="l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𝜑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US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6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𝜑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marL="742950" lvl="1" indent="-285750" algn="l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Вклад неравенства возможностей</a:t>
                </a:r>
                <a:r>
                  <a:rPr lang="en-US" sz="1600" dirty="0" smtClean="0"/>
                  <a:t>:</a:t>
                </a:r>
              </a:p>
              <a:p>
                <a:pPr lvl="1" algn="l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600">
                          <a:latin typeface="Cambria Math"/>
                          <a:ea typeface="Times New Roman"/>
                          <a:cs typeface="Times New Roman"/>
                        </a:rPr>
                        <m:t>Θ</m:t>
                      </m:r>
                      <m:r>
                        <a:rPr lang="ru-RU" sz="160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𝐼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𝐼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ru-RU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𝐼</m:t>
                          </m:r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𝑤</m:t>
                          </m:r>
                          <m:r>
                            <a:rPr lang="ru-RU" sz="1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975" y="1810286"/>
                <a:ext cx="9919727" cy="5077737"/>
              </a:xfrm>
              <a:prstGeom prst="rect">
                <a:avLst/>
              </a:prstGeom>
              <a:blipFill rotWithShape="1">
                <a:blip r:embed="rId4"/>
                <a:stretch>
                  <a:fillRect t="-360" r="-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0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ПАРАМЕТРИЧЕСКИЙ ПОДХОД – ЭМПИРИЧЕСКАЯ СТРАТЕГИЯ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" y="1901821"/>
                <a:ext cx="9624452" cy="426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/>
                <a:r>
                  <a:rPr lang="ru-RU" sz="1700" i="1" dirty="0"/>
                  <a:t>1 этап</a:t>
                </a:r>
                <a:r>
                  <a:rPr lang="en-US" sz="1700" i="1" dirty="0"/>
                  <a:t>: </a:t>
                </a:r>
                <a:r>
                  <a:rPr lang="ru-RU" sz="1700" dirty="0"/>
                  <a:t>Отбор показателей стартовых возможностей (на базе имеющихся эмпирических данных</a:t>
                </a:r>
                <a:r>
                  <a:rPr lang="ru-RU" sz="1700" dirty="0" smtClean="0"/>
                  <a:t>) – место рождения индивидов, образование отца, образование матери</a:t>
                </a:r>
              </a:p>
              <a:p>
                <a:pPr lvl="1" algn="l"/>
                <a:endParaRPr lang="ru-RU" sz="1700" dirty="0" smtClean="0"/>
              </a:p>
              <a:p>
                <a:pPr lvl="1" algn="l"/>
                <a:r>
                  <a:rPr lang="ru-RU" sz="1700" i="1" dirty="0">
                    <a:solidFill>
                      <a:srgbClr val="000000"/>
                    </a:solidFill>
                  </a:rPr>
                  <a:t>2 этап</a:t>
                </a:r>
                <a:r>
                  <a:rPr lang="en-US" sz="1700" i="1" dirty="0">
                    <a:solidFill>
                      <a:srgbClr val="000000"/>
                    </a:solidFill>
                  </a:rPr>
                  <a:t>: </a:t>
                </a:r>
                <a:r>
                  <a:rPr lang="ru-RU" sz="1700" dirty="0">
                    <a:solidFill>
                      <a:srgbClr val="000000"/>
                    </a:solidFill>
                  </a:rPr>
                  <a:t>Оценка уравнения достижений (зарплаты и среднедушевых доходов) с помощью методов МНК. Факторы – стартовые возможности. Оценивание проводилось для </a:t>
                </a:r>
                <a:r>
                  <a:rPr lang="ru-RU" sz="1700" dirty="0" smtClean="0">
                    <a:solidFill>
                      <a:srgbClr val="000000"/>
                    </a:solidFill>
                  </a:rPr>
                  <a:t>все</a:t>
                </a:r>
                <a:r>
                  <a:rPr lang="ru-RU" sz="1700" dirty="0">
                    <a:solidFill>
                      <a:srgbClr val="000000"/>
                    </a:solidFill>
                  </a:rPr>
                  <a:t>й</a:t>
                </a:r>
                <a:r>
                  <a:rPr lang="ru-RU" sz="1700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1700" dirty="0">
                    <a:solidFill>
                      <a:srgbClr val="000000"/>
                    </a:solidFill>
                  </a:rPr>
                  <a:t>выборки и для отдельных половозрастных групп.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𝐺𝐸𝑁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𝑂𝑇𝐻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𝐵𝐼𝑅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𝐵𝐼𝑅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𝐵𝐼𝑅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solidFill>
                    <a:srgbClr val="000000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                 </a:t>
                </a:r>
                <a:endParaRPr lang="ru-RU" sz="140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dirty="0" smtClean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400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lvl="1" algn="l"/>
                <a:r>
                  <a:rPr lang="ru-RU" sz="1700" i="1" dirty="0" smtClean="0"/>
                  <a:t>3 </a:t>
                </a:r>
                <a:r>
                  <a:rPr lang="ru-RU" sz="1700" i="1" dirty="0"/>
                  <a:t>этап</a:t>
                </a:r>
                <a:r>
                  <a:rPr lang="en-US" sz="1700" i="1" dirty="0"/>
                  <a:t>: </a:t>
                </a:r>
                <a:r>
                  <a:rPr lang="ru-RU" sz="1700" dirty="0" smtClean="0"/>
                  <a:t>На базе полученных оценок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sub>
                    </m:sSub>
                  </m:oMath>
                </a14:m>
                <a:r>
                  <a:rPr lang="ru-RU" sz="1400" dirty="0" smtClean="0"/>
                  <a:t> </a:t>
                </a:r>
                <a:r>
                  <a:rPr lang="ru-RU" sz="1700" dirty="0"/>
                  <a:t>был </a:t>
                </a:r>
                <a:r>
                  <a:rPr lang="ru-RU" sz="1700" dirty="0" smtClean="0"/>
                  <a:t>выполнен прогноз индивидуальных достижений при условии равенства стартовых возможностей</a:t>
                </a:r>
              </a:p>
              <a:p>
                <a:pPr lvl="1" algn="l"/>
                <a:endParaRPr lang="ru-RU" sz="1700" dirty="0" smtClean="0"/>
              </a:p>
              <a:p>
                <a:pPr lvl="1" algn="l"/>
                <a:r>
                  <a:rPr lang="ru-RU" sz="1700" i="1" dirty="0" smtClean="0"/>
                  <a:t>4 этап</a:t>
                </a:r>
                <a:r>
                  <a:rPr lang="en-US" sz="1700" i="1" dirty="0" smtClean="0"/>
                  <a:t>:</a:t>
                </a:r>
                <a:r>
                  <a:rPr lang="ru-RU" sz="1700" i="1" dirty="0" smtClean="0"/>
                  <a:t> </a:t>
                </a:r>
                <a:r>
                  <a:rPr lang="ru-RU" sz="1700" dirty="0" smtClean="0"/>
                  <a:t>Расчет неравенства достижений, гипотетических достижений, расчет вклада неравенства возможностей</a:t>
                </a:r>
                <a:endParaRPr lang="ru-RU" sz="17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901821"/>
                <a:ext cx="9624452" cy="4262705"/>
              </a:xfrm>
              <a:prstGeom prst="rect">
                <a:avLst/>
              </a:prstGeom>
              <a:blipFill rotWithShape="1">
                <a:blip r:embed="rId4"/>
                <a:stretch>
                  <a:fillRect t="-429" r="-443" b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173186"/>
            <a:ext cx="9324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ПАРАМЕТРИЧЕСКИЙ ПОДХОД – ОЦЕНКА УРАВНЕНИЯ ДОСТИЖЕНИЙ (НАЦИОНАЛЬНЫЙ УРОВЕНЬ)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02497" y="1792964"/>
                <a:ext cx="9186432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𝐺𝐸𝑁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𝑂𝑇𝐻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𝐵𝐼𝑅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𝐵𝐼𝑅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𝐵𝐼𝑅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sz="1400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𝐸𝐷𝑈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_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           </a:t>
                </a:r>
                <a:endParaRPr lang="ru-RU" sz="140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𝐸𝐷𝑈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_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285750" lvl="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Зависимые переменные – среднедушевые доходы и трудовые доходы (коррекция на ПМ)</a:t>
                </a:r>
              </a:p>
              <a:p>
                <a:pPr marL="285750" lvl="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Значимые факторы трудовых доходов</a:t>
                </a:r>
                <a:r>
                  <a:rPr lang="en-US" sz="14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  <a:endParaRPr lang="ru-RU" sz="1400" b="1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Пол (женщины зарабатывают меньше)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Место рождения  (мегаполис, крупный город – положительно), родился в другой стране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республике (положительно)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Образование матери (высшее – положительно, остальное  - без эффекта)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Образование отца (более значимо, чем образование матери. Любой уровень – положительно. Различие влияния мужчин и женщин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</a:t>
                </a:r>
                <a:endParaRPr lang="ru-RU" sz="14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285750" lvl="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Значимые факторы среднедушевых доходов</a:t>
                </a:r>
                <a:r>
                  <a:rPr lang="en-US" sz="14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Пол (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женщины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доходы ниже)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Место рождения  (мегаполис, крупный город –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положительно, село 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отрицательно)</a:t>
                </a: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Образование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матери (Более значимо, чем для трудовых доходов. Более значимо, чем образование отца (величина эффекта). Высшее и среднее профессиональное</a:t>
                </a:r>
                <a:r>
                  <a:rPr lang="ru-RU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– положительно</a:t>
                </a:r>
                <a:r>
                  <a:rPr lang="ru-RU" sz="14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</a:t>
                </a:r>
                <a:endPara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Образование отца (Высшее и среднее профессиональное – положительно)</a:t>
                </a:r>
              </a:p>
              <a:p>
                <a:pPr marL="285750" lvl="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На уровне РФ, на уровне регионов, на уровне отдельных социально-демографических групп – нет принципиальных отличий</a:t>
                </a:r>
                <a:endParaRPr lang="ru-RU" sz="14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742950" lvl="1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97" y="1792964"/>
                <a:ext cx="9186432" cy="5401479"/>
              </a:xfrm>
              <a:prstGeom prst="rect">
                <a:avLst/>
              </a:prstGeom>
              <a:blipFill rotWithShape="1">
                <a:blip r:embed="rId4"/>
                <a:stretch>
                  <a:fillRect l="-66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9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НЕПАРАМЕТРИЧЕСКИЙ ПОДХОД – ТЕОРЕТИЧЕСКИЕ ОСНОВЫ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80975" y="1810286"/>
                <a:ext cx="10306050" cy="491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Предложен в работах </a:t>
                </a:r>
                <a:r>
                  <a:rPr lang="nl-NL" sz="1600" dirty="0" smtClean="0"/>
                  <a:t>Van de gaer (1993)</a:t>
                </a:r>
                <a:r>
                  <a:rPr lang="ru-RU" sz="1600" dirty="0" smtClean="0"/>
                  <a:t> и </a:t>
                </a:r>
                <a:r>
                  <a:rPr lang="en-US" sz="1600" dirty="0" smtClean="0"/>
                  <a:t>Roemer</a:t>
                </a:r>
                <a:r>
                  <a:rPr lang="ru-RU" sz="1600" dirty="0" smtClean="0"/>
                  <a:t> (</a:t>
                </a:r>
                <a:r>
                  <a:rPr lang="en-US" sz="1600" dirty="0" smtClean="0"/>
                  <a:t>1993)</a:t>
                </a:r>
                <a:r>
                  <a:rPr lang="ru-RU" sz="1600" dirty="0" smtClean="0"/>
                  <a:t>; подробное описание </a:t>
                </a:r>
                <a:r>
                  <a:rPr lang="en-US" sz="1600" dirty="0" err="1" smtClean="0"/>
                  <a:t>Checchi</a:t>
                </a:r>
                <a:r>
                  <a:rPr lang="en-US" sz="1600" dirty="0" smtClean="0"/>
                  <a:t> and </a:t>
                </a:r>
                <a:r>
                  <a:rPr lang="en-US" sz="1600" dirty="0" err="1" smtClean="0"/>
                  <a:t>Peragine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(20</a:t>
                </a:r>
                <a:r>
                  <a:rPr lang="en-US" sz="1600" dirty="0" smtClean="0"/>
                  <a:t>10</a:t>
                </a:r>
                <a:r>
                  <a:rPr lang="ru-RU" sz="1600" dirty="0" smtClean="0"/>
                  <a:t>)</a:t>
                </a:r>
                <a:endParaRPr lang="en-US" sz="1600" dirty="0" smtClean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Рассматриваются группы [</a:t>
                </a:r>
                <a:r>
                  <a:rPr lang="ru-RU" sz="1600" i="1" dirty="0"/>
                  <a:t>класс </a:t>
                </a:r>
                <a:r>
                  <a:rPr lang="ru-RU" sz="1600" i="1" dirty="0" smtClean="0"/>
                  <a:t>усилий (доходный </a:t>
                </a:r>
                <a:r>
                  <a:rPr lang="ru-RU" sz="1600" i="1" dirty="0" err="1" smtClean="0"/>
                  <a:t>квинтиль</a:t>
                </a:r>
                <a:r>
                  <a:rPr lang="ru-RU" sz="1600" dirty="0" smtClean="0"/>
                  <a:t>) </a:t>
                </a:r>
                <a:r>
                  <a:rPr lang="ru-RU" sz="1600" b="1" i="1" dirty="0" smtClean="0"/>
                  <a:t>p </a:t>
                </a:r>
                <a:r>
                  <a:rPr lang="ru-RU" sz="1600" dirty="0" smtClean="0"/>
                  <a:t>] х [</a:t>
                </a:r>
                <a:r>
                  <a:rPr lang="ru-RU" sz="1600" i="1" dirty="0" smtClean="0"/>
                  <a:t>тип </a:t>
                </a:r>
                <a:r>
                  <a:rPr lang="ru-RU" sz="1600" i="1" dirty="0"/>
                  <a:t>стартовых условий </a:t>
                </a:r>
                <a:r>
                  <a:rPr lang="ru-RU" sz="1600" b="1" i="1" dirty="0" smtClean="0"/>
                  <a:t>i </a:t>
                </a:r>
                <a:r>
                  <a:rPr lang="ru-RU" sz="1600" dirty="0" smtClean="0"/>
                  <a:t>]</a:t>
                </a:r>
                <a:br>
                  <a:rPr lang="ru-RU" sz="1600" dirty="0" smtClean="0"/>
                </a:br>
                <a:r>
                  <a:rPr lang="ru-RU" sz="1600" dirty="0" smtClean="0"/>
                  <a:t>Переходим к сглаженному распределение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ru-RU" sz="1600" dirty="0" smtClean="0"/>
                  <a:t>, где индивидуальные </a:t>
                </a:r>
                <a:r>
                  <a:rPr lang="ru-RU" sz="1600" dirty="0"/>
                  <a:t>доходы </a:t>
                </a:r>
                <a:r>
                  <a:rPr lang="ru-RU" sz="1600" dirty="0" smtClean="0"/>
                  <a:t>заменены </a:t>
                </a:r>
                <a:r>
                  <a:rPr lang="ru-RU" sz="1600" dirty="0"/>
                  <a:t>на среднее </a:t>
                </a:r>
                <a:r>
                  <a:rPr lang="ru-RU" sz="1600" dirty="0" smtClean="0"/>
                  <a:t>по группе, т.е. удалена «необъясняемая» часть неравенства: </a:t>
                </a:r>
                <a:r>
                  <a:rPr lang="ru-RU" sz="1600" i="1" dirty="0" smtClean="0"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ru-RU" sz="1600" i="1" dirty="0" smtClean="0">
                    <a:latin typeface="Cambria Math"/>
                    <a:ea typeface="Times New Roman"/>
                    <a:cs typeface="Times New Roman"/>
                  </a:rPr>
                </a:br>
                <a:r>
                  <a:rPr lang="ru-RU" sz="1600" i="1" dirty="0" smtClean="0">
                    <a:latin typeface="Cambria Math"/>
                    <a:ea typeface="Times New Roman"/>
                    <a:cs typeface="Times New Roman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</m:t>
                        </m:r>
                      </m:sup>
                    </m:sSup>
                    <m:r>
                      <a:rPr lang="ru-R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𝜒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1800" dirty="0" smtClean="0">
                    <a:effectLst/>
                    <a:latin typeface="Calibri"/>
                    <a:ea typeface="Calibri"/>
                    <a:cs typeface="Times New Roman"/>
                  </a:rPr>
                  <a:t>  </a:t>
                </a:r>
                <a:r>
                  <a:rPr lang="ru-RU" sz="1600" dirty="0" smtClean="0">
                    <a:effectLst/>
                    <a:latin typeface="Calibri"/>
                    <a:ea typeface="Calibri"/>
                    <a:cs typeface="Times New Roman"/>
                  </a:rPr>
                  <a:t/>
                </a:r>
                <a:br>
                  <a:rPr lang="ru-RU" sz="1600" dirty="0" smtClean="0">
                    <a:effectLst/>
                    <a:latin typeface="Calibri"/>
                    <a:ea typeface="Calibri"/>
                    <a:cs typeface="Times New Roman"/>
                  </a:rPr>
                </a:br>
                <a:r>
                  <a:rPr lang="ru-RU" sz="1600" dirty="0" smtClean="0"/>
                  <a:t>Есть </a:t>
                </a:r>
                <a:r>
                  <a:rPr lang="ru-RU" sz="1600" dirty="0"/>
                  <a:t>потери, но они </a:t>
                </a:r>
                <a:r>
                  <a:rPr lang="ru-RU" sz="1600" dirty="0" smtClean="0"/>
                  <a:t>снижаются с увеличением количества групп разбиения.</a:t>
                </a:r>
                <a:endParaRPr lang="ru-RU" sz="16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Строим гипотетическое распределение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ru-RU" sz="1600" dirty="0" smtClean="0"/>
                  <a:t>, в котором внутри каждого доходного </a:t>
                </a:r>
                <a:r>
                  <a:rPr lang="ru-RU" sz="1600" dirty="0" err="1" smtClean="0"/>
                  <a:t>квинтиля</a:t>
                </a:r>
                <a:r>
                  <a:rPr lang="ru-RU" sz="1600" dirty="0" smtClean="0"/>
                  <a:t> индивидуальные доходы заменены на среднее по </a:t>
                </a:r>
                <a:r>
                  <a:rPr lang="ru-RU" sz="1600" dirty="0" err="1" smtClean="0"/>
                  <a:t>квинтилю</a:t>
                </a:r>
                <a:r>
                  <a:rPr lang="ru-RU" sz="1600" dirty="0" smtClean="0"/>
                  <a:t>:</a:t>
                </a:r>
                <a:br>
                  <a:rPr lang="ru-RU" sz="1600" dirty="0" smtClean="0"/>
                </a:br>
                <a:r>
                  <a:rPr lang="ru-RU" sz="1600" dirty="0" smtClean="0"/>
                  <a:t>				    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𝑋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𝐵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</m:t>
                        </m:r>
                      </m:sup>
                    </m:sSubSup>
                    <m:r>
                      <a:rPr lang="ru-R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1800" dirty="0" smtClean="0"/>
                  <a:t> </a:t>
                </a:r>
                <a:br>
                  <a:rPr lang="ru-RU" sz="1800" dirty="0" smtClean="0"/>
                </a:br>
                <a:r>
                  <a:rPr lang="ru-RU" sz="1600" dirty="0" smtClean="0"/>
                  <a:t>В данном распределении доходы </a:t>
                </a:r>
                <a:r>
                  <a:rPr lang="ru-RU" sz="1600" dirty="0"/>
                  <a:t>индивида не зависят от стартовых </a:t>
                </a:r>
                <a:r>
                  <a:rPr lang="ru-RU" sz="1600" dirty="0" smtClean="0"/>
                  <a:t>возможностей (есть только «справедливое» неравенство)</a:t>
                </a:r>
                <a:endParaRPr lang="ru-RU" sz="16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Неравенство возможностей в данном случае может быть определено как дополнение ко вкладу межгруппового неравенства, которое в данном случае является справедливым: 		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𝑂𝐼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𝑒𝑥</m:t>
                        </m:r>
                        <m:r>
                          <a:rPr lang="ru-RU" sz="1800" i="1">
                            <a:latin typeface="Cambria Math"/>
                          </a:rPr>
                          <m:t> </m:t>
                        </m:r>
                        <m:r>
                          <a:rPr lang="ru-RU" sz="1800" i="1">
                            <a:latin typeface="Cambria Math"/>
                          </a:rPr>
                          <m:t>𝑝𝑜𝑠𝑡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𝑆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𝑆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ru-RU" sz="1800" dirty="0" smtClean="0"/>
                  <a:t> 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ru-RU" sz="1600" dirty="0" smtClean="0"/>
                  <a:t>Аналогично строится </a:t>
                </a:r>
                <a:r>
                  <a:rPr lang="ru-RU" sz="1600" dirty="0"/>
                  <a:t>оценка для неравенства </a:t>
                </a:r>
                <a:r>
                  <a:rPr lang="en-US" sz="1600" dirty="0"/>
                  <a:t>ex ante</a:t>
                </a:r>
                <a:r>
                  <a:rPr lang="ru-RU" sz="1600" dirty="0"/>
                  <a:t>, т.е. в зависимости </a:t>
                </a:r>
                <a:r>
                  <a:rPr lang="ru-RU" sz="1600" dirty="0" smtClean="0"/>
                  <a:t>от стартовых возможностей: переход к средним по типам стартовых возможностей дает распределение доходов, в котором нет неравенства усилий (только «несправедливое» неравенство) </a:t>
                </a:r>
                <a:endParaRPr lang="ru-RU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975" y="1810286"/>
                <a:ext cx="10306050" cy="4914679"/>
              </a:xfrm>
              <a:prstGeom prst="rect">
                <a:avLst/>
              </a:prstGeom>
              <a:blipFill rotWithShape="1">
                <a:blip r:embed="rId4"/>
                <a:stretch>
                  <a:fillRect t="-372" r="-237" b="-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9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НЕПАРАМЕТРИЧЕСКИЙ ПОДХОД – ЭМПИРИЧЕСКАЯ СТРАТЕГИЯ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626" y="1901821"/>
            <a:ext cx="96244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ru-RU" sz="1700" i="1" dirty="0" smtClean="0"/>
              <a:t>Непараметрический метод</a:t>
            </a:r>
          </a:p>
          <a:p>
            <a:pPr lvl="1" algn="l"/>
            <a:r>
              <a:rPr lang="ru-RU" sz="1700" i="1" dirty="0" smtClean="0"/>
              <a:t>1 этап</a:t>
            </a:r>
            <a:r>
              <a:rPr lang="ru-RU" sz="1700" dirty="0" smtClean="0"/>
              <a:t>. Отбор показателей стартовых возможностей (совпадают с параметрическим методом) и прилагаемых усилий (</a:t>
            </a:r>
            <a:r>
              <a:rPr lang="ru-RU" sz="1700" dirty="0" err="1" smtClean="0"/>
              <a:t>квинтили</a:t>
            </a:r>
            <a:r>
              <a:rPr lang="ru-RU" sz="1700" dirty="0" smtClean="0"/>
              <a:t> доходов/ зарплаты)</a:t>
            </a:r>
          </a:p>
          <a:p>
            <a:pPr lvl="1" algn="l"/>
            <a:endParaRPr lang="ru-RU" sz="1700" dirty="0"/>
          </a:p>
          <a:p>
            <a:pPr lvl="1" algn="l"/>
            <a:r>
              <a:rPr lang="ru-RU" sz="1700" i="1" dirty="0" smtClean="0"/>
              <a:t>2 этап</a:t>
            </a:r>
            <a:r>
              <a:rPr lang="ru-RU" sz="1700" dirty="0" smtClean="0"/>
              <a:t>. Разделение </a:t>
            </a:r>
            <a:r>
              <a:rPr lang="ru-RU" sz="1700" dirty="0"/>
              <a:t>исходной выборки на </a:t>
            </a:r>
            <a:r>
              <a:rPr lang="ru-RU" sz="1700" dirty="0" smtClean="0"/>
              <a:t>группы для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700" dirty="0" smtClean="0"/>
              <a:t>18 типов стартовых обстоятельств, включая пол, уровень образования родителей, тип поселения (</a:t>
            </a:r>
            <a:r>
              <a:rPr lang="en-US" sz="1700" dirty="0" smtClean="0"/>
              <a:t>12</a:t>
            </a:r>
            <a:r>
              <a:rPr lang="ru-RU" sz="1700" dirty="0" smtClean="0"/>
              <a:t> типов для региональных выборок) и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700" dirty="0" smtClean="0"/>
              <a:t>5 классов прилагаемых усилий (</a:t>
            </a:r>
            <a:r>
              <a:rPr lang="ru-RU" sz="1700" dirty="0" err="1" smtClean="0"/>
              <a:t>квинтили</a:t>
            </a:r>
            <a:r>
              <a:rPr lang="ru-RU" sz="1700" dirty="0" smtClean="0"/>
              <a:t> доходов)</a:t>
            </a:r>
          </a:p>
          <a:p>
            <a:pPr lvl="1" algn="l"/>
            <a:endParaRPr lang="ru-RU" sz="1700" dirty="0" smtClean="0"/>
          </a:p>
          <a:p>
            <a:pPr lvl="1" algn="l"/>
            <a:r>
              <a:rPr lang="ru-RU" sz="1700" i="1" dirty="0"/>
              <a:t>3</a:t>
            </a:r>
            <a:r>
              <a:rPr lang="ru-RU" sz="1700" i="1" dirty="0" smtClean="0"/>
              <a:t> этап</a:t>
            </a:r>
            <a:r>
              <a:rPr lang="ru-RU" sz="1700" dirty="0" smtClean="0"/>
              <a:t>. Построение гипотетических сглаженных   распределения доходов/ заработной платы путем замены индивидуальных значений на: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700" dirty="0"/>
              <a:t>средние внутри типов </a:t>
            </a:r>
            <a:r>
              <a:rPr lang="ru-RU" sz="1700" dirty="0" smtClean="0"/>
              <a:t>стартовых возможностей (</a:t>
            </a:r>
            <a:r>
              <a:rPr lang="en-US" sz="1700" dirty="0"/>
              <a:t>ex ante</a:t>
            </a:r>
            <a:r>
              <a:rPr lang="ru-RU" sz="1700" dirty="0"/>
              <a:t>)</a:t>
            </a:r>
            <a:r>
              <a:rPr lang="en-US" sz="1700" dirty="0"/>
              <a:t> </a:t>
            </a:r>
            <a:r>
              <a:rPr lang="ru-RU" sz="1700" dirty="0"/>
              <a:t>или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700" dirty="0"/>
              <a:t>средние внутри классов </a:t>
            </a:r>
            <a:r>
              <a:rPr lang="ru-RU" sz="1700" dirty="0" smtClean="0"/>
              <a:t>приложенных усилий (</a:t>
            </a:r>
            <a:r>
              <a:rPr lang="en-US" sz="1700" dirty="0"/>
              <a:t>ex post</a:t>
            </a:r>
            <a:r>
              <a:rPr lang="ru-RU" sz="1700" dirty="0"/>
              <a:t>)</a:t>
            </a:r>
          </a:p>
          <a:p>
            <a:pPr lvl="1" algn="l"/>
            <a:endParaRPr lang="ru-RU" sz="1700" dirty="0" smtClean="0"/>
          </a:p>
          <a:p>
            <a:pPr lvl="1" algn="l"/>
            <a:r>
              <a:rPr lang="ru-RU" sz="1700" i="1" dirty="0" smtClean="0"/>
              <a:t>4 этап</a:t>
            </a:r>
            <a:r>
              <a:rPr lang="ru-RU" sz="1700" dirty="0" smtClean="0"/>
              <a:t>. Определение вклада в общее неравенство различиями между</a:t>
            </a:r>
            <a:r>
              <a:rPr lang="en-US" sz="1700" dirty="0" smtClean="0"/>
              <a:t> </a:t>
            </a:r>
            <a:r>
              <a:rPr lang="ru-RU" sz="1700" dirty="0" smtClean="0"/>
              <a:t>типами стартовых возможностей (</a:t>
            </a:r>
            <a:r>
              <a:rPr lang="ru-RU" sz="1700" dirty="0" err="1" smtClean="0"/>
              <a:t>ex-ante</a:t>
            </a:r>
            <a:r>
              <a:rPr lang="ru-RU" sz="1700" dirty="0" smtClean="0"/>
              <a:t>)</a:t>
            </a:r>
            <a:r>
              <a:rPr lang="en-US" sz="1700" dirty="0" smtClean="0"/>
              <a:t>  </a:t>
            </a:r>
            <a:r>
              <a:rPr lang="ru-RU" sz="1700" dirty="0" smtClean="0"/>
              <a:t>и классами приложенных усилий (</a:t>
            </a:r>
            <a:r>
              <a:rPr lang="ru-RU" sz="1700" dirty="0" err="1" smtClean="0"/>
              <a:t>ex-post</a:t>
            </a:r>
            <a:r>
              <a:rPr lang="ru-RU" sz="17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78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НЕПАРАМЕТРИЧЕСКИЙ ПОДХОД – РАЗБИЕНИЕ НА ГРУППЫ (УРОВЕНЬ РФ)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235395"/>
              </p:ext>
            </p:extLst>
          </p:nvPr>
        </p:nvGraphicFramePr>
        <p:xfrm>
          <a:off x="285751" y="1901821"/>
          <a:ext cx="9258298" cy="4718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221"/>
                <a:gridCol w="1246310"/>
                <a:gridCol w="1335332"/>
                <a:gridCol w="1157287"/>
                <a:gridCol w="1157287"/>
                <a:gridCol w="1157287"/>
                <a:gridCol w="1157287"/>
                <a:gridCol w="1157287"/>
              </a:tblGrid>
              <a:tr h="422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нас. пункта рождения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родителей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квинтиль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квинтиль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квинтиль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квинтиль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квинтиль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rowSpan="9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wordArtVert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Мегаполис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</a:t>
                      </a:r>
                      <a:r>
                        <a:rPr lang="ru-RU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ниже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города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 и ниже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ПГТ, село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 и ниже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rowSpan="9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wordArtVert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СПб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 и ниже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города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 и ниже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07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ПГТ, село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проф. и ниже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проф.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41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7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ИССЛЕДОВАНИЯ – РФ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901819"/>
            <a:ext cx="80867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ru-RU" sz="1700" dirty="0" smtClean="0"/>
              <a:t>Вклад неравенств</a:t>
            </a:r>
            <a:r>
              <a:rPr lang="ru-RU" sz="1700" dirty="0"/>
              <a:t>а</a:t>
            </a:r>
            <a:r>
              <a:rPr lang="ru-RU" sz="1700" dirty="0" smtClean="0"/>
              <a:t> возможностей в неравенство достижений в России</a:t>
            </a:r>
            <a:endParaRPr lang="ru-RU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34425"/>
                  </p:ext>
                </p:extLst>
              </p:nvPr>
            </p:nvGraphicFramePr>
            <p:xfrm>
              <a:off x="710047" y="1825645"/>
              <a:ext cx="8214878" cy="4523683"/>
            </p:xfrm>
            <a:graphic>
              <a:graphicData uri="http://schemas.openxmlformats.org/drawingml/2006/table">
                <a:tbl>
                  <a:tblPr firstRow="1" firstCol="1" bandRow="1">
                    <a:tableStyleId>{793D81CF-94F2-401A-BA57-92F5A7B2D0C5}</a:tableStyleId>
                  </a:tblPr>
                  <a:tblGrid>
                    <a:gridCol w="1026538"/>
                    <a:gridCol w="1026538"/>
                    <a:gridCol w="1026538"/>
                    <a:gridCol w="1026538"/>
                    <a:gridCol w="1026538"/>
                    <a:gridCol w="1027396"/>
                    <a:gridCol w="1027396"/>
                    <a:gridCol w="1027396"/>
                  </a:tblGrid>
                  <a:tr h="7518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Вся выборка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Мужчины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Женщины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25-29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30-34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35-39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40-44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5945"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Трудовые доходы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𝛩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22,5%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[0,023]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16,</a:t>
                          </a: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28,3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9,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22,8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49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algn="l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𝛩</m:t>
                                  </m:r>
                                </m:e>
                                <m:sub>
                                  <m: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не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algn="l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ex post)</a:t>
                          </a:r>
                          <a:endParaRPr lang="ru-RU" sz="1400" b="0" i="0" kern="1200" dirty="0">
                            <a:solidFill>
                              <a:schemeClr val="dk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25,3% 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0,038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10,8%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0,062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17,2%</a:t>
                          </a: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26,5%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0,062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31,7%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0,073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0,043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28,3%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0,087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75945"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Среднедушевые доходы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𝛩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16,7%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[0,019]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12,0%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[0,029]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20,3%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[0,026]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18,7%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[0,030]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21,9%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[0,033]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14,5%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[0,035]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12,3%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[0,042]</a:t>
                          </a:r>
                        </a:p>
                      </a:txBody>
                      <a:tcPr marL="68580" marR="68580" marT="0" marB="0" anchor="ctr"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𝛩</m:t>
                                  </m:r>
                                </m:e>
                                <m:sub>
                                  <m: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не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lang="en-US" sz="1400" b="1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a:br>
                          <a:r>
                            <a:rPr lang="ru-RU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a:t>ex post)</a:t>
                          </a:r>
                          <a:endParaRPr lang="ru-RU" sz="1400" b="1" i="1" kern="1200" dirty="0">
                            <a:solidFill>
                              <a:schemeClr val="dk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18,6%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0,021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14,4%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0,025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19,9%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0,027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0,035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22,4%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21,3%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0,057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434425"/>
                  </p:ext>
                </p:extLst>
              </p:nvPr>
            </p:nvGraphicFramePr>
            <p:xfrm>
              <a:off x="710047" y="1825645"/>
              <a:ext cx="8214878" cy="4511335"/>
            </p:xfrm>
            <a:graphic>
              <a:graphicData uri="http://schemas.openxmlformats.org/drawingml/2006/table">
                <a:tbl>
                  <a:tblPr firstRow="1" firstCol="1" bandRow="1">
                    <a:tableStyleId>{793D81CF-94F2-401A-BA57-92F5A7B2D0C5}</a:tableStyleId>
                  </a:tblPr>
                  <a:tblGrid>
                    <a:gridCol w="1026538"/>
                    <a:gridCol w="1026538"/>
                    <a:gridCol w="1026538"/>
                    <a:gridCol w="1026538"/>
                    <a:gridCol w="1026538"/>
                    <a:gridCol w="1027396"/>
                    <a:gridCol w="1027396"/>
                    <a:gridCol w="1027396"/>
                  </a:tblGrid>
                  <a:tr h="7518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Вся выборка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Мужчины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Женщины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25-29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30-34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35-39</a:t>
                          </a:r>
                          <a:endParaRPr lang="ru-RU" sz="140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40-44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5945"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Трудовые доходы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49194" r="-702976" b="-362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22,5%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[0,023]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16,</a:t>
                          </a: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28,3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9,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22,8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%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</a:t>
                          </a: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49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51220" r="-702976" b="-265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25,3% 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0,038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10,8%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0,062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17,2%</a:t>
                          </a: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26,5%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0,062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31,7%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0,073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0,043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28,3%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0,087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  <a:tr h="375945"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Среднедушевые доходы</a:t>
                          </a:r>
                          <a:endParaRPr lang="ru-RU" sz="1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98387" r="-702976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16,7%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[0,019]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12,0%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[0,029]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20,3%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[0,026]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18,7%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[0,030]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21,9%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[0,033]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14,5%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[0,035]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12,3%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[0,042]</a:t>
                          </a:r>
                        </a:p>
                      </a:txBody>
                      <a:tcPr marL="68580" marR="68580" marT="0" marB="0" anchor="ctr"/>
                    </a:tc>
                  </a:tr>
                  <a:tr h="7518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502439" r="-702976" b="-13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18,6%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0,021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14,4%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0,025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19,9%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0,027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0,035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22,9%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22,4%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0,032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21,3%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0,057</a:t>
                          </a: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838199" y="6427142"/>
            <a:ext cx="78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/>
              <a:t>Стандартные ошибки получены методом </a:t>
            </a:r>
            <a:r>
              <a:rPr lang="ru-RU" sz="1200" dirty="0" err="1" smtClean="0"/>
              <a:t>бутстрапа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092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14299" y="1303088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МНОГО ИЛИ МАЛО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9271" y="1811111"/>
            <a:ext cx="918643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Marrero, Rodriguez (2012)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 </a:t>
            </a: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европейских 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страны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2005 г.</a:t>
            </a:r>
            <a:endParaRPr lang="ru-RU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параметрический подход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2% в Дании до 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22% </a:t>
            </a: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Португалии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Ferreira, </a:t>
            </a:r>
            <a:r>
              <a:rPr lang="en-US" sz="18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Gignoux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2011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Бразилия, Колумбия, Эквадор, Гватемала, Панама, Перу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1996 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2006 гг.</a:t>
            </a:r>
            <a:endParaRPr lang="ru-RU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23% (Колумбия) до 34% (Гватемала)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Golley</a:t>
            </a: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et. al (2019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1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Китай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2010 г.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25% - все население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25% женщины</a:t>
            </a:r>
            <a:r>
              <a:rPr lang="en-US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19% мужчины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l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МОТИВАЦИЯ ИССЛЕДОВАНИЯ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98" y="2030502"/>
            <a:ext cx="95600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Экономическое неравенство – в фокусе общественно-политической дискуссии. Неравенство – угроза современному миру.</a:t>
            </a:r>
            <a:endParaRPr lang="en-US" sz="1800" dirty="0" smtClean="0">
              <a:solidFill>
                <a:srgbClr val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Снижение неравенства – одна из глобальных целей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области устойчивого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 на 2015 – 2030 гг.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России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снижение неравенства населения признано важным условием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обеспечения устойчивого роста экономики и развитие человеческого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потенциала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Стратегия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экономической безопасности РФ на период до 2030 г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Экономическое неравенство населения – широкая дискуссия среди экономистов, в научных кругах.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Хорошо или плохо для экономики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Для общест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Взаимосвязь неравенства и экономического роста (</a:t>
            </a:r>
            <a:r>
              <a:rPr lang="ru-RU" sz="1800" dirty="0" err="1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Пикетти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2014).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Что есть неравенство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Как оно измеряется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 (</a:t>
            </a:r>
            <a:r>
              <a:rPr lang="ru-RU" sz="1800" dirty="0" err="1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Капелюшников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2019)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ИССЛЕДОВАНИЯ – РЕГИОНЫ РФ (НЕРАВЕНСТВО ТРУДОВЫХ ДОХОДОВ)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711237"/>
                  </p:ext>
                </p:extLst>
              </p:nvPr>
            </p:nvGraphicFramePr>
            <p:xfrm>
              <a:off x="742948" y="2127663"/>
              <a:ext cx="8401053" cy="42731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9179"/>
                    <a:gridCol w="1400674"/>
                    <a:gridCol w="1401421"/>
                    <a:gridCol w="1401421"/>
                    <a:gridCol w="1399179"/>
                    <a:gridCol w="1399179"/>
                  </a:tblGrid>
                  <a:tr h="4452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 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Вся выборка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Мужчины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Женщины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25-39 лет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39-50 лет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</a:tr>
                  <a:tr h="21370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Трудовые доходы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0333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3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Ставропольский край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[0,045]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14,7%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[0,060]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3,1%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[0,054]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3,5%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[0,090]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12,4%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ex post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6,4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 0,090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5,9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0,146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5,9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0,105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8,7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0,096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13,8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0,074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1370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Челябинская область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11,5%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10,1%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10,7%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[0,038]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8,6%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[0,052]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17,9%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ex post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11,3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0,042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9,8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9,2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0,046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17,3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3900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г. Москва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8,6%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[0,025]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8,8%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[0,031]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12,6%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[0,046]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12,8%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[0,037]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[0,036]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ex post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0,072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9,3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0,109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7,6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16,6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711237"/>
                  </p:ext>
                </p:extLst>
              </p:nvPr>
            </p:nvGraphicFramePr>
            <p:xfrm>
              <a:off x="742948" y="2127663"/>
              <a:ext cx="8401053" cy="42731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9179"/>
                    <a:gridCol w="1400674"/>
                    <a:gridCol w="1401421"/>
                    <a:gridCol w="1401421"/>
                    <a:gridCol w="1399179"/>
                    <a:gridCol w="1399179"/>
                  </a:tblGrid>
                  <a:tr h="4452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 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Вся выборка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Мужчины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Женщины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25-39 лет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39-50 лет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</a:tr>
                  <a:tr h="21370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Трудовые доходы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0333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3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Ставропольский край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197468" r="-499130" b="-612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[0,045]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14,7%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[0,060]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3,1%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[0,054]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3,5%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[0,090]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12,4%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297468" r="-499130" b="-5126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6,4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 0,090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5,9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0,146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5,9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0,105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8,7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0,096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13,8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0,074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1370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Челябинская область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443038" r="-499130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11,5%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10,1%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10,7%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[0,038]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8,6%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[0,052]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17,9%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[0,042]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543038" r="-499130" b="-2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11,3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0,042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9,8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9,2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0,046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10,85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17,3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3900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г. Москва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683750" r="-49913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8,6%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[0,025]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8,8%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[0,031]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12,6%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[0,046]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12,8%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[0,037]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7,5%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[0,036]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5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5" t="-793671" r="-499130" b="-164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0,072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9,3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0,109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7,6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8,5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0,086</a:t>
                          </a: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16,6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%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ru-RU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0,063</a:t>
                          </a: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3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838199" y="6427142"/>
            <a:ext cx="78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/>
              <a:t>Стандартные ошибки получены методом </a:t>
            </a:r>
            <a:r>
              <a:rPr lang="ru-RU" sz="1200" dirty="0" err="1" smtClean="0"/>
              <a:t>бутстрапа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44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889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7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ИССЛЕДОВАНИЯ – РЕГИОНЫ РФ (НЕРАВЕНСТВО СРЕДНЕДУШЕВЫХ ДОХОДОВ)</a:t>
            </a:r>
            <a:endParaRPr lang="ru-RU" sz="17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8480925"/>
                  </p:ext>
                </p:extLst>
              </p:nvPr>
            </p:nvGraphicFramePr>
            <p:xfrm>
              <a:off x="739775" y="2030254"/>
              <a:ext cx="8407400" cy="42945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7000"/>
                    <a:gridCol w="1397000"/>
                    <a:gridCol w="1397000"/>
                    <a:gridCol w="1397000"/>
                    <a:gridCol w="1397000"/>
                    <a:gridCol w="1422400"/>
                  </a:tblGrid>
                  <a:tr h="44513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Вся выборка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Мужчины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Женщины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25-39 лет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39-50 лет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</a:tr>
                  <a:tr h="21399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8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Среднедушевые </a:t>
                          </a: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доходы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035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3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Ставропольский край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7,0%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[0,026]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[0,040]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4,5%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[0,043]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5,4%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[0,049]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[0,055]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Times New Roman"/>
                            </a:rPr>
                            <a:t> ex post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9,1%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[ 0,124]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[0,182]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6,2%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10,9%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[0,164]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1399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8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Челябинская область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[0,031]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[0,037]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17,4%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[0,043]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Times New Roman"/>
                            </a:rPr>
                            <a:t> ex post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[ 0,036]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8,6%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[0,061]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14,6%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[0,050]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12,3%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3876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г. Москва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3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𝜣</m:t>
                                    </m:r>
                                  </m:e>
                                  <m:sub>
                                    <m:r>
                                      <a:rPr lang="ru-RU" sz="1300" b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пар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10,3%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[0,031]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11,2%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11,5%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14,5%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[0,055]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6,7%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[0,026]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ru-RU" sz="13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𝜣</m:t>
                                  </m:r>
                                </m:e>
                                <m:sub>
                                  <m:r>
                                    <a:rPr lang="ru-RU" sz="13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непар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Calibri"/>
                              <a:cs typeface="Times New Roman"/>
                            </a:rPr>
                            <a:t> ex post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6,9%</m:t>
                                </m:r>
                              </m:oMath>
                            </m:oMathPara>
                          </a14:m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[ 0,072]</m:t>
                                </m:r>
                              </m:oMath>
                            </m:oMathPara>
                          </a14:m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5,5%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[ 0,074]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7,4%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[0,118]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9,6%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[0,070]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12,2%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[0,069]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8480925"/>
                  </p:ext>
                </p:extLst>
              </p:nvPr>
            </p:nvGraphicFramePr>
            <p:xfrm>
              <a:off x="739775" y="2030254"/>
              <a:ext cx="8407400" cy="428307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97000"/>
                    <a:gridCol w="1397000"/>
                    <a:gridCol w="1397000"/>
                    <a:gridCol w="1397000"/>
                    <a:gridCol w="1397000"/>
                    <a:gridCol w="1422400"/>
                  </a:tblGrid>
                  <a:tr h="44513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Вся выборка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Мужчины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Женщины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25-39 лет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39-50 лет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00"/>
                        </a:solidFill>
                      </a:tcPr>
                    </a:tc>
                  </a:tr>
                  <a:tr h="21399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8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Среднедушевые </a:t>
                          </a: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доходы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035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3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Ставропольский край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97468" r="-502620" b="-6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7,0%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[0,026]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[0,040]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4,5%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[0,043]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5,4%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[0,049]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[0,055]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93750" r="-502620" b="-5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9,1%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[ 0,124]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[0,182]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6,2%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10,9%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[0,164]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2542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68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Челябинская область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45570" r="-502620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[0,031]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[0,037]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17,4%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[0,043]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45570" r="-502620" b="-2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13,1%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[ 0,036]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8,6%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[0,061]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10,8%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14,6%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[0,050]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12,3%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[0,062]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23876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ts val="12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 b="1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г. Москва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86250" r="-50262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10,3%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[0,031]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11,2%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[0,046]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11,5%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[0,034]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14,5%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[0,055]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6,7%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[0,026]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  <a:tr h="4832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6203" r="-502620" b="-164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565" t="-796203" r="-400435" b="-164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5,5%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[ 0,074]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7,4%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[0,118]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9,6%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[0,070]</a:t>
                          </a:r>
                          <a:endParaRPr lang="ru-RU" sz="1300" kern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12,2%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kern="1200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[0,069]</a:t>
                          </a:r>
                          <a:endParaRPr lang="ru-RU" sz="1300" kern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838199" y="6427142"/>
            <a:ext cx="78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/>
              <a:t>Стандартные ошибки получены методом </a:t>
            </a:r>
            <a:r>
              <a:rPr lang="ru-RU" sz="1200" dirty="0" err="1" smtClean="0"/>
              <a:t>бутстрапа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5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011895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127020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ВЫВОДЫ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3375" y="1682769"/>
            <a:ext cx="1009117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AutoNum type="arabicPeriod"/>
            </a:pPr>
            <a:r>
              <a:rPr lang="ru-RU" sz="1700" dirty="0" smtClean="0"/>
              <a:t>Вклад неравенства возможностей в неравенство достижений в РФ достаточно велик. Неравенством возможностей объясняются</a:t>
            </a:r>
            <a:r>
              <a:rPr lang="en-US" sz="1700" dirty="0" smtClean="0"/>
              <a:t>:</a:t>
            </a:r>
            <a:endParaRPr lang="ru-RU" sz="17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</a:rPr>
              <a:t>2</a:t>
            </a:r>
            <a:r>
              <a:rPr lang="ru-RU" sz="1700" dirty="0" smtClean="0">
                <a:solidFill>
                  <a:srgbClr val="000000"/>
                </a:solidFill>
              </a:rPr>
              <a:t>2</a:t>
            </a:r>
            <a:r>
              <a:rPr lang="ru-RU" sz="1700" dirty="0">
                <a:solidFill>
                  <a:srgbClr val="000000"/>
                </a:solidFill>
              </a:rPr>
              <a:t> </a:t>
            </a:r>
            <a:r>
              <a:rPr lang="ru-RU" sz="1700" dirty="0" smtClean="0">
                <a:solidFill>
                  <a:srgbClr val="000000"/>
                </a:solidFill>
              </a:rPr>
              <a:t>- 25</a:t>
            </a:r>
            <a:r>
              <a:rPr lang="en-US" sz="1700" dirty="0" smtClean="0">
                <a:solidFill>
                  <a:srgbClr val="000000"/>
                </a:solidFill>
              </a:rPr>
              <a:t>% </a:t>
            </a:r>
            <a:r>
              <a:rPr lang="ru-RU" sz="1700" dirty="0">
                <a:solidFill>
                  <a:srgbClr val="000000"/>
                </a:solidFill>
              </a:rPr>
              <a:t>неравенства трудовых доходов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17 - 19% </a:t>
            </a:r>
            <a:r>
              <a:rPr lang="ru-RU" sz="1700" dirty="0">
                <a:solidFill>
                  <a:srgbClr val="000000"/>
                </a:solidFill>
              </a:rPr>
              <a:t>неравенства среднедушевых </a:t>
            </a:r>
            <a:r>
              <a:rPr lang="ru-RU" sz="1700" dirty="0" smtClean="0">
                <a:solidFill>
                  <a:srgbClr val="000000"/>
                </a:solidFill>
              </a:rPr>
              <a:t>доходов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  <a:p>
            <a:pPr marL="800100" lvl="1" indent="-342900" algn="l">
              <a:buAutoNum type="arabicPeriod"/>
            </a:pPr>
            <a:r>
              <a:rPr lang="ru-RU" sz="1700" dirty="0" smtClean="0"/>
              <a:t>Неравенство возможностей в большей степени объясняет неравенство среди женщин, чем среди мужчин.</a:t>
            </a:r>
          </a:p>
          <a:p>
            <a:pPr marL="800100" lvl="1" indent="-342900" algn="l">
              <a:buAutoNum type="arabicPeriod"/>
            </a:pPr>
            <a:endParaRPr lang="ru-RU" sz="1700" dirty="0"/>
          </a:p>
          <a:p>
            <a:pPr marL="800100" lvl="1" indent="-342900" algn="l">
              <a:buAutoNum type="arabicPeriod"/>
            </a:pPr>
            <a:r>
              <a:rPr lang="ru-RU" sz="1700" dirty="0" smtClean="0"/>
              <a:t>Относительно возрастных групп не выявлено определенного тренда.</a:t>
            </a:r>
          </a:p>
          <a:p>
            <a:pPr marL="800100" lvl="1" indent="-342900" algn="l">
              <a:buAutoNum type="arabicPeriod"/>
            </a:pPr>
            <a:endParaRPr lang="ru-RU" sz="1700" dirty="0" smtClean="0"/>
          </a:p>
          <a:p>
            <a:pPr marL="800100" lvl="1" indent="-342900" algn="l">
              <a:buFontTx/>
              <a:buAutoNum type="arabicPeriod"/>
            </a:pPr>
            <a:r>
              <a:rPr lang="ru-RU" sz="1700" dirty="0">
                <a:solidFill>
                  <a:srgbClr val="000000"/>
                </a:solidFill>
              </a:rPr>
              <a:t>На региональном уровне вклад неравенства возможностей в неравенство трудовых</a:t>
            </a:r>
            <a:r>
              <a:rPr lang="en-US" sz="1700" dirty="0">
                <a:solidFill>
                  <a:srgbClr val="000000"/>
                </a:solidFill>
              </a:rPr>
              <a:t>/</a:t>
            </a:r>
            <a:r>
              <a:rPr lang="ru-RU" sz="1700" dirty="0">
                <a:solidFill>
                  <a:srgbClr val="000000"/>
                </a:solidFill>
              </a:rPr>
              <a:t>среднедушевых </a:t>
            </a:r>
            <a:r>
              <a:rPr lang="ru-RU" sz="1700" dirty="0" smtClean="0">
                <a:solidFill>
                  <a:srgbClr val="000000"/>
                </a:solidFill>
              </a:rPr>
              <a:t>доходов населения значительно </a:t>
            </a:r>
            <a:r>
              <a:rPr lang="ru-RU" sz="1700" dirty="0">
                <a:solidFill>
                  <a:srgbClr val="000000"/>
                </a:solidFill>
              </a:rPr>
              <a:t>меньше.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0000"/>
                </a:solidFill>
              </a:rPr>
              <a:t>6,4% </a:t>
            </a:r>
            <a:r>
              <a:rPr lang="ru-RU" sz="1700" dirty="0">
                <a:solidFill>
                  <a:srgbClr val="000000"/>
                </a:solidFill>
              </a:rPr>
              <a:t>- 11,5% для трудовых доходов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</a:rPr>
              <a:t>7,0% - </a:t>
            </a:r>
            <a:r>
              <a:rPr lang="ru-RU" sz="1700" dirty="0" smtClean="0">
                <a:solidFill>
                  <a:srgbClr val="000000"/>
                </a:solidFill>
              </a:rPr>
              <a:t>13,1% </a:t>
            </a:r>
            <a:r>
              <a:rPr lang="ru-RU" sz="1700" dirty="0">
                <a:solidFill>
                  <a:srgbClr val="000000"/>
                </a:solidFill>
              </a:rPr>
              <a:t>для среднедушевых </a:t>
            </a:r>
            <a:r>
              <a:rPr lang="ru-RU" sz="1700" dirty="0" smtClean="0">
                <a:solidFill>
                  <a:srgbClr val="000000"/>
                </a:solidFill>
              </a:rPr>
              <a:t>доходов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>
              <a:solidFill>
                <a:srgbClr val="000000"/>
              </a:solidFill>
            </a:endParaRPr>
          </a:p>
          <a:p>
            <a:pPr lvl="1" algn="l"/>
            <a:r>
              <a:rPr lang="ru-RU" sz="1700" dirty="0" smtClean="0"/>
              <a:t>5. В чем причина</a:t>
            </a:r>
            <a:r>
              <a:rPr lang="en-US" sz="1700" dirty="0"/>
              <a:t> </a:t>
            </a:r>
            <a:r>
              <a:rPr lang="ru-RU" sz="1700" dirty="0" smtClean="0"/>
              <a:t>различий вклада неравенства на региональном и национальном  уровне</a:t>
            </a:r>
            <a:r>
              <a:rPr lang="en-US" sz="1700" dirty="0" smtClean="0"/>
              <a:t>?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700" dirty="0" smtClean="0"/>
              <a:t>Охват регионов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ru-RU" sz="1700" dirty="0"/>
              <a:t>Н</a:t>
            </a:r>
            <a:r>
              <a:rPr lang="ru-RU" sz="1700" dirty="0" smtClean="0"/>
              <a:t>еравенство </a:t>
            </a:r>
            <a:r>
              <a:rPr lang="ru-RU" sz="1700" dirty="0"/>
              <a:t>возможностей является фактором не только </a:t>
            </a:r>
            <a:r>
              <a:rPr lang="ru-RU" sz="1700" dirty="0" err="1"/>
              <a:t>внутрирегионального</a:t>
            </a:r>
            <a:r>
              <a:rPr lang="ru-RU" sz="1700" dirty="0"/>
              <a:t>, но и межрегионального </a:t>
            </a:r>
            <a:r>
              <a:rPr lang="ru-RU" sz="1700" dirty="0" smtClean="0"/>
              <a:t>неравенства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03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МОТИВАЦИЯ ИССЛЕДОВАНИЯ – УСИЛИЯ И ВОЗМОЖНОСТИ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656347"/>
            <a:ext cx="95600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700" dirty="0" smtClean="0"/>
              <a:t>Источники неравенства</a:t>
            </a:r>
            <a:r>
              <a:rPr lang="en-US" sz="1700" dirty="0" smtClean="0"/>
              <a:t>: </a:t>
            </a:r>
            <a:r>
              <a:rPr lang="ru-RU" sz="180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неравенство усилий и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неравенство возможностей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700" i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Неравенство усилий </a:t>
            </a:r>
            <a:r>
              <a:rPr lang="ru-RU" sz="1700" i="1" dirty="0" smtClean="0"/>
              <a:t>-  </a:t>
            </a:r>
            <a:r>
              <a:rPr lang="ru-RU" sz="1700" dirty="0" smtClean="0"/>
              <a:t>меньше стараний, меньше усилий для достижения более высокого уровня дохода. Оправдано обществом, социально приемлемо. </a:t>
            </a:r>
            <a:r>
              <a:rPr lang="en-US" sz="1700" dirty="0" smtClean="0"/>
              <a:t>“</a:t>
            </a:r>
            <a:r>
              <a:rPr lang="ru-RU" sz="1700" dirty="0" smtClean="0"/>
              <a:t>Как потопаешь, так и полопаешь</a:t>
            </a:r>
            <a:r>
              <a:rPr lang="en-US" sz="1700" dirty="0" smtClean="0"/>
              <a:t>”</a:t>
            </a:r>
            <a:r>
              <a:rPr lang="ru-RU" sz="1700" dirty="0" smtClean="0"/>
              <a:t>, </a:t>
            </a:r>
            <a:r>
              <a:rPr lang="en-US" sz="1700" dirty="0" smtClean="0"/>
              <a:t>“</a:t>
            </a:r>
            <a:r>
              <a:rPr lang="ru-RU" sz="1700" dirty="0"/>
              <a:t>Где работа, там и густо, а в ленивом доме </a:t>
            </a:r>
            <a:r>
              <a:rPr lang="ru-RU" sz="1700" dirty="0" smtClean="0"/>
              <a:t>пусто</a:t>
            </a:r>
            <a:r>
              <a:rPr lang="en-US" sz="1700" dirty="0" smtClean="0"/>
              <a:t>” </a:t>
            </a:r>
            <a:r>
              <a:rPr lang="ru-RU" sz="1700" dirty="0" smtClean="0"/>
              <a:t>и т.п. Этот тип неравенства может позитивно влиять на экономический рост.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7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Неравенство возможностей.</a:t>
            </a:r>
            <a:r>
              <a:rPr lang="ru-RU" sz="1700" dirty="0" smtClean="0"/>
              <a:t> Люди, живущие в одном и том же обществе, не имеют равных возможностей. Если  национальность, раса, пол, доход родительской семьи во многом определяют уровень образования индивидов, а также спектр работ, на которых они могут работать, а следовательно и их уровень доходов, то имеет место высокое неравенство возможностей.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700" dirty="0" smtClean="0"/>
              <a:t>Неравенство </a:t>
            </a:r>
            <a:r>
              <a:rPr lang="ru-RU" sz="1700" dirty="0"/>
              <a:t>возможностей ведет к неэффективному </a:t>
            </a:r>
            <a:r>
              <a:rPr lang="ru-RU" sz="1700" dirty="0" smtClean="0"/>
              <a:t>распределению усилий, неэффективному использованию человеческого капитала, негативно влияет на экономический рост.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700" dirty="0" smtClean="0"/>
              <a:t>Высокое неравенство возможностей остро воспринимается обществом и может приводить к социальной нестабильности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0793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МОТИВАЦИЯ ИССЛЕДОВАНИЯ – ЛИТЕРАТУРА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681018"/>
            <a:ext cx="956006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i="1" dirty="0" smtClean="0"/>
              <a:t>Исследование вклада неравенства возможностей проводится достаточно широко как в развитых, так и в развивающихся странах</a:t>
            </a:r>
            <a:r>
              <a:rPr lang="en-US" sz="1600" i="1" dirty="0" smtClean="0"/>
              <a:t>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Bourguignon, Ferreira, Menendez (2007) – </a:t>
            </a:r>
            <a:r>
              <a:rPr lang="ru-RU" sz="1600" dirty="0" smtClean="0"/>
              <a:t>Бразилия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Marrero, Rodriguez (2009, 2010, 2011) - </a:t>
            </a:r>
            <a:r>
              <a:rPr lang="ru-RU" sz="1600" dirty="0" smtClean="0"/>
              <a:t>США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Ferreira</a:t>
            </a:r>
            <a:r>
              <a:rPr lang="en-US" sz="1600" dirty="0"/>
              <a:t>, </a:t>
            </a:r>
            <a:r>
              <a:rPr lang="en-US" sz="1600" dirty="0" err="1" smtClean="0"/>
              <a:t>Gignoux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2011) – </a:t>
            </a:r>
            <a:r>
              <a:rPr lang="ru-RU" sz="1600" dirty="0" smtClean="0"/>
              <a:t>Латинская Америка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 err="1" smtClean="0"/>
              <a:t>Checchi</a:t>
            </a:r>
            <a:r>
              <a:rPr lang="en-US" sz="1600" dirty="0" smtClean="0"/>
              <a:t>, </a:t>
            </a:r>
            <a:r>
              <a:rPr lang="en-US" sz="1600" dirty="0" err="1" smtClean="0"/>
              <a:t>Peragine</a:t>
            </a:r>
            <a:r>
              <a:rPr lang="en-US" sz="1600" dirty="0" smtClean="0"/>
              <a:t> (2010) – </a:t>
            </a:r>
            <a:r>
              <a:rPr lang="ru-RU" sz="1600" dirty="0" smtClean="0"/>
              <a:t>Италия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 err="1" smtClean="0"/>
              <a:t>Lefranc</a:t>
            </a:r>
            <a:r>
              <a:rPr lang="en-US" sz="1600" dirty="0" smtClean="0"/>
              <a:t>, </a:t>
            </a:r>
            <a:r>
              <a:rPr lang="en-US" sz="1600" dirty="0" err="1" smtClean="0"/>
              <a:t>Pistolesi</a:t>
            </a:r>
            <a:r>
              <a:rPr lang="en-US" sz="1600" dirty="0" smtClean="0"/>
              <a:t>, </a:t>
            </a:r>
            <a:r>
              <a:rPr lang="en-US" sz="1600" dirty="0" err="1" smtClean="0"/>
              <a:t>Trannoy</a:t>
            </a:r>
            <a:r>
              <a:rPr lang="en-US" sz="1600" dirty="0" smtClean="0"/>
              <a:t> (2008) – </a:t>
            </a:r>
            <a:r>
              <a:rPr lang="ru-RU" sz="1600" dirty="0" smtClean="0"/>
              <a:t>развитые страны Европы</a:t>
            </a:r>
            <a:endParaRPr lang="ru-RU" sz="16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Отчет ЕБРР 2016-2017 – развивающиеся страны</a:t>
            </a:r>
            <a:endParaRPr lang="en-US" sz="16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600" i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600" i="1" dirty="0" smtClean="0"/>
              <a:t>Объем исследований неравенства возможностей в РФ весьма ограничен.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Отчет </a:t>
            </a:r>
            <a:r>
              <a:rPr lang="ru-RU" sz="1600" dirty="0"/>
              <a:t>ЕБРР 2016-2017 – исследование неравенства возможностей в 33 развивающихся странах на базе обследования </a:t>
            </a:r>
            <a:r>
              <a:rPr lang="ru-RU" sz="1600" dirty="0" err="1"/>
              <a:t>LiTS</a:t>
            </a:r>
            <a:r>
              <a:rPr lang="ru-RU" sz="1600" dirty="0"/>
              <a:t> III</a:t>
            </a:r>
            <a:r>
              <a:rPr lang="ru-RU" sz="1600" dirty="0" smtClean="0"/>
              <a:t>. (Россия – 34,5% неравенства объясняется неравенством возможностей)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Ибрагимова, Франц (2019) – исследование вклада неравенства возможностей в РФ в неравенство зарплат мужчин на базе данных РМЭЗ-ВШЭ (20я волна, 2011 год) (оценка вклада – 5,1%)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Ибрагимова, Франц (2020) – 18-24% (заработные платы), 12 – 21% (среднедушевые доходы)</a:t>
            </a:r>
            <a:endParaRPr lang="ru-RU" sz="16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26152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2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ЗАДАЧИ ИССЛЕДОВАНИЯ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2023918"/>
            <a:ext cx="956006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Определить вклад неравенства возможностей в неравенство заработных плат и среднедушевых доходов в РФ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Определить вариацию вклада неравенства возможностей в общее неравенство внутри половозрастных групп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Провести исследование неравенства возможностей в отдельных регионах РФ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157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ДАННЫМ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2023918"/>
            <a:ext cx="95600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Для проведения исследования неравенства возможностей необходимы данные о </a:t>
            </a:r>
            <a:r>
              <a:rPr lang="en-US" sz="1800" dirty="0" smtClean="0"/>
              <a:t>“</a:t>
            </a:r>
            <a:r>
              <a:rPr lang="ru-RU" sz="1800" dirty="0" smtClean="0"/>
              <a:t>стартовых условиях</a:t>
            </a:r>
            <a:r>
              <a:rPr lang="en-US" sz="1800" dirty="0" smtClean="0"/>
              <a:t>”</a:t>
            </a:r>
            <a:r>
              <a:rPr lang="ru-RU" sz="1800" dirty="0" smtClean="0"/>
              <a:t> индивидов – место рождения, национальность,  характеристики родительской семьи (образование</a:t>
            </a:r>
            <a:r>
              <a:rPr lang="en-US" sz="1800" dirty="0" smtClean="0"/>
              <a:t>/</a:t>
            </a:r>
            <a:r>
              <a:rPr lang="ru-RU" sz="1800" dirty="0" smtClean="0"/>
              <a:t>профессия отца</a:t>
            </a:r>
            <a:r>
              <a:rPr lang="en-US" sz="1800" dirty="0" smtClean="0"/>
              <a:t>/</a:t>
            </a:r>
            <a:r>
              <a:rPr lang="ru-RU" sz="1800" dirty="0" smtClean="0"/>
              <a:t>матери, доход) и т.п.</a:t>
            </a:r>
          </a:p>
          <a:p>
            <a:pPr lvl="1" algn="l"/>
            <a:endParaRPr lang="ru-RU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76" y="3761134"/>
            <a:ext cx="3206032" cy="21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 result for ctvmz rfhnby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0" y="3538882"/>
            <a:ext cx="2920016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3538882"/>
            <a:ext cx="2381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– ИССЛЕДОВАНИЕ НА НАЦИОНАЛЬНОМ УРОВНЕ (1)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901821"/>
            <a:ext cx="95600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ru-RU" sz="1800" b="1" dirty="0" smtClean="0"/>
              <a:t>Обследование </a:t>
            </a:r>
            <a:r>
              <a:rPr lang="ru-RU" sz="1800" b="1" i="1" dirty="0" smtClean="0"/>
              <a:t>Человек, семья, общество (2013)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9500 респондентов, репрезентация взрослого населения. </a:t>
            </a:r>
            <a:r>
              <a:rPr lang="ru-RU" sz="1700" i="1" dirty="0" smtClean="0"/>
              <a:t>(</a:t>
            </a:r>
            <a:r>
              <a:rPr lang="en-US" sz="1700" i="1" dirty="0">
                <a:hlinkClick r:id="rId4"/>
              </a:rPr>
              <a:t>https://</a:t>
            </a:r>
            <a:r>
              <a:rPr lang="en-US" sz="1700" i="1" dirty="0" smtClean="0">
                <a:hlinkClick r:id="rId4"/>
              </a:rPr>
              <a:t>social.ranepa.ru/tsentry-i-instituty/institut-sotsialnogo-analiza-i-prognozirovaniya/issledovaniya/66-chelovek-semya-obshchestvo-2013</a:t>
            </a:r>
            <a:r>
              <a:rPr lang="ru-RU" sz="1700" i="1" dirty="0" smtClean="0"/>
              <a:t> )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 59 регионов РФ. Единица наблюдения – частное ДХ. Многоступенчатая стратифицированная выборка. 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Репрезентация населения РФ по полу, возрасту, типу поселения и федеральным округам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Личное интервью по анкете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Разделы вопросника – домохозяйство</a:t>
            </a:r>
            <a:r>
              <a:rPr lang="en-US" sz="1700" dirty="0" smtClean="0"/>
              <a:t>; </a:t>
            </a:r>
            <a:r>
              <a:rPr lang="ru-RU" sz="1700" dirty="0" smtClean="0"/>
              <a:t>образование</a:t>
            </a:r>
            <a:r>
              <a:rPr lang="en-US" sz="1700" dirty="0" smtClean="0"/>
              <a:t>; </a:t>
            </a:r>
            <a:r>
              <a:rPr lang="ru-RU" sz="1700" dirty="0" smtClean="0"/>
              <a:t>основная деятельность</a:t>
            </a:r>
            <a:r>
              <a:rPr lang="en-US" sz="1700" dirty="0" smtClean="0"/>
              <a:t>;</a:t>
            </a:r>
            <a:r>
              <a:rPr lang="ru-RU" sz="1700" dirty="0" smtClean="0"/>
              <a:t> доходы</a:t>
            </a:r>
            <a:r>
              <a:rPr lang="en-US" sz="1700" dirty="0" smtClean="0"/>
              <a:t>; </a:t>
            </a:r>
            <a:r>
              <a:rPr lang="ru-RU" sz="1700" b="1" dirty="0" smtClean="0"/>
              <a:t>родители и родительский дом</a:t>
            </a:r>
            <a:endParaRPr lang="ru-RU" sz="1700" dirty="0" smtClean="0"/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 smtClean="0"/>
              <a:t>Место рождения респондента, образование отца и матери, профессиональная группа отца и матери, субъективная оценка доходов </a:t>
            </a:r>
            <a:r>
              <a:rPr lang="ru-RU" sz="1700" dirty="0" smtClean="0"/>
              <a:t>(для лиц в возрасте от 18 до 44 лет)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Сужаем выборку до возрастов 25-44  – 3500 наблюдений</a:t>
            </a:r>
          </a:p>
          <a:p>
            <a:pPr lvl="1" algn="l"/>
            <a:endParaRPr lang="ru-RU" sz="18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1755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-3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– ИССЛЕДОВАНИЕ НА НАЦИОНАЛЬНОМ УРОВНЕ (2)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901821"/>
            <a:ext cx="95600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endParaRPr lang="ru-RU" sz="18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61838"/>
              </p:ext>
            </p:extLst>
          </p:nvPr>
        </p:nvGraphicFramePr>
        <p:xfrm>
          <a:off x="202498" y="1911435"/>
          <a:ext cx="3226502" cy="1599059"/>
        </p:xfrm>
        <a:graphic>
          <a:graphicData uri="http://schemas.openxmlformats.org/drawingml/2006/table">
            <a:tbl>
              <a:tblPr firstRow="1" firstCol="1" bandRow="1"/>
              <a:tblGrid>
                <a:gridCol w="1338395"/>
                <a:gridCol w="1888107"/>
              </a:tblGrid>
              <a:tr h="4598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Возраст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Мужчины и женщины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</a:tr>
              <a:tr h="22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25-29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29,7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 anchor="b"/>
                </a:tc>
              </a:tr>
              <a:tr h="22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30-34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23,2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 anchor="b"/>
                </a:tc>
              </a:tr>
              <a:tr h="22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35-39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25,9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 anchor="b"/>
                </a:tc>
              </a:tr>
              <a:tr h="22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40-44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21,1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 anchor="b"/>
                </a:tc>
              </a:tr>
              <a:tr h="22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Всего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100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94" marR="75894" marT="0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04814"/>
              </p:ext>
            </p:extLst>
          </p:nvPr>
        </p:nvGraphicFramePr>
        <p:xfrm>
          <a:off x="3648075" y="1901820"/>
          <a:ext cx="6090677" cy="15843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6774"/>
                <a:gridCol w="1225497"/>
                <a:gridCol w="1140960"/>
                <a:gridCol w="1140960"/>
                <a:gridCol w="848243"/>
                <a:gridCol w="848243"/>
              </a:tblGrid>
              <a:tr h="2599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Родился в другой стране</a:t>
                      </a:r>
                      <a:r>
                        <a:rPr lang="ru-RU" sz="1100" b="1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республике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Город рождения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Мегаполис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Крупный </a:t>
                      </a:r>
                      <a:r>
                        <a:rPr lang="ru-RU" sz="1200" b="1" dirty="0" smtClean="0">
                          <a:effectLst/>
                        </a:rPr>
                        <a:t>город – </a:t>
                      </a:r>
                      <a:r>
                        <a:rPr lang="ru-RU" sz="1200" b="1" dirty="0">
                          <a:effectLst/>
                        </a:rPr>
                        <a:t>региональный центр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Другой </a:t>
                      </a:r>
                      <a:r>
                        <a:rPr lang="ru-RU" sz="1200" b="1" dirty="0">
                          <a:effectLst/>
                        </a:rPr>
                        <a:t>город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ПГТ или сельская местность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Вся выборка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5,9%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10,9%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20,7%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42,0</a:t>
                      </a:r>
                      <a:r>
                        <a:rPr lang="ru-RU" sz="1300" dirty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26,5%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56900"/>
              </p:ext>
            </p:extLst>
          </p:nvPr>
        </p:nvGraphicFramePr>
        <p:xfrm>
          <a:off x="838200" y="4027771"/>
          <a:ext cx="7724775" cy="17953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6679"/>
                <a:gridCol w="1591274"/>
                <a:gridCol w="1591274"/>
                <a:gridCol w="1505548"/>
              </a:tblGrid>
              <a:tr h="632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Уровень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образования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Респонденты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Образование матери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Образование отца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среднее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68580" marR="68580" marT="0" marB="0" anchor="ctr"/>
                </a:tc>
              </a:tr>
              <a:tr h="42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Начальное профессиональное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68580" marR="68580" marT="0" marB="0" anchor="ctr"/>
                </a:tc>
              </a:tr>
              <a:tr h="23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48,9%</a:t>
                      </a:r>
                    </a:p>
                  </a:txBody>
                  <a:tcPr marL="68580" marR="68580" marT="0" marB="0" anchor="ctr"/>
                </a:tc>
              </a:tr>
              <a:tr h="23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Высшее профессиональное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497" y="6143625"/>
            <a:ext cx="946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4% - не ответили про образование матери и 10% не ответили про образование отца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171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96562"/>
            <a:ext cx="9324975" cy="59958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1311686"/>
            <a:ext cx="93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– ИССЛЕДОВАНИЕ НА РЕГИОНАЛЬНОМ УРОВНЕ (1)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975" y="43142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Институт социального анализа и прогнозирования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РАНХиГС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02497" y="1901821"/>
            <a:ext cx="9186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84" y="1901821"/>
            <a:ext cx="95600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ru-RU" sz="1800" b="1" dirty="0" smtClean="0"/>
              <a:t>Обследование </a:t>
            </a:r>
            <a:r>
              <a:rPr lang="ru-RU" sz="1800" b="1" i="1" dirty="0" smtClean="0"/>
              <a:t>Неравенство возможностей (2019)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Специализированное </a:t>
            </a:r>
            <a:r>
              <a:rPr lang="ru-RU" sz="1600" dirty="0"/>
              <a:t>обследование, проведенное ИНСАП </a:t>
            </a:r>
            <a:r>
              <a:rPr lang="ru-RU" sz="1600" dirty="0" err="1"/>
              <a:t>РАНХиГС</a:t>
            </a:r>
            <a:r>
              <a:rPr lang="ru-RU" sz="1600" dirty="0"/>
              <a:t> в трех регионах </a:t>
            </a:r>
            <a:r>
              <a:rPr lang="ru-RU" sz="1600" dirty="0" smtClean="0"/>
              <a:t>РФ</a:t>
            </a:r>
            <a:r>
              <a:rPr lang="en-US" sz="1600" dirty="0" smtClean="0"/>
              <a:t>:</a:t>
            </a:r>
            <a:r>
              <a:rPr lang="ru-RU" sz="1600" dirty="0" smtClean="0"/>
              <a:t> Москва</a:t>
            </a:r>
            <a:r>
              <a:rPr lang="ru-RU" sz="1600" dirty="0"/>
              <a:t>, Челябинская область, Ставропольский </a:t>
            </a:r>
            <a:r>
              <a:rPr lang="ru-RU" sz="1600" dirty="0" smtClean="0"/>
              <a:t>край.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Отбор регионов</a:t>
            </a:r>
            <a:r>
              <a:rPr lang="en-US" sz="1600" dirty="0" smtClean="0"/>
              <a:t>:</a:t>
            </a:r>
          </a:p>
          <a:p>
            <a:pPr marL="1282950" lvl="3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разная степень неравенства доходов( в 2018 году индекс Джини</a:t>
            </a:r>
            <a:r>
              <a:rPr lang="en-US" sz="1600" dirty="0" smtClean="0"/>
              <a:t>: </a:t>
            </a:r>
            <a:r>
              <a:rPr lang="ru-RU" sz="1600" dirty="0" smtClean="0"/>
              <a:t>РФ – 0.412,   Москва – 0,415, Ставропольский край – 0,378, Челябинская область – 0,354)</a:t>
            </a:r>
          </a:p>
          <a:p>
            <a:pPr marL="1282950" lvl="3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Разная </a:t>
            </a:r>
            <a:r>
              <a:rPr lang="ru-RU" sz="1600" dirty="0"/>
              <a:t>отраслевая структура </a:t>
            </a:r>
            <a:r>
              <a:rPr lang="ru-RU" sz="1600" dirty="0" smtClean="0"/>
              <a:t>ВРП</a:t>
            </a:r>
          </a:p>
          <a:p>
            <a:pPr marL="1282950" lvl="3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География</a:t>
            </a:r>
            <a:endParaRPr lang="en-US" sz="1600" dirty="0"/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Население 25-50 лет. По 900 человек в каждом регионе</a:t>
            </a:r>
            <a:r>
              <a:rPr lang="ru-RU" sz="1600" dirty="0" smtClean="0"/>
              <a:t>.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Телефонное интервью. Случайная выборка мобильных и стационарных номеров.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 Вопросник – три основных блока</a:t>
            </a:r>
            <a:r>
              <a:rPr lang="en-US" sz="1600" dirty="0" smtClean="0"/>
              <a:t>: </a:t>
            </a:r>
            <a:r>
              <a:rPr lang="ru-RU" sz="1600" dirty="0" smtClean="0"/>
              <a:t>социально-демографические </a:t>
            </a:r>
            <a:r>
              <a:rPr lang="ru-RU" sz="1600" dirty="0"/>
              <a:t>характеристики респондента и его </a:t>
            </a:r>
            <a:r>
              <a:rPr lang="ru-RU" sz="1600" dirty="0" smtClean="0"/>
              <a:t>домохозяйства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dirty="0"/>
              <a:t>родительская семья </a:t>
            </a:r>
            <a:r>
              <a:rPr lang="ru-RU" sz="1600" dirty="0" smtClean="0"/>
              <a:t>(место </a:t>
            </a:r>
            <a:r>
              <a:rPr lang="ru-RU" sz="1600" dirty="0"/>
              <a:t>рождения респондента, образование отца и матери, профессиональная группа отца и матери, субъективная оценка </a:t>
            </a:r>
            <a:r>
              <a:rPr lang="ru-RU" sz="1600" dirty="0" smtClean="0"/>
              <a:t>доходов)</a:t>
            </a:r>
            <a:r>
              <a:rPr lang="en-US" sz="1600" dirty="0" smtClean="0"/>
              <a:t>; </a:t>
            </a:r>
            <a:r>
              <a:rPr lang="ru-RU" sz="1600" dirty="0" smtClean="0"/>
              <a:t>доходы</a:t>
            </a:r>
            <a:r>
              <a:rPr lang="en-US" sz="1600" dirty="0" smtClean="0"/>
              <a:t>; </a:t>
            </a:r>
            <a:r>
              <a:rPr lang="ru-RU" sz="1600" dirty="0" smtClean="0"/>
              <a:t>субъективная оценка неравенства</a:t>
            </a:r>
          </a:p>
          <a:p>
            <a:pPr marL="540000"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Обеспечение преемственности с ЧСО-2013</a:t>
            </a:r>
            <a:endParaRPr lang="ru-RU" sz="1600" dirty="0"/>
          </a:p>
          <a:p>
            <a:pPr lvl="1" algn="l"/>
            <a:endParaRPr lang="ru-RU" sz="18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10892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11261</TotalTime>
  <Words>3249</Words>
  <Application>Microsoft Office PowerPoint</Application>
  <PresentationFormat>Лист A4 (210x297 мм)</PresentationFormat>
  <Paragraphs>723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Лаврищева Анастасия Анатольевна</dc:creator>
  <cp:lastModifiedBy>Nica</cp:lastModifiedBy>
  <cp:revision>422</cp:revision>
  <cp:lastPrinted>2020-02-28T11:19:45Z</cp:lastPrinted>
  <dcterms:created xsi:type="dcterms:W3CDTF">2003-02-28T13:27:04Z</dcterms:created>
  <dcterms:modified xsi:type="dcterms:W3CDTF">2020-05-20T16:58:12Z</dcterms:modified>
</cp:coreProperties>
</file>