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3E9"/>
    <a:srgbClr val="C9E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1B9B1-D289-4103-B482-5086395D969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51768E-1C3F-47BB-8591-D095041BDB93}">
      <dgm:prSet/>
      <dgm:spPr/>
      <dgm:t>
        <a:bodyPr/>
        <a:lstStyle/>
        <a:p>
          <a:pPr algn="ctr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 What issues do different actors define as policy problems in their narratives?</a:t>
          </a:r>
        </a:p>
      </dgm:t>
    </dgm:pt>
    <dgm:pt modelId="{AD91C724-0536-44B3-8882-F1ABDBDDA599}" type="parTrans" cxnId="{02D72526-CA72-45AD-A450-885DE44E00BD}">
      <dgm:prSet/>
      <dgm:spPr/>
      <dgm:t>
        <a:bodyPr/>
        <a:lstStyle/>
        <a:p>
          <a:endParaRPr lang="en-US"/>
        </a:p>
      </dgm:t>
    </dgm:pt>
    <dgm:pt modelId="{30D4FFFF-36A0-4BB4-BE5B-8612E783AD61}" type="sibTrans" cxnId="{02D72526-CA72-45AD-A450-885DE44E00BD}">
      <dgm:prSet/>
      <dgm:spPr/>
      <dgm:t>
        <a:bodyPr/>
        <a:lstStyle/>
        <a:p>
          <a:endParaRPr lang="en-US"/>
        </a:p>
      </dgm:t>
    </dgm:pt>
    <dgm:pt modelId="{F84A6FEA-594D-49E8-8570-7BE54865E680}">
      <dgm:prSet/>
      <dgm:spPr/>
      <dgm:t>
        <a:bodyPr/>
        <a:lstStyle/>
        <a:p>
          <a:pPr algn="ctr"/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 Does problem definition differ in terms of complexity?</a:t>
          </a:r>
        </a:p>
      </dgm:t>
    </dgm:pt>
    <dgm:pt modelId="{B7671DFC-8B13-4A30-9955-98B0218DACCE}" type="parTrans" cxnId="{4F7DBCD2-EE2C-4809-B3A0-3C66577C00D2}">
      <dgm:prSet/>
      <dgm:spPr/>
      <dgm:t>
        <a:bodyPr/>
        <a:lstStyle/>
        <a:p>
          <a:endParaRPr lang="en-US"/>
        </a:p>
      </dgm:t>
    </dgm:pt>
    <dgm:pt modelId="{8C144359-DC2C-4D3A-A160-723F6E43E35A}" type="sibTrans" cxnId="{4F7DBCD2-EE2C-4809-B3A0-3C66577C00D2}">
      <dgm:prSet/>
      <dgm:spPr/>
      <dgm:t>
        <a:bodyPr/>
        <a:lstStyle/>
        <a:p>
          <a:endParaRPr lang="en-US"/>
        </a:p>
      </dgm:t>
    </dgm:pt>
    <dgm:pt modelId="{722FA7C4-D206-4BB7-83CC-D44DEE6012E1}">
      <dgm:prSet/>
      <dgm:spPr/>
      <dgm:t>
        <a:bodyPr/>
        <a:lstStyle/>
        <a:p>
          <a:pPr algn="ctr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3. How is problem definition related to the solutions proposed and the use of characters in the narratives?</a:t>
          </a:r>
        </a:p>
      </dgm:t>
    </dgm:pt>
    <dgm:pt modelId="{28DCA2B2-CCB1-4EC8-8F0C-876F94F35218}" type="parTrans" cxnId="{ABED4EDC-9C43-45F7-BA55-A94278C1FD6C}">
      <dgm:prSet/>
      <dgm:spPr/>
      <dgm:t>
        <a:bodyPr/>
        <a:lstStyle/>
        <a:p>
          <a:endParaRPr lang="en-US"/>
        </a:p>
      </dgm:t>
    </dgm:pt>
    <dgm:pt modelId="{BB8340F4-3823-4A80-BA56-F9B391261420}" type="sibTrans" cxnId="{ABED4EDC-9C43-45F7-BA55-A94278C1FD6C}">
      <dgm:prSet/>
      <dgm:spPr/>
      <dgm:t>
        <a:bodyPr/>
        <a:lstStyle/>
        <a:p>
          <a:endParaRPr lang="en-US"/>
        </a:p>
      </dgm:t>
    </dgm:pt>
    <dgm:pt modelId="{83A3192E-9175-F748-ACE0-2E4AF36CA03C}" type="pres">
      <dgm:prSet presAssocID="{A9E1B9B1-D289-4103-B482-5086395D969F}" presName="vert0" presStyleCnt="0">
        <dgm:presLayoutVars>
          <dgm:dir/>
          <dgm:animOne val="branch"/>
          <dgm:animLvl val="lvl"/>
        </dgm:presLayoutVars>
      </dgm:prSet>
      <dgm:spPr/>
    </dgm:pt>
    <dgm:pt modelId="{B821A721-6CBE-DA40-BEB2-3BDE4C50994F}" type="pres">
      <dgm:prSet presAssocID="{9751768E-1C3F-47BB-8591-D095041BDB93}" presName="thickLine" presStyleLbl="alignNode1" presStyleIdx="0" presStyleCnt="3"/>
      <dgm:spPr/>
    </dgm:pt>
    <dgm:pt modelId="{3711EE30-C6CE-0D47-BC06-C0AEF6A39589}" type="pres">
      <dgm:prSet presAssocID="{9751768E-1C3F-47BB-8591-D095041BDB93}" presName="horz1" presStyleCnt="0"/>
      <dgm:spPr/>
    </dgm:pt>
    <dgm:pt modelId="{A5A4E47D-B11B-F747-A1E5-08936B2BDEE0}" type="pres">
      <dgm:prSet presAssocID="{9751768E-1C3F-47BB-8591-D095041BDB93}" presName="tx1" presStyleLbl="revTx" presStyleIdx="0" presStyleCnt="3"/>
      <dgm:spPr/>
    </dgm:pt>
    <dgm:pt modelId="{EB6E8A9D-8771-9043-BAEF-53502A956E9D}" type="pres">
      <dgm:prSet presAssocID="{9751768E-1C3F-47BB-8591-D095041BDB93}" presName="vert1" presStyleCnt="0"/>
      <dgm:spPr/>
    </dgm:pt>
    <dgm:pt modelId="{2AF71A95-DAD5-1645-881F-7D1BAAFC6001}" type="pres">
      <dgm:prSet presAssocID="{F84A6FEA-594D-49E8-8570-7BE54865E680}" presName="thickLine" presStyleLbl="alignNode1" presStyleIdx="1" presStyleCnt="3"/>
      <dgm:spPr/>
    </dgm:pt>
    <dgm:pt modelId="{D1B423B5-2981-4F4D-A65E-B3560DF453DD}" type="pres">
      <dgm:prSet presAssocID="{F84A6FEA-594D-49E8-8570-7BE54865E680}" presName="horz1" presStyleCnt="0"/>
      <dgm:spPr/>
    </dgm:pt>
    <dgm:pt modelId="{DCE6541C-27CC-B94C-B9FB-6F2EE532D007}" type="pres">
      <dgm:prSet presAssocID="{F84A6FEA-594D-49E8-8570-7BE54865E680}" presName="tx1" presStyleLbl="revTx" presStyleIdx="1" presStyleCnt="3"/>
      <dgm:spPr/>
    </dgm:pt>
    <dgm:pt modelId="{15802B16-95D6-8F43-AEBD-0002B9DD4A11}" type="pres">
      <dgm:prSet presAssocID="{F84A6FEA-594D-49E8-8570-7BE54865E680}" presName="vert1" presStyleCnt="0"/>
      <dgm:spPr/>
    </dgm:pt>
    <dgm:pt modelId="{B2E9AAAA-F76E-7D49-A022-B9F2127EC430}" type="pres">
      <dgm:prSet presAssocID="{722FA7C4-D206-4BB7-83CC-D44DEE6012E1}" presName="thickLine" presStyleLbl="alignNode1" presStyleIdx="2" presStyleCnt="3"/>
      <dgm:spPr/>
    </dgm:pt>
    <dgm:pt modelId="{DBD3A17D-3829-D441-B717-ABE6D467127F}" type="pres">
      <dgm:prSet presAssocID="{722FA7C4-D206-4BB7-83CC-D44DEE6012E1}" presName="horz1" presStyleCnt="0"/>
      <dgm:spPr/>
    </dgm:pt>
    <dgm:pt modelId="{BAD5A79C-B36B-3048-BCEF-53F880B21957}" type="pres">
      <dgm:prSet presAssocID="{722FA7C4-D206-4BB7-83CC-D44DEE6012E1}" presName="tx1" presStyleLbl="revTx" presStyleIdx="2" presStyleCnt="3"/>
      <dgm:spPr/>
    </dgm:pt>
    <dgm:pt modelId="{2567FAD0-A2E1-4B4E-AE2F-897F2C49F034}" type="pres">
      <dgm:prSet presAssocID="{722FA7C4-D206-4BB7-83CC-D44DEE6012E1}" presName="vert1" presStyleCnt="0"/>
      <dgm:spPr/>
    </dgm:pt>
  </dgm:ptLst>
  <dgm:cxnLst>
    <dgm:cxn modelId="{02D72526-CA72-45AD-A450-885DE44E00BD}" srcId="{A9E1B9B1-D289-4103-B482-5086395D969F}" destId="{9751768E-1C3F-47BB-8591-D095041BDB93}" srcOrd="0" destOrd="0" parTransId="{AD91C724-0536-44B3-8882-F1ABDBDDA599}" sibTransId="{30D4FFFF-36A0-4BB4-BE5B-8612E783AD61}"/>
    <dgm:cxn modelId="{99BEC626-A254-D641-A895-CAE48BC0E35D}" type="presOf" srcId="{A9E1B9B1-D289-4103-B482-5086395D969F}" destId="{83A3192E-9175-F748-ACE0-2E4AF36CA03C}" srcOrd="0" destOrd="0" presId="urn:microsoft.com/office/officeart/2008/layout/LinedList"/>
    <dgm:cxn modelId="{90177B54-EF74-1049-9189-5C1845B8F4B2}" type="presOf" srcId="{722FA7C4-D206-4BB7-83CC-D44DEE6012E1}" destId="{BAD5A79C-B36B-3048-BCEF-53F880B21957}" srcOrd="0" destOrd="0" presId="urn:microsoft.com/office/officeart/2008/layout/LinedList"/>
    <dgm:cxn modelId="{3857416A-0955-9444-B6C3-FF50492D9064}" type="presOf" srcId="{F84A6FEA-594D-49E8-8570-7BE54865E680}" destId="{DCE6541C-27CC-B94C-B9FB-6F2EE532D007}" srcOrd="0" destOrd="0" presId="urn:microsoft.com/office/officeart/2008/layout/LinedList"/>
    <dgm:cxn modelId="{867B04B9-6A05-904D-B731-7F2025D6C040}" type="presOf" srcId="{9751768E-1C3F-47BB-8591-D095041BDB93}" destId="{A5A4E47D-B11B-F747-A1E5-08936B2BDEE0}" srcOrd="0" destOrd="0" presId="urn:microsoft.com/office/officeart/2008/layout/LinedList"/>
    <dgm:cxn modelId="{4F7DBCD2-EE2C-4809-B3A0-3C66577C00D2}" srcId="{A9E1B9B1-D289-4103-B482-5086395D969F}" destId="{F84A6FEA-594D-49E8-8570-7BE54865E680}" srcOrd="1" destOrd="0" parTransId="{B7671DFC-8B13-4A30-9955-98B0218DACCE}" sibTransId="{8C144359-DC2C-4D3A-A160-723F6E43E35A}"/>
    <dgm:cxn modelId="{ABED4EDC-9C43-45F7-BA55-A94278C1FD6C}" srcId="{A9E1B9B1-D289-4103-B482-5086395D969F}" destId="{722FA7C4-D206-4BB7-83CC-D44DEE6012E1}" srcOrd="2" destOrd="0" parTransId="{28DCA2B2-CCB1-4EC8-8F0C-876F94F35218}" sibTransId="{BB8340F4-3823-4A80-BA56-F9B391261420}"/>
    <dgm:cxn modelId="{DAB1A9AB-4BB6-F340-9DC3-479485736539}" type="presParOf" srcId="{83A3192E-9175-F748-ACE0-2E4AF36CA03C}" destId="{B821A721-6CBE-DA40-BEB2-3BDE4C50994F}" srcOrd="0" destOrd="0" presId="urn:microsoft.com/office/officeart/2008/layout/LinedList"/>
    <dgm:cxn modelId="{6BF9B2A7-48E3-FF47-81C8-138AE728D6D6}" type="presParOf" srcId="{83A3192E-9175-F748-ACE0-2E4AF36CA03C}" destId="{3711EE30-C6CE-0D47-BC06-C0AEF6A39589}" srcOrd="1" destOrd="0" presId="urn:microsoft.com/office/officeart/2008/layout/LinedList"/>
    <dgm:cxn modelId="{529974F7-806A-0244-BB2C-2E0ADDF63762}" type="presParOf" srcId="{3711EE30-C6CE-0D47-BC06-C0AEF6A39589}" destId="{A5A4E47D-B11B-F747-A1E5-08936B2BDEE0}" srcOrd="0" destOrd="0" presId="urn:microsoft.com/office/officeart/2008/layout/LinedList"/>
    <dgm:cxn modelId="{549D276E-DC38-2045-A232-CF8A7E71DBF5}" type="presParOf" srcId="{3711EE30-C6CE-0D47-BC06-C0AEF6A39589}" destId="{EB6E8A9D-8771-9043-BAEF-53502A956E9D}" srcOrd="1" destOrd="0" presId="urn:microsoft.com/office/officeart/2008/layout/LinedList"/>
    <dgm:cxn modelId="{9352CC11-AF94-8648-851E-AEFA7AC9E224}" type="presParOf" srcId="{83A3192E-9175-F748-ACE0-2E4AF36CA03C}" destId="{2AF71A95-DAD5-1645-881F-7D1BAAFC6001}" srcOrd="2" destOrd="0" presId="urn:microsoft.com/office/officeart/2008/layout/LinedList"/>
    <dgm:cxn modelId="{3733554C-605A-A64E-AF15-B45A978D8C20}" type="presParOf" srcId="{83A3192E-9175-F748-ACE0-2E4AF36CA03C}" destId="{D1B423B5-2981-4F4D-A65E-B3560DF453DD}" srcOrd="3" destOrd="0" presId="urn:microsoft.com/office/officeart/2008/layout/LinedList"/>
    <dgm:cxn modelId="{67B71665-1A78-CB46-BF2F-59A532AEA868}" type="presParOf" srcId="{D1B423B5-2981-4F4D-A65E-B3560DF453DD}" destId="{DCE6541C-27CC-B94C-B9FB-6F2EE532D007}" srcOrd="0" destOrd="0" presId="urn:microsoft.com/office/officeart/2008/layout/LinedList"/>
    <dgm:cxn modelId="{04D86D54-B58E-E64C-B38F-61E0408D48CA}" type="presParOf" srcId="{D1B423B5-2981-4F4D-A65E-B3560DF453DD}" destId="{15802B16-95D6-8F43-AEBD-0002B9DD4A11}" srcOrd="1" destOrd="0" presId="urn:microsoft.com/office/officeart/2008/layout/LinedList"/>
    <dgm:cxn modelId="{757E74C6-A9B8-F848-84D3-C2FF73244805}" type="presParOf" srcId="{83A3192E-9175-F748-ACE0-2E4AF36CA03C}" destId="{B2E9AAAA-F76E-7D49-A022-B9F2127EC430}" srcOrd="4" destOrd="0" presId="urn:microsoft.com/office/officeart/2008/layout/LinedList"/>
    <dgm:cxn modelId="{0CB913D4-B66B-CA4E-90D3-4160954AA732}" type="presParOf" srcId="{83A3192E-9175-F748-ACE0-2E4AF36CA03C}" destId="{DBD3A17D-3829-D441-B717-ABE6D467127F}" srcOrd="5" destOrd="0" presId="urn:microsoft.com/office/officeart/2008/layout/LinedList"/>
    <dgm:cxn modelId="{725ACA04-D516-E940-9D39-EB8B65A6F9F3}" type="presParOf" srcId="{DBD3A17D-3829-D441-B717-ABE6D467127F}" destId="{BAD5A79C-B36B-3048-BCEF-53F880B21957}" srcOrd="0" destOrd="0" presId="urn:microsoft.com/office/officeart/2008/layout/LinedList"/>
    <dgm:cxn modelId="{AA76C43C-7520-9744-9B9B-683F1BBBA4AB}" type="presParOf" srcId="{DBD3A17D-3829-D441-B717-ABE6D467127F}" destId="{2567FAD0-A2E1-4B4E-AE2F-897F2C49F0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09D02-DA06-44F7-95B6-311FD3A397F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A31D36-4232-4CE4-B017-232C7D794633}">
      <dgm:prSet/>
      <dgm:spPr/>
      <dgm:t>
        <a:bodyPr/>
        <a:lstStyle/>
        <a:p>
          <a:pPr algn="ctr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more complex problem definition leads to a more complex narrative in terms of characters and solutions proposed. </a:t>
          </a:r>
        </a:p>
      </dgm:t>
    </dgm:pt>
    <dgm:pt modelId="{79F7351B-722F-47FD-A8A6-35F8D478AABD}" type="parTrans" cxnId="{3998939E-F6BF-4773-AFFF-02D54751DCFF}">
      <dgm:prSet/>
      <dgm:spPr/>
      <dgm:t>
        <a:bodyPr/>
        <a:lstStyle/>
        <a:p>
          <a:endParaRPr lang="en-US"/>
        </a:p>
      </dgm:t>
    </dgm:pt>
    <dgm:pt modelId="{8D9B2275-4A53-4A0A-8723-354D8196F64B}" type="sibTrans" cxnId="{3998939E-F6BF-4773-AFFF-02D54751DCFF}">
      <dgm:prSet/>
      <dgm:spPr/>
      <dgm:t>
        <a:bodyPr/>
        <a:lstStyle/>
        <a:p>
          <a:endParaRPr lang="en-US"/>
        </a:p>
      </dgm:t>
    </dgm:pt>
    <dgm:pt modelId="{EE35CFAA-E01A-4AD6-8BAC-4E223108E4F0}">
      <dgm:prSet/>
      <dgm:spPr/>
      <dgm:t>
        <a:bodyPr/>
        <a:lstStyle/>
        <a:p>
          <a:pPr algn="ctr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policy problem should be treated as a separate narrative element by future NPF research. </a:t>
          </a:r>
        </a:p>
      </dgm:t>
    </dgm:pt>
    <dgm:pt modelId="{A05AF629-8C74-4725-BA6A-42297A88506D}" type="parTrans" cxnId="{BF4A467A-3F22-449D-885C-FB90EDB57193}">
      <dgm:prSet/>
      <dgm:spPr/>
      <dgm:t>
        <a:bodyPr/>
        <a:lstStyle/>
        <a:p>
          <a:endParaRPr lang="en-US"/>
        </a:p>
      </dgm:t>
    </dgm:pt>
    <dgm:pt modelId="{17575287-BA4D-4D4B-B5C5-A8A8AA3ED920}" type="sibTrans" cxnId="{BF4A467A-3F22-449D-885C-FB90EDB57193}">
      <dgm:prSet/>
      <dgm:spPr/>
      <dgm:t>
        <a:bodyPr/>
        <a:lstStyle/>
        <a:p>
          <a:endParaRPr lang="en-US"/>
        </a:p>
      </dgm:t>
    </dgm:pt>
    <dgm:pt modelId="{11A2C525-4B37-4265-BBFD-66B776CEF655}">
      <dgm:prSet/>
      <dgm:spPr/>
      <dgm:t>
        <a:bodyPr/>
        <a:lstStyle/>
        <a:p>
          <a:pPr algn="ctr"/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When policymakers and stakeholders adopt different positions about the causes and solutions, it is unlikely that they find ways to solve this problem. </a:t>
          </a:r>
          <a:r>
            <a: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DC6DFD9-DB1D-4844-BED4-ABFA1E3706D0}" type="parTrans" cxnId="{71F7C128-609F-4168-A35D-9462732B4FBD}">
      <dgm:prSet/>
      <dgm:spPr/>
      <dgm:t>
        <a:bodyPr/>
        <a:lstStyle/>
        <a:p>
          <a:endParaRPr lang="en-US"/>
        </a:p>
      </dgm:t>
    </dgm:pt>
    <dgm:pt modelId="{E98ABA1D-3634-47F8-8E83-984DDA1ED2B0}" type="sibTrans" cxnId="{71F7C128-609F-4168-A35D-9462732B4FBD}">
      <dgm:prSet/>
      <dgm:spPr/>
      <dgm:t>
        <a:bodyPr/>
        <a:lstStyle/>
        <a:p>
          <a:endParaRPr lang="en-US"/>
        </a:p>
      </dgm:t>
    </dgm:pt>
    <dgm:pt modelId="{2AF059F4-4131-A540-92A3-975C0889BD7E}" type="pres">
      <dgm:prSet presAssocID="{60C09D02-DA06-44F7-95B6-311FD3A397F2}" presName="linear" presStyleCnt="0">
        <dgm:presLayoutVars>
          <dgm:animLvl val="lvl"/>
          <dgm:resizeHandles val="exact"/>
        </dgm:presLayoutVars>
      </dgm:prSet>
      <dgm:spPr/>
    </dgm:pt>
    <dgm:pt modelId="{855D4560-5FF1-C44F-9518-15F0294DC190}" type="pres">
      <dgm:prSet presAssocID="{48A31D36-4232-4CE4-B017-232C7D7946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20B1FE-E7AB-3B4B-8F4D-7863E5D280CF}" type="pres">
      <dgm:prSet presAssocID="{8D9B2275-4A53-4A0A-8723-354D8196F64B}" presName="spacer" presStyleCnt="0"/>
      <dgm:spPr/>
    </dgm:pt>
    <dgm:pt modelId="{7FCEB912-8817-5D48-8530-3352CD4B24F4}" type="pres">
      <dgm:prSet presAssocID="{EE35CFAA-E01A-4AD6-8BAC-4E223108E4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B01022-F317-C34F-A6A1-4EF2AC4FBF9E}" type="pres">
      <dgm:prSet presAssocID="{17575287-BA4D-4D4B-B5C5-A8A8AA3ED920}" presName="spacer" presStyleCnt="0"/>
      <dgm:spPr/>
    </dgm:pt>
    <dgm:pt modelId="{7863320E-8F04-4649-99E2-5073C090B52E}" type="pres">
      <dgm:prSet presAssocID="{11A2C525-4B37-4265-BBFD-66B776CEF65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AE02820-32E8-B743-A6EE-7306E6CDAE21}" type="presOf" srcId="{EE35CFAA-E01A-4AD6-8BAC-4E223108E4F0}" destId="{7FCEB912-8817-5D48-8530-3352CD4B24F4}" srcOrd="0" destOrd="0" presId="urn:microsoft.com/office/officeart/2005/8/layout/vList2"/>
    <dgm:cxn modelId="{71F7C128-609F-4168-A35D-9462732B4FBD}" srcId="{60C09D02-DA06-44F7-95B6-311FD3A397F2}" destId="{11A2C525-4B37-4265-BBFD-66B776CEF655}" srcOrd="2" destOrd="0" parTransId="{ADC6DFD9-DB1D-4844-BED4-ABFA1E3706D0}" sibTransId="{E98ABA1D-3634-47F8-8E83-984DDA1ED2B0}"/>
    <dgm:cxn modelId="{F9DF324E-3883-304D-8122-8DFEAB81A250}" type="presOf" srcId="{48A31D36-4232-4CE4-B017-232C7D794633}" destId="{855D4560-5FF1-C44F-9518-15F0294DC190}" srcOrd="0" destOrd="0" presId="urn:microsoft.com/office/officeart/2005/8/layout/vList2"/>
    <dgm:cxn modelId="{BF4A467A-3F22-449D-885C-FB90EDB57193}" srcId="{60C09D02-DA06-44F7-95B6-311FD3A397F2}" destId="{EE35CFAA-E01A-4AD6-8BAC-4E223108E4F0}" srcOrd="1" destOrd="0" parTransId="{A05AF629-8C74-4725-BA6A-42297A88506D}" sibTransId="{17575287-BA4D-4D4B-B5C5-A8A8AA3ED920}"/>
    <dgm:cxn modelId="{5FD2CD9C-31E7-2C4B-A4F4-EA61AB4E0C8A}" type="presOf" srcId="{11A2C525-4B37-4265-BBFD-66B776CEF655}" destId="{7863320E-8F04-4649-99E2-5073C090B52E}" srcOrd="0" destOrd="0" presId="urn:microsoft.com/office/officeart/2005/8/layout/vList2"/>
    <dgm:cxn modelId="{3998939E-F6BF-4773-AFFF-02D54751DCFF}" srcId="{60C09D02-DA06-44F7-95B6-311FD3A397F2}" destId="{48A31D36-4232-4CE4-B017-232C7D794633}" srcOrd="0" destOrd="0" parTransId="{79F7351B-722F-47FD-A8A6-35F8D478AABD}" sibTransId="{8D9B2275-4A53-4A0A-8723-354D8196F64B}"/>
    <dgm:cxn modelId="{2A9930EE-37B5-7547-AFAF-62E7427ECF13}" type="presOf" srcId="{60C09D02-DA06-44F7-95B6-311FD3A397F2}" destId="{2AF059F4-4131-A540-92A3-975C0889BD7E}" srcOrd="0" destOrd="0" presId="urn:microsoft.com/office/officeart/2005/8/layout/vList2"/>
    <dgm:cxn modelId="{5C7267A3-133D-694F-87F2-CC39A7D1B77F}" type="presParOf" srcId="{2AF059F4-4131-A540-92A3-975C0889BD7E}" destId="{855D4560-5FF1-C44F-9518-15F0294DC190}" srcOrd="0" destOrd="0" presId="urn:microsoft.com/office/officeart/2005/8/layout/vList2"/>
    <dgm:cxn modelId="{1599EFC3-4187-274E-818F-0E53F6FE77FD}" type="presParOf" srcId="{2AF059F4-4131-A540-92A3-975C0889BD7E}" destId="{0520B1FE-E7AB-3B4B-8F4D-7863E5D280CF}" srcOrd="1" destOrd="0" presId="urn:microsoft.com/office/officeart/2005/8/layout/vList2"/>
    <dgm:cxn modelId="{1F0972B5-9458-AB49-A758-C6022AD1A779}" type="presParOf" srcId="{2AF059F4-4131-A540-92A3-975C0889BD7E}" destId="{7FCEB912-8817-5D48-8530-3352CD4B24F4}" srcOrd="2" destOrd="0" presId="urn:microsoft.com/office/officeart/2005/8/layout/vList2"/>
    <dgm:cxn modelId="{BAA08469-1B10-9848-9CB9-E120DD2D4FC2}" type="presParOf" srcId="{2AF059F4-4131-A540-92A3-975C0889BD7E}" destId="{22B01022-F317-C34F-A6A1-4EF2AC4FBF9E}" srcOrd="3" destOrd="0" presId="urn:microsoft.com/office/officeart/2005/8/layout/vList2"/>
    <dgm:cxn modelId="{1C6E1F83-82C5-5242-ACCB-3FF55C06BDCA}" type="presParOf" srcId="{2AF059F4-4131-A540-92A3-975C0889BD7E}" destId="{7863320E-8F04-4649-99E2-5073C090B5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1A721-6CBE-DA40-BEB2-3BDE4C50994F}">
      <dsp:nvSpPr>
        <dsp:cNvPr id="0" name=""/>
        <dsp:cNvSpPr/>
      </dsp:nvSpPr>
      <dsp:spPr>
        <a:xfrm>
          <a:off x="0" y="2797"/>
          <a:ext cx="65714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4E47D-B11B-F747-A1E5-08936B2BDEE0}">
      <dsp:nvSpPr>
        <dsp:cNvPr id="0" name=""/>
        <dsp:cNvSpPr/>
      </dsp:nvSpPr>
      <dsp:spPr>
        <a:xfrm>
          <a:off x="0" y="2797"/>
          <a:ext cx="6571413" cy="190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 What issues do different actors define as policy problems in their narratives?</a:t>
          </a:r>
        </a:p>
      </dsp:txBody>
      <dsp:txXfrm>
        <a:off x="0" y="2797"/>
        <a:ext cx="6571413" cy="1908030"/>
      </dsp:txXfrm>
    </dsp:sp>
    <dsp:sp modelId="{2AF71A95-DAD5-1645-881F-7D1BAAFC6001}">
      <dsp:nvSpPr>
        <dsp:cNvPr id="0" name=""/>
        <dsp:cNvSpPr/>
      </dsp:nvSpPr>
      <dsp:spPr>
        <a:xfrm>
          <a:off x="0" y="1910827"/>
          <a:ext cx="6571413" cy="0"/>
        </a:xfrm>
        <a:prstGeom prst="line">
          <a:avLst/>
        </a:prstGeom>
        <a:solidFill>
          <a:schemeClr val="accent2">
            <a:hueOff val="-754567"/>
            <a:satOff val="-4047"/>
            <a:lumOff val="-294"/>
            <a:alphaOff val="0"/>
          </a:schemeClr>
        </a:solidFill>
        <a:ln w="12700" cap="flat" cmpd="sng" algn="ctr">
          <a:solidFill>
            <a:schemeClr val="accent2">
              <a:hueOff val="-754567"/>
              <a:satOff val="-4047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6541C-27CC-B94C-B9FB-6F2EE532D007}">
      <dsp:nvSpPr>
        <dsp:cNvPr id="0" name=""/>
        <dsp:cNvSpPr/>
      </dsp:nvSpPr>
      <dsp:spPr>
        <a:xfrm>
          <a:off x="0" y="1910827"/>
          <a:ext cx="6571413" cy="190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 Does problem definition differ in terms of complexity?</a:t>
          </a:r>
        </a:p>
      </dsp:txBody>
      <dsp:txXfrm>
        <a:off x="0" y="1910827"/>
        <a:ext cx="6571413" cy="1908030"/>
      </dsp:txXfrm>
    </dsp:sp>
    <dsp:sp modelId="{B2E9AAAA-F76E-7D49-A022-B9F2127EC430}">
      <dsp:nvSpPr>
        <dsp:cNvPr id="0" name=""/>
        <dsp:cNvSpPr/>
      </dsp:nvSpPr>
      <dsp:spPr>
        <a:xfrm>
          <a:off x="0" y="3818858"/>
          <a:ext cx="6571413" cy="0"/>
        </a:xfrm>
        <a:prstGeom prst="line">
          <a:avLst/>
        </a:prstGeom>
        <a:solidFill>
          <a:schemeClr val="accent2">
            <a:hueOff val="-1509134"/>
            <a:satOff val="-8093"/>
            <a:lumOff val="-589"/>
            <a:alphaOff val="0"/>
          </a:schemeClr>
        </a:solidFill>
        <a:ln w="12700" cap="flat" cmpd="sng" algn="ctr">
          <a:solidFill>
            <a:schemeClr val="accent2">
              <a:hueOff val="-1509134"/>
              <a:satOff val="-8093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5A79C-B36B-3048-BCEF-53F880B21957}">
      <dsp:nvSpPr>
        <dsp:cNvPr id="0" name=""/>
        <dsp:cNvSpPr/>
      </dsp:nvSpPr>
      <dsp:spPr>
        <a:xfrm>
          <a:off x="0" y="3818858"/>
          <a:ext cx="6571413" cy="190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3. How is problem definition related to the solutions proposed and the use of characters in the narratives?</a:t>
          </a:r>
        </a:p>
      </dsp:txBody>
      <dsp:txXfrm>
        <a:off x="0" y="3818858"/>
        <a:ext cx="6571413" cy="1908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D4560-5FF1-C44F-9518-15F0294DC190}">
      <dsp:nvSpPr>
        <dsp:cNvPr id="0" name=""/>
        <dsp:cNvSpPr/>
      </dsp:nvSpPr>
      <dsp:spPr>
        <a:xfrm>
          <a:off x="0" y="160342"/>
          <a:ext cx="6571413" cy="175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more complex problem definition leads to a more complex narrative in terms of characters and solutions proposed. </a:t>
          </a:r>
        </a:p>
      </dsp:txBody>
      <dsp:txXfrm>
        <a:off x="85672" y="246014"/>
        <a:ext cx="6400069" cy="1583656"/>
      </dsp:txXfrm>
    </dsp:sp>
    <dsp:sp modelId="{7FCEB912-8817-5D48-8530-3352CD4B24F4}">
      <dsp:nvSpPr>
        <dsp:cNvPr id="0" name=""/>
        <dsp:cNvSpPr/>
      </dsp:nvSpPr>
      <dsp:spPr>
        <a:xfrm>
          <a:off x="0" y="1987343"/>
          <a:ext cx="6571413" cy="1755000"/>
        </a:xfrm>
        <a:prstGeom prst="roundRect">
          <a:avLst/>
        </a:prstGeom>
        <a:solidFill>
          <a:schemeClr val="accent2">
            <a:hueOff val="-754567"/>
            <a:satOff val="-4047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policy problem should be treated as a separate narrative element by future NPF research. </a:t>
          </a:r>
        </a:p>
      </dsp:txBody>
      <dsp:txXfrm>
        <a:off x="85672" y="2073015"/>
        <a:ext cx="6400069" cy="1583656"/>
      </dsp:txXfrm>
    </dsp:sp>
    <dsp:sp modelId="{7863320E-8F04-4649-99E2-5073C090B52E}">
      <dsp:nvSpPr>
        <dsp:cNvPr id="0" name=""/>
        <dsp:cNvSpPr/>
      </dsp:nvSpPr>
      <dsp:spPr>
        <a:xfrm>
          <a:off x="0" y="3814343"/>
          <a:ext cx="6571413" cy="1755000"/>
        </a:xfrm>
        <a:prstGeom prst="roundRect">
          <a:avLst/>
        </a:prstGeom>
        <a:solidFill>
          <a:schemeClr val="accent2">
            <a:hueOff val="-1509134"/>
            <a:satOff val="-8093"/>
            <a:lumOff val="-5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When policymakers and stakeholders adopt different positions about the causes and solutions, it is unlikely that they find ways to solve this problem. </a:t>
          </a:r>
          <a:r>
            <a:rPr lang="ru-RU" sz="2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n-US" sz="2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5672" y="3900015"/>
        <a:ext cx="6400069" cy="1583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3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1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8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3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9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7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3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8/26/20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4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04FE06-0D36-924E-B1A0-82C35566F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4" r="5339" b="1"/>
          <a:stretch/>
        </p:blipFill>
        <p:spPr>
          <a:xfrm>
            <a:off x="1291634" y="1148747"/>
            <a:ext cx="4793260" cy="4227387"/>
          </a:xfrm>
          <a:prstGeom prst="rect">
            <a:avLst/>
          </a:prstGeom>
          <a:ln w="28575">
            <a:noFill/>
          </a:ln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26AAF-827F-4140-90C8-02821A415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264" y="221667"/>
            <a:ext cx="5344825" cy="3596201"/>
          </a:xfrm>
        </p:spPr>
        <p:txBody>
          <a:bodyPr>
            <a:normAutofit/>
          </a:bodyPr>
          <a:lstStyle/>
          <a:p>
            <a:r>
              <a:rPr lang="de-DE" sz="27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COMPLEXITY AND Narratives IN RUSSIA‘S WASTE CONTROVERSY</a:t>
            </a:r>
            <a:endParaRPr lang="ru-RU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346979-A2F8-314F-A22B-1A32A2665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7549" y="4298504"/>
            <a:ext cx="4860256" cy="190195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Caroline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schlaufer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Tatiana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khaynatskaya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Viktoria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loseva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Marina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pilkina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102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4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0051" y="771024"/>
            <a:ext cx="693403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512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59160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094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DB82BD1-8C7F-434E-8910-C9FDB7E4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definition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2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>
              <a:alpha val="60000"/>
            </a:schemeClr>
          </a:solidFill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C9A81-C754-6746-B0CA-1E8890796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103" y="563401"/>
            <a:ext cx="5381355" cy="5957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Governmental actors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assign less complexity to the problem in their narratives. </a:t>
            </a:r>
          </a:p>
          <a:p>
            <a:pPr marL="0" indent="0" algn="ctr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Experts and NGOs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 the problem as caused by a multitude of issues. </a:t>
            </a:r>
          </a:p>
          <a:p>
            <a:pPr marL="0" indent="0" algn="ctr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Oppositionists</a:t>
            </a:r>
            <a:r>
              <a:rPr lang="en-US" sz="2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frequently refer to the political complexity of the problem, especially to involved elite interests, corruption and lack of stakeholder participation. </a:t>
            </a:r>
            <a:endParaRPr lang="ru-RU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3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73D287-48F0-41E2-8B0B-DE4C7D17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BC3C2F6-A83E-46F7-89F9-C282A9234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D78D60A-D765-47AF-BF8C-DD38B6749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B61CBF5-5283-4C6A-9049-AA88E175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7A00BB8-8401-4CFA-A40C-8A60D39A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2F6FC59-F5F7-4ED5-8DCD-CF10608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124749C-25FB-43F3-97CC-16D3738B1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3CAAC4D-89A7-40FC-A14D-14E7137A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F8FFC8-0941-4853-894E-6FBB7256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4F021A-2C9B-422B-8408-BB819B314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53138C4-3227-4945-9CE8-AF90A759D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9C4482-176D-49FB-BFC0-2DCD9283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37D9F02-FC5F-4AA6-83BD-AE4EC012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3DF942-E0FC-4481-99E4-5EDE1F76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0D0AB-5518-3C46-A7A1-2DF7B69F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Proposed solutions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CCA69EF-E8B5-4598-BEAD-258F1576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85D65ED-8248-4E7D-AF41-C2685CAE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85D8F47-1732-064D-A8C1-E7FA209D0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173361"/>
              </p:ext>
            </p:extLst>
          </p:nvPr>
        </p:nvGraphicFramePr>
        <p:xfrm>
          <a:off x="4657492" y="154379"/>
          <a:ext cx="7443464" cy="6556738"/>
        </p:xfrm>
        <a:graphic>
          <a:graphicData uri="http://schemas.openxmlformats.org/drawingml/2006/table">
            <a:tbl>
              <a:tblPr firstRow="1" firstCol="1" bandRow="1"/>
              <a:tblGrid>
                <a:gridCol w="2903403">
                  <a:extLst>
                    <a:ext uri="{9D8B030D-6E8A-4147-A177-3AD203B41FA5}">
                      <a16:colId xmlns:a16="http://schemas.microsoft.com/office/drawing/2014/main" val="2016762164"/>
                    </a:ext>
                  </a:extLst>
                </a:gridCol>
                <a:gridCol w="1609417">
                  <a:extLst>
                    <a:ext uri="{9D8B030D-6E8A-4147-A177-3AD203B41FA5}">
                      <a16:colId xmlns:a16="http://schemas.microsoft.com/office/drawing/2014/main" val="2878193769"/>
                    </a:ext>
                  </a:extLst>
                </a:gridCol>
                <a:gridCol w="1465322">
                  <a:extLst>
                    <a:ext uri="{9D8B030D-6E8A-4147-A177-3AD203B41FA5}">
                      <a16:colId xmlns:a16="http://schemas.microsoft.com/office/drawing/2014/main" val="2901883544"/>
                    </a:ext>
                  </a:extLst>
                </a:gridCol>
                <a:gridCol w="1465322">
                  <a:extLst>
                    <a:ext uri="{9D8B030D-6E8A-4147-A177-3AD203B41FA5}">
                      <a16:colId xmlns:a16="http://schemas.microsoft.com/office/drawing/2014/main" val="1688131501"/>
                    </a:ext>
                  </a:extLst>
                </a:gridCol>
              </a:tblGrid>
              <a:tr h="4462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Coalitions</a:t>
                      </a:r>
                    </a:p>
                  </a:txBody>
                  <a:tcPr marL="107457" marR="107457" marT="53728" marB="5372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42707"/>
                  </a:ext>
                </a:extLst>
              </a:tr>
              <a:tr h="87601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Solution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Government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(%)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Experts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(%)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Opposition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(%)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10211"/>
                  </a:ext>
                </a:extLst>
              </a:tr>
              <a:tr h="60090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Separation of waste and recycling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(42%)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 (19%)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 (25%)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432041"/>
                  </a:ext>
                </a:extLst>
              </a:tr>
              <a:tr h="32579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Civic actions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 (24%)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 (41%)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746834"/>
                  </a:ext>
                </a:extLst>
              </a:tr>
              <a:tr h="32579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Awareness raising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 (36%)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(4%)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(4%)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619247"/>
                  </a:ext>
                </a:extLst>
              </a:tr>
              <a:tr h="32579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Reduction of waste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(3%)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(21%)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(4%)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779774"/>
                  </a:ext>
                </a:extLst>
              </a:tr>
              <a:tr h="60090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Introduction of a circular economy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 (15%)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(7%)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888556"/>
                  </a:ext>
                </a:extLst>
              </a:tr>
              <a:tr h="60090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Introduction of technology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(2%)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(1%)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(14%)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500907"/>
                  </a:ext>
                </a:extLst>
              </a:tr>
              <a:tr h="60090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De-criminalize waste collection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(10%)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(3%)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217065"/>
                  </a:ext>
                </a:extLst>
              </a:tr>
              <a:tr h="60090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Enforce implementation of waste reform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(11%)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(3%)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(1%)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488787"/>
                  </a:ext>
                </a:extLst>
              </a:tr>
              <a:tr h="32579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Landfills conservation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(6%)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402826"/>
                  </a:ext>
                </a:extLst>
              </a:tr>
              <a:tr h="60090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Extended producer responsibility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(5%)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340743"/>
                  </a:ext>
                </a:extLst>
              </a:tr>
              <a:tr h="32579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 (100%)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 (100%)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 (100%)</a:t>
                      </a:r>
                    </a:p>
                  </a:txBody>
                  <a:tcPr marL="80592" marR="80592" marT="11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2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34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5F107-0E54-8B48-B81E-EA66EE69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707" y="206297"/>
            <a:ext cx="10515600" cy="112494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Characters in narratives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" name="Graphic 190">
            <a:extLst>
              <a:ext uri="{FF2B5EF4-FFF2-40B4-BE49-F238E27FC236}">
                <a16:creationId xmlns:a16="http://schemas.microsoft.com/office/drawing/2014/main" id="{53883AA7-7F86-41F8-A1D8-06E9886E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36528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80ACB6-0FE0-4F10-998D-2E8D46375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C2903D5-FF18-4A00-8E9F-9335FCF1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Graphic 212">
            <a:extLst>
              <a:ext uri="{FF2B5EF4-FFF2-40B4-BE49-F238E27FC236}">
                <a16:creationId xmlns:a16="http://schemas.microsoft.com/office/drawing/2014/main" id="{DBBB6517-AFD0-4A58-8B37-F17AB81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3E39FCFD-033D-4043-95D9-7FAAAA8E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989BF13-3EBE-9448-A876-0395539F6B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368336"/>
              </p:ext>
            </p:extLst>
          </p:nvPr>
        </p:nvGraphicFramePr>
        <p:xfrm>
          <a:off x="1260268" y="1401015"/>
          <a:ext cx="9671464" cy="46895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45942">
                  <a:extLst>
                    <a:ext uri="{9D8B030D-6E8A-4147-A177-3AD203B41FA5}">
                      <a16:colId xmlns:a16="http://schemas.microsoft.com/office/drawing/2014/main" val="2546369499"/>
                    </a:ext>
                  </a:extLst>
                </a:gridCol>
                <a:gridCol w="2374775">
                  <a:extLst>
                    <a:ext uri="{9D8B030D-6E8A-4147-A177-3AD203B41FA5}">
                      <a16:colId xmlns:a16="http://schemas.microsoft.com/office/drawing/2014/main" val="3846020661"/>
                    </a:ext>
                  </a:extLst>
                </a:gridCol>
                <a:gridCol w="2374775">
                  <a:extLst>
                    <a:ext uri="{9D8B030D-6E8A-4147-A177-3AD203B41FA5}">
                      <a16:colId xmlns:a16="http://schemas.microsoft.com/office/drawing/2014/main" val="3413792247"/>
                    </a:ext>
                  </a:extLst>
                </a:gridCol>
                <a:gridCol w="2375972">
                  <a:extLst>
                    <a:ext uri="{9D8B030D-6E8A-4147-A177-3AD203B41FA5}">
                      <a16:colId xmlns:a16="http://schemas.microsoft.com/office/drawing/2014/main" val="1690692288"/>
                    </a:ext>
                  </a:extLst>
                </a:gridCol>
              </a:tblGrid>
              <a:tr h="392128">
                <a:tc>
                  <a:txBody>
                    <a:bodyPr/>
                    <a:lstStyle/>
                    <a:p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Coalition 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4972223"/>
                  </a:ext>
                </a:extLst>
              </a:tr>
              <a:tr h="855552"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Government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Mean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Experts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Mean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Opposition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Mean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921595"/>
                  </a:ext>
                </a:extLst>
              </a:tr>
              <a:tr h="346974"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Victims</a:t>
                      </a:r>
                      <a:endParaRPr lang="ru-RU" sz="27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0.29 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0.76 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1.47 </a:t>
                      </a:r>
                      <a:endParaRPr lang="ru-RU" sz="27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9745486"/>
                  </a:ext>
                </a:extLst>
              </a:tr>
              <a:tr h="493130">
                <a:tc>
                  <a:txBody>
                    <a:bodyPr/>
                    <a:lstStyle/>
                    <a:p>
                      <a:pPr algn="ctr"/>
                      <a:endParaRPr lang="ru-RU" sz="27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 = 46,453***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683048"/>
                  </a:ext>
                </a:extLst>
              </a:tr>
              <a:tr h="370740"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Villains</a:t>
                      </a:r>
                      <a:endParaRPr lang="ru-RU" sz="27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0.24 </a:t>
                      </a:r>
                      <a:endParaRPr lang="ru-RU" sz="27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0.91 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1.91 </a:t>
                      </a:r>
                      <a:endParaRPr lang="ru-RU" sz="27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194265"/>
                  </a:ext>
                </a:extLst>
              </a:tr>
              <a:tr h="493130"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27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 = 122,436***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685162"/>
                  </a:ext>
                </a:extLst>
              </a:tr>
              <a:tr h="331527"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Heroes</a:t>
                      </a:r>
                      <a:endParaRPr lang="ru-RU" sz="27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1.72 </a:t>
                      </a:r>
                      <a:endParaRPr lang="ru-RU" sz="27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0.55 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0.78 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085874"/>
                  </a:ext>
                </a:extLst>
              </a:tr>
              <a:tr h="279690">
                <a:tc>
                  <a:txBody>
                    <a:bodyPr/>
                    <a:lstStyle/>
                    <a:p>
                      <a:pPr algn="ctr"/>
                      <a:r>
                        <a:rPr lang="en-US" sz="27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27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 = 27,698*** </a:t>
                      </a:r>
                      <a:endParaRPr lang="ru-RU" sz="27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9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59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95578-6ED0-F248-9275-2B43AAC1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95697"/>
            <a:ext cx="3355755" cy="423811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38">
            <a:extLst>
              <a:ext uri="{FF2B5EF4-FFF2-40B4-BE49-F238E27FC236}">
                <a16:creationId xmlns:a16="http://schemas.microsoft.com/office/drawing/2014/main" id="{A8630B61-2CB6-4E0C-90A1-05A307F9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B5F489-45BA-4254-B501-559099D88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ECAADA-4087-4FFC-801E-BF007B41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102344C-6139-4C4F-BA9B-448F2B865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580202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64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B987A8-3C5A-4495-85A2-B7BBC3EAC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7454" y="3965691"/>
            <a:ext cx="3014546" cy="28923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32CDD2-9715-425B-9CCC-CF8CE92B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6453" y="857546"/>
            <a:ext cx="6964685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B013C47-A4B4-4108-87AF-82C5CD7DF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"/>
            <a:ext cx="3799266" cy="401991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3658" y="727769"/>
            <a:ext cx="6964685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5" name="Graphic 212">
            <a:extLst>
              <a:ext uri="{FF2B5EF4-FFF2-40B4-BE49-F238E27FC236}">
                <a16:creationId xmlns:a16="http://schemas.microsoft.com/office/drawing/2014/main" id="{BC8E4194-D60D-466F-B2E4-E0A0C145F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0971" y="136525"/>
            <a:ext cx="1035526" cy="103552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6952C-AC3C-514B-BC8F-8C835C98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657" y="1521240"/>
            <a:ext cx="7097481" cy="31705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kern="1200" cap="all" spc="15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 FOR YOUR ATTENTION!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1751" y="578316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705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0FE09-A26B-1C49-8F64-787D193D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36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E0CC8E-21F2-624D-B16B-7638476D72B3}"/>
              </a:ext>
            </a:extLst>
          </p:cNvPr>
          <p:cNvSpPr/>
          <p:nvPr/>
        </p:nvSpPr>
        <p:spPr>
          <a:xfrm>
            <a:off x="748145" y="1235034"/>
            <a:ext cx="10770920" cy="1650670"/>
          </a:xfrm>
          <a:prstGeom prst="rect">
            <a:avLst/>
          </a:prstGeom>
          <a:solidFill>
            <a:srgbClr val="D6F3E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C8948-9C64-0A48-92EA-5A0296AD9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93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actors strategically construct narratives to promote their preferred policy solution to a specific public problem</a:t>
            </a:r>
            <a:r>
              <a:rPr lang="de-CH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4CB0E8C-70B9-494A-91F9-6EFB8DF3B39E}"/>
              </a:ext>
            </a:extLst>
          </p:cNvPr>
          <p:cNvCxnSpPr>
            <a:stCxn id="4" idx="2"/>
          </p:cNvCxnSpPr>
          <p:nvPr/>
        </p:nvCxnSpPr>
        <p:spPr>
          <a:xfrm flipH="1">
            <a:off x="4453247" y="2885704"/>
            <a:ext cx="1680358" cy="11044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010C36C-1374-A444-AD89-3113228B1275}"/>
              </a:ext>
            </a:extLst>
          </p:cNvPr>
          <p:cNvSpPr/>
          <p:nvPr/>
        </p:nvSpPr>
        <p:spPr>
          <a:xfrm>
            <a:off x="1417856" y="4291326"/>
            <a:ext cx="38755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Narrative Policy Framework (NPF)</a:t>
            </a:r>
            <a:r>
              <a:rPr lang="ru-RU" sz="2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E289704-AFBF-3241-9A15-FAD491D3DEF1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133605" y="2885704"/>
            <a:ext cx="1514104" cy="11994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8412375-2860-C54E-9AA5-B8851B5609CE}"/>
              </a:ext>
            </a:extLst>
          </p:cNvPr>
          <p:cNvSpPr/>
          <p:nvPr/>
        </p:nvSpPr>
        <p:spPr>
          <a:xfrm>
            <a:off x="7647709" y="4291326"/>
            <a:ext cx="326571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Moscow waste management case </a:t>
            </a:r>
            <a:endParaRPr lang="ru-RU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3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D00BE-D517-8249-9745-5A3586A8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55" y="1499227"/>
            <a:ext cx="5217172" cy="1158857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Moscow case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9742E72B-7FDB-4BC3-84CE-9A8675647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975545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41CB4E-1ACC-413B-9806-FF276C0F0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9B54E44-06C0-461C-A803-0F535321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09645E15-CD1B-4EAA-B2F2-D41E53C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571069-A359-469A-98CD-9458DBAA0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A61BDD87-32CE-4DE2-AAE1-62C2F4793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4903343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F0F3645-6645-44FD-A4C7-06D41C099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5458736-D4A2-40D4-9420-C40AEB2AB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68FA6A4-209B-443A-9CF2-FFDC90EC3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EB0A6C9-E0F4-403E-8FB7-5FF4F1F64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DA5950E-75DA-4E34-99EB-898254870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609E6F-709D-42D6-8E54-91E37E2B1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C4707FB-9E68-4EBA-A4E0-4516F1506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799771A-5CA8-4CCE-B4F5-FE8C20379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61D636C-9A38-466B-BD92-39795F493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99F3BD6-49A2-4D64-A3C0-8EFCEF9D9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BC753B-C028-4FCD-9D53-2BDBB2644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A8F316F-3B46-4F37-AB8C-E6936830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36F8A8-BD35-4E0B-901B-1589A053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D13AF-634C-274C-8B66-DCAE7858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3038853"/>
            <a:ext cx="4417208" cy="1539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7% of over 70 million tons of annually  produced solid waste is recycled</a:t>
            </a:r>
            <a:r>
              <a:rPr lang="ru-RU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BFB3621-7D46-3D45-8322-DBB0E52B71CC}"/>
              </a:ext>
            </a:extLst>
          </p:cNvPr>
          <p:cNvGrpSpPr/>
          <p:nvPr/>
        </p:nvGrpSpPr>
        <p:grpSpPr>
          <a:xfrm>
            <a:off x="6068100" y="615006"/>
            <a:ext cx="5380248" cy="5627988"/>
            <a:chOff x="6844144" y="432206"/>
            <a:chExt cx="4924303" cy="5627988"/>
          </a:xfrm>
        </p:grpSpPr>
        <p:sp>
          <p:nvSpPr>
            <p:cNvPr id="39" name="Стрелка вниз 38">
              <a:extLst>
                <a:ext uri="{FF2B5EF4-FFF2-40B4-BE49-F238E27FC236}">
                  <a16:creationId xmlns:a16="http://schemas.microsoft.com/office/drawing/2014/main" id="{D7AE2686-EEA5-AE4E-A086-27DB36DFED0A}"/>
                </a:ext>
              </a:extLst>
            </p:cNvPr>
            <p:cNvSpPr/>
            <p:nvPr/>
          </p:nvSpPr>
          <p:spPr>
            <a:xfrm>
              <a:off x="8965775" y="2476756"/>
              <a:ext cx="681037" cy="1314450"/>
            </a:xfrm>
            <a:prstGeom prst="down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40A0602B-5D44-E24B-A8CF-C6BB5370A5CC}"/>
                </a:ext>
              </a:extLst>
            </p:cNvPr>
            <p:cNvSpPr/>
            <p:nvPr/>
          </p:nvSpPr>
          <p:spPr>
            <a:xfrm>
              <a:off x="7921889" y="5136864"/>
              <a:ext cx="27688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36% of all municipal solid waste must be utilized by 2024</a:t>
              </a:r>
              <a:r>
                <a:rPr lang="ru-RU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3D4765B-5E1E-1F4D-ABAE-BF0D783F89AB}"/>
                </a:ext>
              </a:extLst>
            </p:cNvPr>
            <p:cNvSpPr/>
            <p:nvPr/>
          </p:nvSpPr>
          <p:spPr>
            <a:xfrm>
              <a:off x="6844144" y="432206"/>
              <a:ext cx="492430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accent4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Waste management reform in 2014 </a:t>
              </a:r>
              <a:endParaRPr lang="ru-RU" sz="25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9DC40176-F567-0A44-A387-04406E51B8F9}"/>
                </a:ext>
              </a:extLst>
            </p:cNvPr>
            <p:cNvSpPr/>
            <p:nvPr/>
          </p:nvSpPr>
          <p:spPr>
            <a:xfrm>
              <a:off x="7467714" y="4033148"/>
              <a:ext cx="367715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accent4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National Project “Ecology” in 2018</a:t>
              </a:r>
              <a:endParaRPr lang="ru-RU" sz="25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22ACA310-8742-9048-8D34-3C6638051BBD}"/>
                </a:ext>
              </a:extLst>
            </p:cNvPr>
            <p:cNvSpPr/>
            <p:nvPr/>
          </p:nvSpPr>
          <p:spPr>
            <a:xfrm>
              <a:off x="7675573" y="1423703"/>
              <a:ext cx="326144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Shifting towards a transparent waste management system</a:t>
              </a:r>
              <a:r>
                <a:rPr lang="ru-RU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</p:txBody>
        </p:sp>
      </p:grpSp>
      <p:pic>
        <p:nvPicPr>
          <p:cNvPr id="11" name="Рисунок 10" descr="Знак переработки">
            <a:extLst>
              <a:ext uri="{FF2B5EF4-FFF2-40B4-BE49-F238E27FC236}">
                <a16:creationId xmlns:a16="http://schemas.microsoft.com/office/drawing/2014/main" id="{E60BBD86-165B-804C-8D01-9A6520BF6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3" y="18593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0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90166-6657-EB4D-A259-0B7C64A7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3" y="3995882"/>
            <a:ext cx="3551712" cy="24779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questions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aphicFrame>
        <p:nvGraphicFramePr>
          <p:cNvPr id="117" name="Объект 2">
            <a:extLst>
              <a:ext uri="{FF2B5EF4-FFF2-40B4-BE49-F238E27FC236}">
                <a16:creationId xmlns:a16="http://schemas.microsoft.com/office/drawing/2014/main" id="{C6DF978F-E940-477A-8343-8BB1C19869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81755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51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7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38" name="Freeform: Shape 10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1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0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1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42" name="Group 17">
            <a:extLst>
              <a:ext uri="{FF2B5EF4-FFF2-40B4-BE49-F238E27FC236}">
                <a16:creationId xmlns:a16="http://schemas.microsoft.com/office/drawing/2014/main" id="{1EB92380-E9AD-4474-9467-4DCB8EB50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12" y="5203828"/>
            <a:ext cx="1861463" cy="1253072"/>
            <a:chOff x="9731112" y="5203828"/>
            <a:chExt cx="1861463" cy="1253072"/>
          </a:xfrm>
        </p:grpSpPr>
        <p:sp>
          <p:nvSpPr>
            <p:cNvPr id="143" name="Freeform: Shape 18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9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20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21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2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24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26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70488-31D0-0E49-9874-77D39BBA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992" y="1202026"/>
            <a:ext cx="4030132" cy="440650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Narrative Policy Framework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9FD6D4-88D8-6A43-8370-9E09D97D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28" y="1257565"/>
            <a:ext cx="521717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NPF assumes that narratives have generalizable structural elements: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setting;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characters (heroes, villains, beneficiaries, and victims);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plot;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solution (called “moral of the story”). </a:t>
            </a:r>
            <a:endParaRPr lang="ru-RU" sz="2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0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Rectangle 155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70488-31D0-0E49-9874-77D39BBA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847" y="106801"/>
            <a:ext cx="10515600" cy="112494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complexity in the NPF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8" name="Graphic 190">
            <a:extLst>
              <a:ext uri="{FF2B5EF4-FFF2-40B4-BE49-F238E27FC236}">
                <a16:creationId xmlns:a16="http://schemas.microsoft.com/office/drawing/2014/main" id="{53883AA7-7F86-41F8-A1D8-06E9886E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36528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C80ACB6-0FE0-4F10-998D-2E8D46375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C2903D5-FF18-4A00-8E9F-9335FCF1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2" name="Graphic 212">
            <a:extLst>
              <a:ext uri="{FF2B5EF4-FFF2-40B4-BE49-F238E27FC236}">
                <a16:creationId xmlns:a16="http://schemas.microsoft.com/office/drawing/2014/main" id="{DBBB6517-AFD0-4A58-8B37-F17AB81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4" name="Graphic 212">
            <a:extLst>
              <a:ext uri="{FF2B5EF4-FFF2-40B4-BE49-F238E27FC236}">
                <a16:creationId xmlns:a16="http://schemas.microsoft.com/office/drawing/2014/main" id="{3E39FCFD-033D-4043-95D9-7FAAAA8E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AFEA41F-06EB-1847-A5A9-EE31842AC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552256"/>
              </p:ext>
            </p:extLst>
          </p:nvPr>
        </p:nvGraphicFramePr>
        <p:xfrm>
          <a:off x="718792" y="1187888"/>
          <a:ext cx="9989361" cy="509409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161215">
                  <a:extLst>
                    <a:ext uri="{9D8B030D-6E8A-4147-A177-3AD203B41FA5}">
                      <a16:colId xmlns:a16="http://schemas.microsoft.com/office/drawing/2014/main" val="3669178708"/>
                    </a:ext>
                  </a:extLst>
                </a:gridCol>
                <a:gridCol w="3797090">
                  <a:extLst>
                    <a:ext uri="{9D8B030D-6E8A-4147-A177-3AD203B41FA5}">
                      <a16:colId xmlns:a16="http://schemas.microsoft.com/office/drawing/2014/main" val="984647841"/>
                    </a:ext>
                  </a:extLst>
                </a:gridCol>
                <a:gridCol w="4031056">
                  <a:extLst>
                    <a:ext uri="{9D8B030D-6E8A-4147-A177-3AD203B41FA5}">
                      <a16:colId xmlns:a16="http://schemas.microsoft.com/office/drawing/2014/main" val="746482988"/>
                    </a:ext>
                  </a:extLst>
                </a:gridCol>
              </a:tblGrid>
              <a:tr h="633911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Problem definition</a:t>
                      </a:r>
                      <a:endParaRPr lang="en-US" sz="24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3891" marR="123891" marT="17207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Solutions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24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3891" marR="123891" marT="17207" marB="0" anchor="ctr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Characters</a:t>
                      </a:r>
                      <a:endParaRPr lang="en-US" sz="24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3891" marR="123891" marT="17207" marB="0" anchor="ctr"/>
                </a:tc>
                <a:extLst>
                  <a:ext uri="{0D108BD9-81ED-4DB2-BD59-A6C34878D82A}">
                    <a16:rowId xmlns:a16="http://schemas.microsoft.com/office/drawing/2014/main" val="2352779149"/>
                  </a:ext>
                </a:extLst>
              </a:tr>
              <a:tr h="3717428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Less complex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3300" u="none" strike="noStrike" dirty="0">
                        <a:effectLst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3300" u="none" strike="noStrike" dirty="0">
                        <a:effectLst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3300" u="none" strike="noStrike" dirty="0">
                        <a:effectLst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3300" u="none" strike="noStrike" dirty="0">
                        <a:effectLst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3300" u="none" strike="noStrike" dirty="0">
                        <a:effectLst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3300" u="none" strike="noStrike" dirty="0">
                        <a:effectLst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3300" u="none" strike="noStrike" dirty="0">
                        <a:effectLst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br>
                        <a:rPr lang="en-US" sz="22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More complex</a:t>
                      </a:r>
                      <a:endParaRPr lang="en-US" sz="24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3891" marR="123891" marT="17207" marB="0"/>
                </a:tc>
                <a:tc>
                  <a:txBody>
                    <a:bodyPr/>
                    <a:lstStyle/>
                    <a:p>
                      <a:pPr marL="347472" indent="-3474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More reference to solutions</a:t>
                      </a:r>
                    </a:p>
                    <a:p>
                      <a:pPr marL="347472" indent="-3474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Single-faceted solutions</a:t>
                      </a:r>
                    </a:p>
                    <a:p>
                      <a:pPr marL="347472" indent="-3474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Lower variety of solutions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347472" indent="-3474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Less reference to solutions</a:t>
                      </a:r>
                    </a:p>
                    <a:p>
                      <a:pPr marL="347472" indent="-3474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Higher variety of solutions</a:t>
                      </a:r>
                    </a:p>
                    <a:p>
                      <a:pPr marL="347472" indent="-3474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Systemic / institutional solutions </a:t>
                      </a:r>
                      <a:endParaRPr lang="en-US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3891" marR="123891" marT="17207" marB="0"/>
                </a:tc>
                <a:tc>
                  <a:txBody>
                    <a:bodyPr/>
                    <a:lstStyle/>
                    <a:p>
                      <a:pPr marL="347472" indent="-3474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Times New Roman" panose="02020603050405020304" pitchFamily="18" charset="0"/>
                        <a:buChar char="-"/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More references to heroes</a:t>
                      </a:r>
                    </a:p>
                    <a:p>
                      <a:pPr marL="347472" indent="-3474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Less references to victims and villains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  <a:p>
                      <a:pPr marL="347472" indent="-3474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Less references to heroes</a:t>
                      </a:r>
                    </a:p>
                    <a:p>
                      <a:pPr marL="347472" indent="-3474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More references to victims and villains</a:t>
                      </a:r>
                    </a:p>
                    <a:p>
                      <a:pPr marL="347472" indent="-347472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Higher variety of victims and villains</a:t>
                      </a:r>
                      <a:endParaRPr lang="en-US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3891" marR="123891" marT="17207" marB="0"/>
                </a:tc>
                <a:extLst>
                  <a:ext uri="{0D108BD9-81ED-4DB2-BD59-A6C34878D82A}">
                    <a16:rowId xmlns:a16="http://schemas.microsoft.com/office/drawing/2014/main" val="882414159"/>
                  </a:ext>
                </a:extLst>
              </a:tr>
            </a:tbl>
          </a:graphicData>
        </a:graphic>
      </p:graphicFrame>
      <p:cxnSp>
        <p:nvCxnSpPr>
          <p:cNvPr id="151" name="Gerade Verbindung mit Pfeil 4">
            <a:extLst>
              <a:ext uri="{FF2B5EF4-FFF2-40B4-BE49-F238E27FC236}">
                <a16:creationId xmlns:a16="http://schemas.microsoft.com/office/drawing/2014/main" id="{3B746E43-F11F-8247-AE80-4BB747352D10}"/>
              </a:ext>
            </a:extLst>
          </p:cNvPr>
          <p:cNvCxnSpPr/>
          <p:nvPr/>
        </p:nvCxnSpPr>
        <p:spPr>
          <a:xfrm>
            <a:off x="1768001" y="3639933"/>
            <a:ext cx="0" cy="11334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1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291C4-B100-B44B-B5E1-0C4F51E2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data and methods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E010F0-C3B1-B243-842F-2D63BB779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79" y="1306526"/>
            <a:ext cx="5122825" cy="4666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groups of narratives:</a:t>
            </a:r>
          </a:p>
          <a:p>
            <a:pPr marL="0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buAutoNum type="romanUcPeriod"/>
            </a:pP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city government and administration: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Moscow city government and administration </a:t>
            </a:r>
          </a:p>
          <a:p>
            <a:pPr marL="571500" indent="-571500">
              <a:buAutoNum type="romanUcPeriod"/>
            </a:pP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Experts and NGOs: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Greenpeace,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Razdelni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Sbor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buAutoNum type="romanUcPeriod"/>
            </a:pP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Opposition side: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Dmitry Gudkov, Nikolay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Lyaskin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Illya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Varlamov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" name="Закрывающая фигурная скобка 3">
            <a:extLst>
              <a:ext uri="{FF2B5EF4-FFF2-40B4-BE49-F238E27FC236}">
                <a16:creationId xmlns:a16="http://schemas.microsoft.com/office/drawing/2014/main" id="{69032D14-0EAE-9F43-B6E4-3292D5F62C1F}"/>
              </a:ext>
            </a:extLst>
          </p:cNvPr>
          <p:cNvSpPr/>
          <p:nvPr/>
        </p:nvSpPr>
        <p:spPr>
          <a:xfrm>
            <a:off x="5070321" y="2251050"/>
            <a:ext cx="617517" cy="331321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CD977-E46D-354C-9F0A-6C11D5BD07A9}"/>
              </a:ext>
            </a:extLst>
          </p:cNvPr>
          <p:cNvSpPr txBox="1"/>
          <p:nvPr/>
        </p:nvSpPr>
        <p:spPr>
          <a:xfrm>
            <a:off x="5632772" y="3642145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247 texts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C99C08F-E0C5-A44D-AA6E-891BCCB18286}"/>
              </a:ext>
            </a:extLst>
          </p:cNvPr>
          <p:cNvCxnSpPr>
            <a:stCxn id="5" idx="3"/>
          </p:cNvCxnSpPr>
          <p:nvPr/>
        </p:nvCxnSpPr>
        <p:spPr>
          <a:xfrm flipV="1">
            <a:off x="7523033" y="2247147"/>
            <a:ext cx="821271" cy="1656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27086C5-B0DF-D240-8B76-084997C31C57}"/>
              </a:ext>
            </a:extLst>
          </p:cNvPr>
          <p:cNvSpPr/>
          <p:nvPr/>
        </p:nvSpPr>
        <p:spPr>
          <a:xfrm>
            <a:off x="8490130" y="1411321"/>
            <a:ext cx="2503167" cy="931729"/>
          </a:xfrm>
          <a:prstGeom prst="roundRect">
            <a:avLst/>
          </a:prstGeom>
          <a:solidFill>
            <a:srgbClr val="D6F3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0CA40F-B0BB-1F4D-B356-940C3A5CCAAD}"/>
              </a:ext>
            </a:extLst>
          </p:cNvPr>
          <p:cNvSpPr/>
          <p:nvPr/>
        </p:nvSpPr>
        <p:spPr>
          <a:xfrm>
            <a:off x="8490130" y="1531160"/>
            <a:ext cx="2503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Systematic NPF coding scheme 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2F61D4C-0CE4-5B4F-8D6F-94EBBB22DFAF}"/>
              </a:ext>
            </a:extLst>
          </p:cNvPr>
          <p:cNvCxnSpPr>
            <a:stCxn id="5" idx="3"/>
          </p:cNvCxnSpPr>
          <p:nvPr/>
        </p:nvCxnSpPr>
        <p:spPr>
          <a:xfrm>
            <a:off x="7523033" y="3903755"/>
            <a:ext cx="8212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3C695A6-2FF4-4D41-90D9-462078840173}"/>
              </a:ext>
            </a:extLst>
          </p:cNvPr>
          <p:cNvSpPr/>
          <p:nvPr/>
        </p:nvSpPr>
        <p:spPr>
          <a:xfrm>
            <a:off x="8490130" y="3218219"/>
            <a:ext cx="2503167" cy="1296723"/>
          </a:xfrm>
          <a:prstGeom prst="roundRect">
            <a:avLst/>
          </a:prstGeom>
          <a:solidFill>
            <a:srgbClr val="D6F3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Pearson Chi-Square tests, one-way </a:t>
            </a:r>
            <a:r>
              <a:rPr lang="en-US" sz="19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Anova</a:t>
            </a:r>
            <a:r>
              <a:rPr lang="en-US" sz="1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tests</a:t>
            </a:r>
            <a:endParaRPr lang="ru-RU" sz="1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13C969EC-99C8-1A4E-B19E-ABCCDB717595}"/>
              </a:ext>
            </a:extLst>
          </p:cNvPr>
          <p:cNvSpPr/>
          <p:nvPr/>
        </p:nvSpPr>
        <p:spPr>
          <a:xfrm>
            <a:off x="8490129" y="5385829"/>
            <a:ext cx="2503167" cy="931729"/>
          </a:xfrm>
          <a:prstGeom prst="roundRect">
            <a:avLst/>
          </a:prstGeom>
          <a:solidFill>
            <a:srgbClr val="D6F3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Cramer’s V</a:t>
            </a:r>
            <a:endParaRPr lang="ru-RU" sz="2000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69A8AB0-5BDC-3547-932B-155A8F7A721E}"/>
              </a:ext>
            </a:extLst>
          </p:cNvPr>
          <p:cNvCxnSpPr>
            <a:stCxn id="5" idx="3"/>
          </p:cNvCxnSpPr>
          <p:nvPr/>
        </p:nvCxnSpPr>
        <p:spPr>
          <a:xfrm>
            <a:off x="7523033" y="3903755"/>
            <a:ext cx="821270" cy="15502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F7C5442C-6E3E-7143-8D98-4AA17D3D0432}"/>
              </a:ext>
            </a:extLst>
          </p:cNvPr>
          <p:cNvSpPr/>
          <p:nvPr/>
        </p:nvSpPr>
        <p:spPr>
          <a:xfrm>
            <a:off x="3278373" y="5797852"/>
            <a:ext cx="4708798" cy="9317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+ 4 semi-structured interviews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52491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7B68-1906-394A-ABDA-5F0BB7E5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043" y="320966"/>
            <a:ext cx="10515600" cy="112494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definition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" name="Graphic 190">
            <a:extLst>
              <a:ext uri="{FF2B5EF4-FFF2-40B4-BE49-F238E27FC236}">
                <a16:creationId xmlns:a16="http://schemas.microsoft.com/office/drawing/2014/main" id="{53883AA7-7F86-41F8-A1D8-06E9886E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36528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80ACB6-0FE0-4F10-998D-2E8D46375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C2903D5-FF18-4A00-8E9F-9335FCF1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Graphic 212">
            <a:extLst>
              <a:ext uri="{FF2B5EF4-FFF2-40B4-BE49-F238E27FC236}">
                <a16:creationId xmlns:a16="http://schemas.microsoft.com/office/drawing/2014/main" id="{DBBB6517-AFD0-4A58-8B37-F17AB81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3E39FCFD-033D-4043-95D9-7FAAAA8E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6DCC9DC-2048-3748-B21E-AE20B2495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223249"/>
              </p:ext>
            </p:extLst>
          </p:nvPr>
        </p:nvGraphicFramePr>
        <p:xfrm>
          <a:off x="1683852" y="1766881"/>
          <a:ext cx="9251982" cy="43513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831228">
                  <a:extLst>
                    <a:ext uri="{9D8B030D-6E8A-4147-A177-3AD203B41FA5}">
                      <a16:colId xmlns:a16="http://schemas.microsoft.com/office/drawing/2014/main" val="3256613304"/>
                    </a:ext>
                  </a:extLst>
                </a:gridCol>
                <a:gridCol w="2089387">
                  <a:extLst>
                    <a:ext uri="{9D8B030D-6E8A-4147-A177-3AD203B41FA5}">
                      <a16:colId xmlns:a16="http://schemas.microsoft.com/office/drawing/2014/main" val="720497828"/>
                    </a:ext>
                  </a:extLst>
                </a:gridCol>
                <a:gridCol w="2256197">
                  <a:extLst>
                    <a:ext uri="{9D8B030D-6E8A-4147-A177-3AD203B41FA5}">
                      <a16:colId xmlns:a16="http://schemas.microsoft.com/office/drawing/2014/main" val="3911008926"/>
                    </a:ext>
                  </a:extLst>
                </a:gridCol>
                <a:gridCol w="2075170">
                  <a:extLst>
                    <a:ext uri="{9D8B030D-6E8A-4147-A177-3AD203B41FA5}">
                      <a16:colId xmlns:a16="http://schemas.microsoft.com/office/drawing/2014/main" val="3414807747"/>
                    </a:ext>
                  </a:extLst>
                </a:gridCol>
              </a:tblGrid>
              <a:tr h="1069854">
                <a:tc>
                  <a:txBody>
                    <a:bodyPr/>
                    <a:lstStyle/>
                    <a:p>
                      <a:r>
                        <a:rPr lang="en-US" sz="2300" dirty="0">
                          <a:effectLst/>
                        </a:rPr>
                        <a:t> </a:t>
                      </a:r>
                      <a:endParaRPr lang="ru-RU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effectLst/>
                        </a:rPr>
                        <a:t> </a:t>
                      </a:r>
                      <a:endParaRPr lang="ru-RU" sz="2300" dirty="0">
                        <a:effectLst/>
                      </a:endParaRPr>
                    </a:p>
                    <a:p>
                      <a:pPr algn="ctr"/>
                      <a:r>
                        <a:rPr lang="en-US" sz="2300" dirty="0">
                          <a:effectLst/>
                        </a:rPr>
                        <a:t>Coalition</a:t>
                      </a:r>
                      <a:endParaRPr lang="ru-RU" sz="2300" dirty="0">
                        <a:effectLst/>
                      </a:endParaRPr>
                    </a:p>
                    <a:p>
                      <a:pPr algn="ctr"/>
                      <a:r>
                        <a:rPr lang="en-US" sz="2300" dirty="0">
                          <a:effectLst/>
                        </a:rPr>
                        <a:t> </a:t>
                      </a:r>
                      <a:endParaRPr lang="ru-RU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192525"/>
                  </a:ext>
                </a:extLst>
              </a:tr>
              <a:tr h="1069854">
                <a:tc>
                  <a:txBody>
                    <a:bodyPr/>
                    <a:lstStyle/>
                    <a:p>
                      <a:endParaRPr lang="ru-RU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Government</a:t>
                      </a:r>
                      <a:endParaRPr lang="ru-RU" sz="2300">
                        <a:effectLst/>
                      </a:endParaRPr>
                    </a:p>
                    <a:p>
                      <a:pPr algn="ctr"/>
                      <a:r>
                        <a:rPr lang="en-US" sz="2300">
                          <a:effectLst/>
                        </a:rPr>
                        <a:t> n (%)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Experts</a:t>
                      </a:r>
                      <a:endParaRPr lang="ru-RU" sz="2300">
                        <a:effectLst/>
                      </a:endParaRPr>
                    </a:p>
                    <a:p>
                      <a:pPr algn="ctr"/>
                      <a:r>
                        <a:rPr lang="en-US" sz="2300">
                          <a:effectLst/>
                        </a:rPr>
                        <a:t>n (%)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Opposition</a:t>
                      </a:r>
                      <a:endParaRPr lang="ru-RU" sz="2300">
                        <a:effectLst/>
                      </a:endParaRPr>
                    </a:p>
                    <a:p>
                      <a:pPr algn="ctr"/>
                      <a:r>
                        <a:rPr lang="en-US" sz="2300">
                          <a:effectLst/>
                        </a:rPr>
                        <a:t>n (%)</a:t>
                      </a:r>
                      <a:endParaRPr lang="ru-RU" sz="2300">
                        <a:effectLst/>
                      </a:endParaRPr>
                    </a:p>
                    <a:p>
                      <a:pPr algn="ctr"/>
                      <a:r>
                        <a:rPr lang="en-US" sz="2300">
                          <a:effectLst/>
                        </a:rPr>
                        <a:t> 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extLst>
                  <a:ext uri="{0D108BD9-81ED-4DB2-BD59-A6C34878D82A}">
                    <a16:rowId xmlns:a16="http://schemas.microsoft.com/office/drawing/2014/main" val="4050275852"/>
                  </a:ext>
                </a:extLst>
              </a:tr>
              <a:tr h="380593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No problem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19 (28%)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1 (1%)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1 (1%)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extLst>
                  <a:ext uri="{0D108BD9-81ED-4DB2-BD59-A6C34878D82A}">
                    <a16:rowId xmlns:a16="http://schemas.microsoft.com/office/drawing/2014/main" val="700122546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Presence of problem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49 (72%)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75 (99%)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102 (99%)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extLst>
                  <a:ext uri="{0D108BD9-81ED-4DB2-BD59-A6C34878D82A}">
                    <a16:rowId xmlns:a16="http://schemas.microsoft.com/office/drawing/2014/main" val="2705825730"/>
                  </a:ext>
                </a:extLst>
              </a:tr>
              <a:tr h="380593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Total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68 (100%)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76 (100%)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effectLst/>
                        </a:rPr>
                        <a:t>103 (100%)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extLst>
                  <a:ext uri="{0D108BD9-81ED-4DB2-BD59-A6C34878D82A}">
                    <a16:rowId xmlns:a16="http://schemas.microsoft.com/office/drawing/2014/main" val="3128241950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r>
                        <a:rPr lang="en-US" sz="2300">
                          <a:effectLst/>
                        </a:rPr>
                        <a:t> </a:t>
                      </a:r>
                      <a:endParaRPr lang="ru-RU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300" baseline="0" dirty="0">
                          <a:effectLst/>
                        </a:rPr>
                        <a:t>x</a:t>
                      </a:r>
                      <a:r>
                        <a:rPr lang="en-US" sz="2300" baseline="30000" dirty="0">
                          <a:effectLst/>
                        </a:rPr>
                        <a:t>2</a:t>
                      </a:r>
                      <a:r>
                        <a:rPr lang="en-US" sz="2300" dirty="0">
                          <a:effectLst/>
                        </a:rPr>
                        <a:t> (</a:t>
                      </a:r>
                      <a:r>
                        <a:rPr lang="en-US" sz="2300" dirty="0" err="1">
                          <a:effectLst/>
                        </a:rPr>
                        <a:t>d.f.</a:t>
                      </a:r>
                      <a:r>
                        <a:rPr lang="en-US" sz="2300" dirty="0">
                          <a:effectLst/>
                        </a:rPr>
                        <a:t>=2) = 45,587, p&gt;0.001 </a:t>
                      </a:r>
                      <a:endParaRPr lang="ru-RU" sz="2300" dirty="0">
                        <a:effectLst/>
                      </a:endParaRPr>
                    </a:p>
                    <a:p>
                      <a:pPr algn="ctr"/>
                      <a:r>
                        <a:rPr lang="en-US" sz="2300" dirty="0">
                          <a:effectLst/>
                        </a:rPr>
                        <a:t>Cramer’s V = 0.430, p&gt;0.001</a:t>
                      </a:r>
                      <a:endParaRPr lang="ru-RU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7428" marR="674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50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19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14146-4F86-0445-ADA4-64BB990A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3" y="393191"/>
            <a:ext cx="9745883" cy="112494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problems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1FF148-6725-4278-A9A8-A9A6A3F26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47507B-4D21-4FF7-B49C-239309CF2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0ED68D5-6D1E-3D47-9F9A-DDC1AFAC5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254827"/>
              </p:ext>
            </p:extLst>
          </p:nvPr>
        </p:nvGraphicFramePr>
        <p:xfrm>
          <a:off x="633808" y="1584825"/>
          <a:ext cx="10719990" cy="4791192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5274539">
                  <a:extLst>
                    <a:ext uri="{9D8B030D-6E8A-4147-A177-3AD203B41FA5}">
                      <a16:colId xmlns:a16="http://schemas.microsoft.com/office/drawing/2014/main" val="2143297466"/>
                    </a:ext>
                  </a:extLst>
                </a:gridCol>
                <a:gridCol w="1751237">
                  <a:extLst>
                    <a:ext uri="{9D8B030D-6E8A-4147-A177-3AD203B41FA5}">
                      <a16:colId xmlns:a16="http://schemas.microsoft.com/office/drawing/2014/main" val="2143542661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4154319310"/>
                    </a:ext>
                  </a:extLst>
                </a:gridCol>
                <a:gridCol w="1948541">
                  <a:extLst>
                    <a:ext uri="{9D8B030D-6E8A-4147-A177-3AD203B41FA5}">
                      <a16:colId xmlns:a16="http://schemas.microsoft.com/office/drawing/2014/main" val="100482750"/>
                    </a:ext>
                  </a:extLst>
                </a:gridCol>
              </a:tblGrid>
              <a:tr h="312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Problems</a:t>
                      </a:r>
                    </a:p>
                  </a:txBody>
                  <a:tcPr marL="88958" marR="8895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Coalition</a:t>
                      </a:r>
                    </a:p>
                  </a:txBody>
                  <a:tcPr marL="88958" marR="889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858117"/>
                  </a:ext>
                </a:extLst>
              </a:tr>
              <a:tr h="625874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Government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(%)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Experts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(%)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Opposition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(%)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extLst>
                  <a:ext uri="{0D108BD9-81ED-4DB2-BD59-A6C34878D82A}">
                    <a16:rowId xmlns:a16="http://schemas.microsoft.com/office/drawing/2014/main" val="3036606137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Institutional problems</a:t>
                      </a:r>
                      <a:endParaRPr lang="ru-RU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(16%)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 (43%)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extLst>
                  <a:ext uri="{0D108BD9-81ED-4DB2-BD59-A6C34878D82A}">
                    <a16:rowId xmlns:a16="http://schemas.microsoft.com/office/drawing/2014/main" val="4242827228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Lack of recycling</a:t>
                      </a:r>
                      <a:endParaRPr lang="ru-RU" sz="18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 (49%)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(16%)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(10%)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extLst>
                  <a:ext uri="{0D108BD9-81ED-4DB2-BD59-A6C34878D82A}">
                    <a16:rowId xmlns:a16="http://schemas.microsoft.com/office/drawing/2014/main" val="1754429254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Landfills</a:t>
                      </a:r>
                      <a:endParaRPr lang="ru-RU" sz="18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(20%)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(7%)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 (24%)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extLst>
                  <a:ext uri="{0D108BD9-81ED-4DB2-BD59-A6C34878D82A}">
                    <a16:rowId xmlns:a16="http://schemas.microsoft.com/office/drawing/2014/main" val="3867027953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Incineration plants</a:t>
                      </a:r>
                      <a:endParaRPr lang="ru-RU" sz="18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(2%)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 (18%)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 (16%)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extLst>
                  <a:ext uri="{0D108BD9-81ED-4DB2-BD59-A6C34878D82A}">
                    <a16:rowId xmlns:a16="http://schemas.microsoft.com/office/drawing/2014/main" val="953410715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Waste </a:t>
                      </a:r>
                      <a:endParaRPr lang="ru-RU" sz="18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(12%)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(3%)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(4%)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extLst>
                  <a:ext uri="{0D108BD9-81ED-4DB2-BD59-A6C34878D82A}">
                    <a16:rowId xmlns:a16="http://schemas.microsoft.com/office/drawing/2014/main" val="225416040"/>
                  </a:ext>
                </a:extLst>
              </a:tr>
              <a:tr h="307657"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Ineffective implementation of waste reform</a:t>
                      </a:r>
                      <a:endParaRPr lang="ru-RU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(4%)</a:t>
                      </a:r>
                      <a:endParaRPr lang="ru-RU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 (12%)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(3%)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extLst>
                  <a:ext uri="{0D108BD9-81ED-4DB2-BD59-A6C34878D82A}">
                    <a16:rowId xmlns:a16="http://schemas.microsoft.com/office/drawing/2014/main" val="1279189771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Use of plastic</a:t>
                      </a:r>
                      <a:endParaRPr lang="ru-RU" sz="18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(2%)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 (17%)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extLst>
                  <a:ext uri="{0D108BD9-81ED-4DB2-BD59-A6C34878D82A}">
                    <a16:rowId xmlns:a16="http://schemas.microsoft.com/office/drawing/2014/main" val="3804903900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Environmental pollution</a:t>
                      </a:r>
                      <a:endParaRPr lang="ru-RU" sz="18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(12%)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extLst>
                  <a:ext uri="{0D108BD9-81ED-4DB2-BD59-A6C34878D82A}">
                    <a16:rowId xmlns:a16="http://schemas.microsoft.com/office/drawing/2014/main" val="2656273611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Ineffective producer responsibility</a:t>
                      </a:r>
                      <a:endParaRPr lang="ru-RU" sz="18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(7%)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extLst>
                  <a:ext uri="{0D108BD9-81ED-4DB2-BD59-A6C34878D82A}">
                    <a16:rowId xmlns:a16="http://schemas.microsoft.com/office/drawing/2014/main" val="637830984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Lack of finance</a:t>
                      </a:r>
                      <a:endParaRPr lang="ru-RU" sz="1800" b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(4%)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extLst>
                  <a:ext uri="{0D108BD9-81ED-4DB2-BD59-A6C34878D82A}">
                    <a16:rowId xmlns:a16="http://schemas.microsoft.com/office/drawing/2014/main" val="2891040820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Lack of new technologies</a:t>
                      </a:r>
                      <a:endParaRPr lang="ru-RU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(3%)</a:t>
                      </a:r>
                      <a:endParaRPr lang="ru-RU" sz="18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extLst>
                  <a:ext uri="{0D108BD9-81ED-4DB2-BD59-A6C34878D82A}">
                    <a16:rowId xmlns:a16="http://schemas.microsoft.com/office/drawing/2014/main" val="3540233921"/>
                  </a:ext>
                </a:extLst>
              </a:tr>
              <a:tr h="312937">
                <a:tc>
                  <a:txBody>
                    <a:bodyPr/>
                    <a:lstStyle/>
                    <a:p>
                      <a:r>
                        <a:rPr lang="de-CH" sz="18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ru-RU" sz="18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 (100) %</a:t>
                      </a:r>
                      <a:endParaRPr lang="ru-RU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 (100%)</a:t>
                      </a:r>
                      <a:endParaRPr lang="ru-RU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104 (100%)</a:t>
                      </a:r>
                      <a:endParaRPr lang="ru-RU" sz="1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8958" marR="88958" marT="0" marB="0"/>
                </a:tc>
                <a:extLst>
                  <a:ext uri="{0D108BD9-81ED-4DB2-BD59-A6C34878D82A}">
                    <a16:rowId xmlns:a16="http://schemas.microsoft.com/office/drawing/2014/main" val="3947646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756442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AnalogousFromLightSeedLeftStep">
      <a:dk1>
        <a:srgbClr val="000000"/>
      </a:dk1>
      <a:lt1>
        <a:srgbClr val="FFFFFF"/>
      </a:lt1>
      <a:dk2>
        <a:srgbClr val="243141"/>
      </a:dk2>
      <a:lt2>
        <a:srgbClr val="E8E5E2"/>
      </a:lt2>
      <a:accent1>
        <a:srgbClr val="67A6EE"/>
      </a:accent1>
      <a:accent2>
        <a:srgbClr val="2CB1C3"/>
      </a:accent2>
      <a:accent3>
        <a:srgbClr val="35B790"/>
      </a:accent3>
      <a:accent4>
        <a:srgbClr val="30BB58"/>
      </a:accent4>
      <a:accent5>
        <a:srgbClr val="43B931"/>
      </a:accent5>
      <a:accent6>
        <a:srgbClr val="7CB23B"/>
      </a:accent6>
      <a:hlink>
        <a:srgbClr val="9A7E5D"/>
      </a:hlink>
      <a:folHlink>
        <a:srgbClr val="7F7F7F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866</Words>
  <Application>Microsoft Macintosh PowerPoint</Application>
  <PresentationFormat>Широкоэкранный</PresentationFormat>
  <Paragraphs>236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Source Sans Pro</vt:lpstr>
      <vt:lpstr>Times New Roman</vt:lpstr>
      <vt:lpstr>Verdana</vt:lpstr>
      <vt:lpstr>Wingdings</vt:lpstr>
      <vt:lpstr>FunkyShapesVTI</vt:lpstr>
      <vt:lpstr>PROBLEM COMPLEXITY AND Narratives IN RUSSIA‘S WASTE CONTROVERSY</vt:lpstr>
      <vt:lpstr>Introduction</vt:lpstr>
      <vt:lpstr>Moscow case</vt:lpstr>
      <vt:lpstr>Research questions</vt:lpstr>
      <vt:lpstr>Narrative Policy Framework</vt:lpstr>
      <vt:lpstr>Problem complexity in the NPF</vt:lpstr>
      <vt:lpstr>Research data and methods</vt:lpstr>
      <vt:lpstr>Problem definition</vt:lpstr>
      <vt:lpstr>Types of problems</vt:lpstr>
      <vt:lpstr>Problem definition</vt:lpstr>
      <vt:lpstr>Proposed solutions</vt:lpstr>
      <vt:lpstr>Characters in narratives</vt:lpstr>
      <vt:lpstr>Conclusion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Moscow’s Garbage Debate: A Narratives Policy Framework Perspective</dc:title>
  <dc:creator>Пилкина Марина Васильевна</dc:creator>
  <cp:lastModifiedBy>Пилкина Марина Васильевна</cp:lastModifiedBy>
  <cp:revision>11</cp:revision>
  <dcterms:created xsi:type="dcterms:W3CDTF">2020-08-05T12:36:46Z</dcterms:created>
  <dcterms:modified xsi:type="dcterms:W3CDTF">2020-08-26T14:30:19Z</dcterms:modified>
</cp:coreProperties>
</file>