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9"/>
  </p:notesMasterIdLst>
  <p:sldIdLst>
    <p:sldId id="256" r:id="rId2"/>
    <p:sldId id="262" r:id="rId3"/>
    <p:sldId id="264" r:id="rId4"/>
    <p:sldId id="265" r:id="rId5"/>
    <p:sldId id="266" r:id="rId6"/>
    <p:sldId id="267" r:id="rId7"/>
    <p:sldId id="271" r:id="rId8"/>
    <p:sldId id="282" r:id="rId9"/>
    <p:sldId id="279" r:id="rId10"/>
    <p:sldId id="276" r:id="rId11"/>
    <p:sldId id="277" r:id="rId12"/>
    <p:sldId id="278" r:id="rId13"/>
    <p:sldId id="283" r:id="rId14"/>
    <p:sldId id="284" r:id="rId15"/>
    <p:sldId id="285" r:id="rId16"/>
    <p:sldId id="286" r:id="rId17"/>
    <p:sldId id="287" r:id="rId18"/>
    <p:sldId id="288" r:id="rId19"/>
    <p:sldId id="296" r:id="rId20"/>
    <p:sldId id="290" r:id="rId21"/>
    <p:sldId id="291" r:id="rId22"/>
    <p:sldId id="292" r:id="rId23"/>
    <p:sldId id="293" r:id="rId24"/>
    <p:sldId id="294" r:id="rId25"/>
    <p:sldId id="295" r:id="rId26"/>
    <p:sldId id="297" r:id="rId27"/>
    <p:sldId id="263" r:id="rId2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75"/>
  </p:normalViewPr>
  <p:slideViewPr>
    <p:cSldViewPr snapToGrid="0">
      <p:cViewPr varScale="1">
        <p:scale>
          <a:sx n="35" d="100"/>
          <a:sy n="35" d="100"/>
        </p:scale>
        <p:origin x="750" y="7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805227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569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>
            <a:off x="5230254" y="-37339"/>
            <a:ext cx="19217708" cy="13716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4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«Место ввода цитаты».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Изображение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6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hf hdr="0" ftr="0" dt="0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Линия"/>
          <p:cNvSpPr/>
          <p:nvPr/>
        </p:nvSpPr>
        <p:spPr>
          <a:xfrm flipV="1">
            <a:off x="10370343" y="1604166"/>
            <a:ext cx="1" cy="2777349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2" name="Очень крутой…"/>
          <p:cNvSpPr txBox="1"/>
          <p:nvPr/>
        </p:nvSpPr>
        <p:spPr>
          <a:xfrm>
            <a:off x="7234894" y="2733575"/>
            <a:ext cx="15303897" cy="4156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/>
          <a:p>
            <a:pPr algn="l"/>
            <a:r>
              <a:rPr lang="ru-RU" sz="7000" b="1" cap="all" dirty="0" smtClean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Асимметричные эффекты денежно-кредитной политики в регионах </a:t>
            </a:r>
            <a:r>
              <a:rPr lang="ru-RU" sz="7000" b="1" cap="all" dirty="0" err="1" smtClean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россии</a:t>
            </a:r>
            <a:endParaRPr lang="ru-RU" sz="7000" b="1" cap="all" dirty="0">
              <a:solidFill>
                <a:srgbClr val="253957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3" name="Очень крутой подзаголовок презентации"/>
          <p:cNvSpPr txBox="1"/>
          <p:nvPr/>
        </p:nvSpPr>
        <p:spPr>
          <a:xfrm>
            <a:off x="14653788" y="7572047"/>
            <a:ext cx="9443424" cy="1173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r>
              <a:rPr lang="ru-RU" dirty="0" smtClean="0"/>
              <a:t>Елизавета Карнаухова</a:t>
            </a:r>
            <a:endParaRPr lang="en-US" dirty="0"/>
          </a:p>
          <a:p>
            <a:endParaRPr lang="en-US" dirty="0"/>
          </a:p>
        </p:txBody>
      </p:sp>
      <p:sp>
        <p:nvSpPr>
          <p:cNvPr id="54" name="Название подразделения,  лаборатории, факультета и т.д."/>
          <p:cNvSpPr txBox="1"/>
          <p:nvPr/>
        </p:nvSpPr>
        <p:spPr>
          <a:xfrm>
            <a:off x="7116915" y="1524282"/>
            <a:ext cx="9443423" cy="1436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lang="ru-RU" sz="4200" dirty="0">
              <a:sym typeface="Arial Narrow"/>
            </a:endParaRPr>
          </a:p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en-US" dirty="0"/>
              <a:t>.</a:t>
            </a:r>
          </a:p>
        </p:txBody>
      </p:sp>
      <p:sp>
        <p:nvSpPr>
          <p:cNvPr id="55" name="Москва, 2017"/>
          <p:cNvSpPr txBox="1"/>
          <p:nvPr/>
        </p:nvSpPr>
        <p:spPr>
          <a:xfrm>
            <a:off x="13434588" y="12332792"/>
            <a:ext cx="9443424" cy="63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642937">
              <a:defRPr sz="2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3200" dirty="0" smtClean="0"/>
              <a:t>Москва</a:t>
            </a:r>
            <a:r>
              <a:rPr lang="en-US" sz="3200" dirty="0" smtClean="0"/>
              <a:t>, </a:t>
            </a:r>
            <a:r>
              <a:rPr lang="en-US" sz="3200" dirty="0"/>
              <a:t>2020</a:t>
            </a:r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06855" y="1330739"/>
            <a:ext cx="2166348" cy="27928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20465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методология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Заголовок основного текста"/>
          <p:cNvSpPr txBox="1"/>
          <p:nvPr/>
        </p:nvSpPr>
        <p:spPr>
          <a:xfrm>
            <a:off x="1201065" y="2423734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Пространственная </a:t>
            </a:r>
            <a:r>
              <a:rPr lang="ru-RU" dirty="0" err="1" smtClean="0"/>
              <a:t>авторегрессионная</a:t>
            </a:r>
            <a:r>
              <a:rPr lang="ru-RU" dirty="0" smtClean="0"/>
              <a:t> модель (</a:t>
            </a:r>
            <a:r>
              <a:rPr lang="en-US" dirty="0" smtClean="0"/>
              <a:t>SAR)</a:t>
            </a:r>
            <a:endParaRPr lang="ru-RU" dirty="0" smtClean="0"/>
          </a:p>
          <a:p>
            <a:r>
              <a:rPr lang="ru-RU" dirty="0" smtClean="0"/>
              <a:t>Спецификация (</a:t>
            </a:r>
            <a:r>
              <a:rPr lang="en-US" sz="4400" dirty="0" err="1"/>
              <a:t>Furceri</a:t>
            </a:r>
            <a:r>
              <a:rPr lang="en-US" sz="4400" dirty="0"/>
              <a:t> et al., </a:t>
            </a:r>
            <a:r>
              <a:rPr lang="en-US" sz="4400" dirty="0" smtClean="0"/>
              <a:t>2019</a:t>
            </a:r>
            <a:r>
              <a:rPr lang="ru-RU" sz="4400" dirty="0" smtClean="0"/>
              <a:t>):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9491" y="3290037"/>
            <a:ext cx="45719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1" name="Заголовок основного текста"/>
          <p:cNvSpPr txBox="1"/>
          <p:nvPr/>
        </p:nvSpPr>
        <p:spPr>
          <a:xfrm>
            <a:off x="1201065" y="11797106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a14="http://schemas.microsoft.com/office/drawing/2010/main" xmlns:ma14="http://schemas.microsoft.com/office/mac/drawingml/2011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lang="en-US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201065" y="4004607"/>
                <a:ext cx="19325452" cy="3506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  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  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−1 </m:t>
                          </m:r>
                        </m:sub>
                      </m:sSub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  <m:sup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bSup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p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𝑾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 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  <m:sup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  <m:sSub>
                        <m:sSub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𝒁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𝑴𝑷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𝜹</m:t>
                          </m:r>
                        </m:e>
                        <m:sup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  <m:sSub>
                        <m:sSub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 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𝜺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  <m:sup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bSup>
                      <m:r>
                        <a:rPr lang="ru-RU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b="0" i="1" dirty="0" smtClean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endParaRPr lang="ru-RU" i="1" dirty="0" smtClean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 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ru-RU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  <m:sup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bSup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p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𝑾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 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  <m:sup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  <m:sSub>
                        <m:sSub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ru-RU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𝒁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𝑴𝑷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𝜹</m:t>
                          </m:r>
                        </m:e>
                        <m:sup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  <m:sSub>
                        <m:sSub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 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𝜺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  <m:sup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bSup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endParaRPr lang="ru-RU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065" y="4004607"/>
                <a:ext cx="19325452" cy="3506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Заголовок основного текста"/>
              <p:cNvSpPr txBox="1"/>
              <p:nvPr/>
            </p:nvSpPr>
            <p:spPr>
              <a:xfrm>
                <a:off x="1201065" y="11589705"/>
                <a:ext cx="21506374" cy="1324943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lIns="71437" tIns="71437" rIns="71437" bIns="71437" anchor="b"/>
              <a:lstStyle>
                <a:lvl1pPr algn="l">
                  <a:defRPr sz="4200" b="1">
                    <a:solidFill>
                      <a:srgbClr val="253957"/>
                    </a:solidFill>
                    <a:latin typeface="+mn-lt"/>
                    <a:ea typeface="+mn-ea"/>
                    <a:cs typeface="+mn-cs"/>
                    <a:sym typeface="Arial Narrow"/>
                  </a:defRPr>
                </a:lvl1pPr>
              </a:lstStyle>
              <a:p>
                <a:r>
                  <a:rPr lang="ru-RU" dirty="0" smtClean="0"/>
                  <a:t>где</a:t>
                </a:r>
                <a:r>
                  <a:rPr lang="en-US" dirty="0" smtClean="0"/>
                  <a:t> </a:t>
                </a:r>
                <a:r>
                  <a:rPr lang="en-US" dirty="0"/>
                  <a:t>k = 0, 1, 2, </a:t>
                </a:r>
                <a:r>
                  <a:rPr lang="en-US" dirty="0" smtClean="0"/>
                  <a:t>… (</a:t>
                </a:r>
                <a:r>
                  <a:rPr lang="ru-RU" dirty="0" smtClean="0"/>
                  <a:t>кварталы</a:t>
                </a:r>
                <a:r>
                  <a:rPr lang="en-US" dirty="0" smtClean="0"/>
                  <a:t>), </a:t>
                </a:r>
                <a:r>
                  <a:rPr lang="en-US" dirty="0" err="1"/>
                  <a:t>i</a:t>
                </a:r>
                <a:r>
                  <a:rPr lang="en-US" dirty="0"/>
                  <a:t> = 1, 2, …, </a:t>
                </a:r>
                <a:r>
                  <a:rPr lang="ru-RU" dirty="0" smtClean="0"/>
                  <a:t>79</a:t>
                </a:r>
                <a:r>
                  <a:rPr lang="en-US" dirty="0" smtClean="0"/>
                  <a:t> (</a:t>
                </a:r>
                <a:r>
                  <a:rPr lang="ru-RU" dirty="0" smtClean="0"/>
                  <a:t>регионы</a:t>
                </a:r>
                <a:r>
                  <a:rPr lang="en-US" dirty="0" smtClean="0"/>
                  <a:t>)</a:t>
                </a:r>
                <a:endParaRPr lang="ru-RU" dirty="0" smtClean="0"/>
              </a:p>
              <a:p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b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ru-RU" b="0" dirty="0"/>
                  <a:t> </a:t>
                </a:r>
                <a:r>
                  <a:rPr lang="en-US" b="0" dirty="0"/>
                  <a:t>–</a:t>
                </a:r>
                <a:r>
                  <a:rPr lang="ru-RU" b="0" dirty="0"/>
                  <a:t> логарифм регионального </a:t>
                </a:r>
                <a:r>
                  <a:rPr lang="ru-RU" b="0" dirty="0" smtClean="0"/>
                  <a:t>реального среднедушевого денежного дохода</a:t>
                </a:r>
                <a:r>
                  <a:rPr lang="ru-RU" b="0" dirty="0"/>
                  <a:t>;</a:t>
                </a:r>
              </a:p>
              <a:p>
                <a:r>
                  <a:rPr lang="en-US" i="1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W </a:t>
                </a:r>
                <a:r>
                  <a:rPr lang="en-US" b="0" dirty="0"/>
                  <a:t>– </a:t>
                </a:r>
                <a:r>
                  <a:rPr lang="ru-RU" b="0" dirty="0"/>
                  <a:t>матрица пространственных весов;</a:t>
                </a:r>
              </a:p>
              <a:p>
                <a14:m>
                  <m:oMath xmlns:m="http://schemas.openxmlformats.org/officeDocument/2006/math">
                    <m:r>
                      <a:rPr lang="en-US" b="0">
                        <a:latin typeface="Cambria Math" panose="02040503050406030204" pitchFamily="18" charset="0"/>
                      </a:rPr>
                      <m:t>𝑾</m:t>
                    </m:r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b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b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ru-RU" b="0" dirty="0"/>
                  <a:t> </a:t>
                </a:r>
                <a:r>
                  <a:rPr lang="en-US" b="0" dirty="0"/>
                  <a:t>–</a:t>
                </a:r>
                <a:r>
                  <a:rPr lang="ru-RU" b="0" dirty="0"/>
                  <a:t> </a:t>
                </a:r>
                <a:r>
                  <a:rPr lang="ru-RU" b="0" dirty="0" smtClean="0"/>
                  <a:t>пространственный </a:t>
                </a:r>
                <a:r>
                  <a:rPr lang="ru-RU" b="0" dirty="0"/>
                  <a:t>лаг зависимой переменной;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>
                            <a:latin typeface="Cambria Math" panose="02040503050406030204" pitchFamily="18" charset="0"/>
                          </a:rPr>
                          <m:t>𝑴𝑷</m:t>
                        </m:r>
                      </m:e>
                      <m:sub>
                        <m:r>
                          <a:rPr lang="en-US" b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ru-RU" b="0" dirty="0"/>
                  <a:t> </a:t>
                </a:r>
                <a:r>
                  <a:rPr lang="en-US" b="0" dirty="0" smtClean="0"/>
                  <a:t>–</a:t>
                </a:r>
                <a:r>
                  <a:rPr lang="ru-RU" b="0" dirty="0"/>
                  <a:t> </a:t>
                </a:r>
                <a:r>
                  <a:rPr lang="ru-RU" b="0" dirty="0" smtClean="0"/>
                  <a:t>ключевая ставка;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ru-RU" b="0" dirty="0" smtClean="0"/>
                  <a:t> </a:t>
                </a:r>
                <a:r>
                  <a:rPr lang="en-US" b="0" dirty="0"/>
                  <a:t>–</a:t>
                </a:r>
                <a:r>
                  <a:rPr lang="ru-RU" b="0" dirty="0" smtClean="0"/>
                  <a:t> индикатор трансмиссионного механизма;</a:t>
                </a:r>
                <a:endParaRPr lang="ru-RU" b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ru-RU" b="0" dirty="0"/>
                  <a:t> </a:t>
                </a:r>
                <a:r>
                  <a:rPr lang="en-US" b="0" dirty="0"/>
                  <a:t>–</a:t>
                </a:r>
                <a:r>
                  <a:rPr lang="ru-RU" b="0" dirty="0"/>
                  <a:t> контрольные </a:t>
                </a:r>
                <a:r>
                  <a:rPr lang="ru-RU" b="0" dirty="0" smtClean="0"/>
                  <a:t>переменные;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𝝋</m:t>
                        </m:r>
                      </m:e>
                      <m:sub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  <m:sup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</m:oMath>
                </a14:m>
                <a:r>
                  <a:rPr lang="ru-RU" dirty="0" smtClean="0"/>
                  <a:t> </a:t>
                </a:r>
                <a:r>
                  <a:rPr lang="en-US" b="0" dirty="0" smtClean="0"/>
                  <a:t>–</a:t>
                </a:r>
                <a:r>
                  <a:rPr lang="ru-RU" b="0" dirty="0" smtClean="0"/>
                  <a:t> временные эффекты</a:t>
                </a:r>
                <a:endParaRPr lang="en-US" dirty="0"/>
              </a:p>
            </p:txBody>
          </p:sp>
        </mc:Choice>
        <mc:Fallback xmlns="">
          <p:sp>
            <p:nvSpPr>
              <p:cNvPr id="14" name="Заголовок основного текста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065" y="11589705"/>
                <a:ext cx="21506374" cy="1324943"/>
              </a:xfrm>
              <a:prstGeom prst="rect">
                <a:avLst/>
              </a:prstGeom>
              <a:blipFill>
                <a:blip r:embed="rId5"/>
                <a:stretch>
                  <a:fillRect l="-1190" t="-353670" b="-19266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>
            <a:off x="10863791" y="5042247"/>
            <a:ext cx="0" cy="715404"/>
          </a:xfrm>
          <a:prstGeom prst="straightConnector1">
            <a:avLst/>
          </a:prstGeom>
          <a:noFill/>
          <a:ln w="76200" cap="flat">
            <a:solidFill>
              <a:schemeClr val="accent1">
                <a:lumMod val="75000"/>
              </a:schemeClr>
            </a:solidFill>
            <a:prstDash val="solid"/>
            <a:miter lim="4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23668533" y="13080903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471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20465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методология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Заголовок основного текста"/>
          <p:cNvSpPr txBox="1"/>
          <p:nvPr/>
        </p:nvSpPr>
        <p:spPr>
          <a:xfrm>
            <a:off x="1201065" y="1899342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9491" y="3290037"/>
            <a:ext cx="45719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Заголовок основного текста"/>
              <p:cNvSpPr txBox="1"/>
              <p:nvPr/>
            </p:nvSpPr>
            <p:spPr>
              <a:xfrm>
                <a:off x="1211199" y="11741317"/>
                <a:ext cx="21506374" cy="1324943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lIns="71437" tIns="71437" rIns="71437" bIns="71437" anchor="b"/>
              <a:lstStyle>
                <a:lvl1pPr algn="l">
                  <a:defRPr sz="4200" b="1">
                    <a:solidFill>
                      <a:srgbClr val="253957"/>
                    </a:solidFill>
                    <a:latin typeface="+mn-lt"/>
                    <a:ea typeface="+mn-ea"/>
                    <a:cs typeface="+mn-cs"/>
                    <a:sym typeface="Arial Narrow"/>
                  </a:defRPr>
                </a:lvl1pPr>
              </a:lstStyle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r>
                  <a:rPr lang="ru-RU" dirty="0" smtClean="0"/>
                  <a:t>Гипотеза 1: </a:t>
                </a:r>
                <a:r>
                  <a:rPr lang="ru-RU" b="0" dirty="0"/>
                  <a:t>трансмиссионные механизмы значимы в объяснении асимметричности влияния ДКП на экономическую активность регионов (коэффициент </a:t>
                </a:r>
                <a14:m>
                  <m:oMath xmlns:m="http://schemas.openxmlformats.org/officeDocument/2006/math">
                    <m:r>
                      <a:rPr lang="ru-RU" b="0">
                        <a:latin typeface="Cambria Math" panose="02040503050406030204" pitchFamily="18" charset="0"/>
                      </a:rPr>
                      <m:t>𝜷</m:t>
                    </m:r>
                  </m:oMath>
                </a14:m>
                <a:r>
                  <a:rPr lang="ru-RU" b="0" dirty="0"/>
                  <a:t> – значимый</a:t>
                </a:r>
                <a:r>
                  <a:rPr lang="ru-RU" b="0" dirty="0" smtClean="0"/>
                  <a:t>), а именно: </a:t>
                </a:r>
                <a:r>
                  <a:rPr lang="ru-RU" b="0" i="1" dirty="0" smtClean="0"/>
                  <a:t>чем выше</a:t>
                </a:r>
              </a:p>
              <a:p>
                <a:pPr marL="742950" indent="-742950">
                  <a:buAutoNum type="arabicParenR"/>
                </a:pPr>
                <a:r>
                  <a:rPr lang="ru-RU" b="0" dirty="0" smtClean="0"/>
                  <a:t>доля обрабатывающей промышленности и строительства в ВРП</a:t>
                </a:r>
              </a:p>
              <a:p>
                <a:pPr marL="742950" indent="-742950">
                  <a:buAutoNum type="arabicParenR"/>
                </a:pPr>
                <a:r>
                  <a:rPr lang="ru-RU" b="0" dirty="0" smtClean="0"/>
                  <a:t>доля малых предприятий в регионе</a:t>
                </a:r>
              </a:p>
              <a:p>
                <a:pPr marL="742950" indent="-742950">
                  <a:buAutoNum type="arabicParenR"/>
                </a:pPr>
                <a:r>
                  <a:rPr lang="ru-RU" b="0" dirty="0" smtClean="0"/>
                  <a:t>доля экспорта в ВРП</a:t>
                </a:r>
              </a:p>
              <a:p>
                <a:r>
                  <a:rPr lang="ru-RU" b="0" dirty="0" smtClean="0"/>
                  <a:t>тем </a:t>
                </a:r>
                <a:r>
                  <a:rPr lang="ru-RU" b="0" i="1" dirty="0" smtClean="0"/>
                  <a:t>более чувствительной </a:t>
                </a:r>
                <a:r>
                  <a:rPr lang="ru-RU" b="0" dirty="0" smtClean="0"/>
                  <a:t>является экономическая активность региона к изменению ключевой ставки</a:t>
                </a:r>
              </a:p>
              <a:p>
                <a:endParaRPr lang="ru-RU" b="0" dirty="0" smtClean="0"/>
              </a:p>
              <a:p>
                <a:r>
                  <a:rPr lang="ru-RU" dirty="0"/>
                  <a:t>Гипотеза </a:t>
                </a:r>
                <a:r>
                  <a:rPr lang="ru-RU" dirty="0" smtClean="0"/>
                  <a:t>2: </a:t>
                </a:r>
                <a:r>
                  <a:rPr lang="ru-RU" b="0" dirty="0"/>
                  <a:t>пространственные эффекты значимы при объяснении влияния ДКП на экономическую активность в регионах (коэффициент </a:t>
                </a:r>
                <a14:m>
                  <m:oMath xmlns:m="http://schemas.openxmlformats.org/officeDocument/2006/math">
                    <m:r>
                      <a:rPr lang="ru-RU" b="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ru-RU" b="0" dirty="0"/>
                  <a:t> – значимый)</a:t>
                </a:r>
                <a:endParaRPr lang="en-US" b="0" dirty="0"/>
              </a:p>
              <a:p>
                <a:endParaRPr lang="en-US" b="0" dirty="0"/>
              </a:p>
            </p:txBody>
          </p:sp>
        </mc:Choice>
        <mc:Fallback xmlns="">
          <p:sp>
            <p:nvSpPr>
              <p:cNvPr id="11" name="Заголовок основного текста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199" y="11741317"/>
                <a:ext cx="21506374" cy="1324943"/>
              </a:xfrm>
              <a:prstGeom prst="rect">
                <a:avLst/>
              </a:prstGeom>
              <a:blipFill>
                <a:blip r:embed="rId3"/>
                <a:stretch>
                  <a:fillRect l="-1190" t="-401382" r="-737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1211199" y="3408469"/>
                <a:ext cx="19325452" cy="17615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 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ru-RU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  <m:sup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bSup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p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𝑾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 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  <m:sup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  <m:sSub>
                        <m:sSub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𝒁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𝑴𝑷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𝜹</m:t>
                          </m:r>
                        </m:e>
                        <m:sup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  <m:sSub>
                        <m:sSub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 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𝜺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  <m:sup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bSup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endParaRPr lang="ru-RU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199" y="3408469"/>
                <a:ext cx="19325452" cy="17615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Заголовок основного текста"/>
          <p:cNvSpPr txBox="1"/>
          <p:nvPr/>
        </p:nvSpPr>
        <p:spPr>
          <a:xfrm>
            <a:off x="1211199" y="5170041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где</a:t>
            </a:r>
            <a:r>
              <a:rPr lang="en-US" dirty="0" smtClean="0"/>
              <a:t> </a:t>
            </a:r>
            <a:r>
              <a:rPr lang="en-US" dirty="0"/>
              <a:t>k = 0, 1, 2, </a:t>
            </a:r>
            <a:r>
              <a:rPr lang="en-US" dirty="0" smtClean="0"/>
              <a:t>… (</a:t>
            </a:r>
            <a:r>
              <a:rPr lang="ru-RU" dirty="0" smtClean="0"/>
              <a:t>кварталы</a:t>
            </a:r>
            <a:r>
              <a:rPr lang="en-US" dirty="0" smtClean="0"/>
              <a:t>), </a:t>
            </a:r>
            <a:r>
              <a:rPr lang="en-US" dirty="0" err="1"/>
              <a:t>i</a:t>
            </a:r>
            <a:r>
              <a:rPr lang="en-US" dirty="0"/>
              <a:t> = 1, 2, …, </a:t>
            </a:r>
            <a:r>
              <a:rPr lang="ru-RU" dirty="0" smtClean="0"/>
              <a:t>79</a:t>
            </a:r>
            <a:r>
              <a:rPr lang="en-US" dirty="0" smtClean="0"/>
              <a:t> (</a:t>
            </a:r>
            <a:r>
              <a:rPr lang="ru-RU" dirty="0" smtClean="0"/>
              <a:t>регионы</a:t>
            </a:r>
            <a:r>
              <a:rPr lang="en-US" dirty="0" smtClean="0"/>
              <a:t>)</a:t>
            </a:r>
            <a:endParaRPr lang="ru-RU" dirty="0" smtClean="0"/>
          </a:p>
          <a:p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23668533" y="13066260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4251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20465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методология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Заголовок основного текста"/>
          <p:cNvSpPr txBox="1"/>
          <p:nvPr/>
        </p:nvSpPr>
        <p:spPr>
          <a:xfrm>
            <a:off x="1201065" y="1899342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9491" y="3290037"/>
            <a:ext cx="45719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1" name="Заголовок основного текста"/>
          <p:cNvSpPr txBox="1"/>
          <p:nvPr/>
        </p:nvSpPr>
        <p:spPr>
          <a:xfrm>
            <a:off x="1201065" y="2893738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Влияние изменения индикатора ДКП на среднедушевой доход в</a:t>
            </a:r>
            <a:r>
              <a:rPr lang="en-US" dirty="0" smtClean="0"/>
              <a:t> </a:t>
            </a:r>
            <a:r>
              <a:rPr lang="ru-RU" dirty="0" smtClean="0"/>
              <a:t>конкретном регионе можно рассчитать</a:t>
            </a:r>
            <a:r>
              <a:rPr lang="en-US" dirty="0" smtClean="0"/>
              <a:t> (</a:t>
            </a:r>
            <a:r>
              <a:rPr lang="en-US" dirty="0" err="1" smtClean="0"/>
              <a:t>Elhorst</a:t>
            </a:r>
            <a:r>
              <a:rPr lang="en-US" dirty="0" smtClean="0"/>
              <a:t>, 2014)</a:t>
            </a:r>
            <a:endParaRPr lang="ru-RU" b="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211199" y="4897856"/>
                <a:ext cx="19325452" cy="7754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 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sSubSup>
                        <m:sSubSup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  <m:sup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bSup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p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𝑾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 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  <m:sup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  <m:sSub>
                        <m:sSub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𝒁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𝑴𝑷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𝜹</m:t>
                          </m:r>
                        </m:e>
                        <m:sup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  <m:sSub>
                        <m:sSub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 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𝜺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  <m:sup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bSup>
                    </m:oMath>
                  </m:oMathPara>
                </a14:m>
                <a:endParaRPr lang="ru-RU" i="1" dirty="0" smtClean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ru-RU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 </m:t>
                    </m:r>
                    <m:sSup>
                      <m:sSupPr>
                        <m:ctrlP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𝝆</m:t>
                        </m:r>
                      </m:e>
                      <m:sup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  <m:r>
                      <a:rPr lang="ru-RU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𝑾</m:t>
                    </m:r>
                    <m:sSub>
                      <m:sSubPr>
                        <m:ctrlP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ru-RU" i="1" dirty="0" smtClean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𝝋</m:t>
                        </m:r>
                      </m:e>
                      <m:sub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  <m:sup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  <m:r>
                      <a:rPr lang="ru-RU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p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  <m:sSub>
                      <m:sSubPr>
                        <m:ctrlP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ru-RU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𝒁</m:t>
                            </m:r>
                          </m:e>
                          <m:sub>
                            <m:r>
                              <a:rPr lang="ru-RU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𝑴𝑷</m:t>
                        </m:r>
                      </m:e>
                      <m:sub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ru-RU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𝜹</m:t>
                        </m:r>
                      </m:e>
                      <m:sup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  <m:sSub>
                      <m:sSubPr>
                        <m:ctrlP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ru-RU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𝜺</m:t>
                        </m:r>
                      </m:e>
                      <m:sub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  <m:sup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</m:oMath>
                </a14:m>
                <a:endParaRPr lang="ru-RU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 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𝝆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sup>
                        </m:sSup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</m:d>
                    <m:sSub>
                      <m:sSubPr>
                        <m:ctrlP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ru-RU" i="1" dirty="0" smtClean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𝝋</m:t>
                        </m:r>
                      </m:e>
                      <m:sub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  <m:sup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  <m:r>
                      <a:rPr lang="ru-RU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p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  <m:sSub>
                      <m:sSubPr>
                        <m:ctrlP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ru-RU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𝒁</m:t>
                            </m:r>
                          </m:e>
                          <m:sub>
                            <m:r>
                              <a:rPr lang="ru-RU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𝑴𝑷</m:t>
                        </m:r>
                      </m:e>
                      <m:sub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ru-RU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𝜹</m:t>
                        </m:r>
                      </m:e>
                      <m:sup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  <m:sSub>
                      <m:sSubPr>
                        <m:ctrlP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ru-RU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𝜺</m:t>
                        </m:r>
                      </m:e>
                      <m:sub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  <m:sup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</m:oMath>
                </a14:m>
                <a:endParaRPr lang="ru-RU" i="1" dirty="0" smtClean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60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60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ru-RU" sz="60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∂</m:t>
                            </m:r>
                            <m:r>
                              <m:rPr>
                                <m:nor/>
                              </m:rPr>
                              <a:rPr lang="ru-RU" sz="6000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u-RU" sz="60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ru-RU" sz="60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ru-RU" sz="60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ru-RU" sz="60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ru-RU" sz="60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ru-RU" sz="60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60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r>
                          <m:rPr>
                            <m:nor/>
                          </m:rPr>
                          <a:rPr lang="ru-RU" sz="60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∂</m:t>
                        </m:r>
                        <m:r>
                          <m:rPr>
                            <m:nor/>
                          </m:rPr>
                          <a:rPr lang="ru-RU" sz="60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ru-RU" sz="60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60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𝑴𝑷</m:t>
                            </m:r>
                          </m:e>
                          <m:sub>
                            <m:r>
                              <a:rPr lang="ru-RU" sz="60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i="1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𝝆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ru-RU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sup>
                        </m:sSup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𝑾</m:t>
                        </m:r>
                        <m: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p>
                        <m: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  <m:sSub>
                      <m:sSubPr>
                        <m:ctrlP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ru-RU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𝒁</m:t>
                            </m:r>
                          </m:e>
                          <m:sub>
                            <m:r>
                              <a:rPr lang="ru-RU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ru-RU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b/>
                    </m:sSub>
                  </m:oMath>
                </a14:m>
                <a:endParaRPr lang="en-US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ru-RU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199" y="4897856"/>
                <a:ext cx="19325452" cy="77549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/>
          <p:cNvCxnSpPr/>
          <p:nvPr/>
        </p:nvCxnSpPr>
        <p:spPr>
          <a:xfrm flipV="1">
            <a:off x="11111345" y="10895473"/>
            <a:ext cx="0" cy="663850"/>
          </a:xfrm>
          <a:prstGeom prst="straightConnector1">
            <a:avLst/>
          </a:prstGeom>
          <a:noFill/>
          <a:ln w="76200" cap="flat">
            <a:solidFill>
              <a:schemeClr val="accent1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13452603" y="10895473"/>
            <a:ext cx="0" cy="663850"/>
          </a:xfrm>
          <a:prstGeom prst="straightConnector1">
            <a:avLst/>
          </a:prstGeom>
          <a:noFill/>
          <a:ln w="76200" cap="flat">
            <a:solidFill>
              <a:schemeClr val="accent1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TextBox 11"/>
          <p:cNvSpPr txBox="1"/>
          <p:nvPr/>
        </p:nvSpPr>
        <p:spPr>
          <a:xfrm flipH="1">
            <a:off x="9289330" y="11559323"/>
            <a:ext cx="7047808" cy="7906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200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оцененные параметры регрессии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23668533" y="13010554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8506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20465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Результаты оценивания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6" name="Линия"/>
          <p:cNvSpPr/>
          <p:nvPr/>
        </p:nvSpPr>
        <p:spPr>
          <a:xfrm>
            <a:off x="1211199" y="1951289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Заголовок основного текста"/>
          <p:cNvSpPr txBox="1"/>
          <p:nvPr/>
        </p:nvSpPr>
        <p:spPr>
          <a:xfrm>
            <a:off x="1201065" y="1899342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9491" y="3290037"/>
            <a:ext cx="45719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Заголовок основного текста"/>
          <p:cNvSpPr txBox="1"/>
          <p:nvPr/>
        </p:nvSpPr>
        <p:spPr>
          <a:xfrm>
            <a:off x="1201065" y="1433317"/>
            <a:ext cx="22202983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just">
              <a:lnSpc>
                <a:spcPct val="150000"/>
              </a:lnSpc>
            </a:pP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en-US" sz="4000" dirty="0" smtClean="0"/>
              <a:t>k = 0: </a:t>
            </a:r>
            <a:r>
              <a:rPr lang="ru-RU" sz="4000" dirty="0" smtClean="0"/>
              <a:t>эффект денежно-кредитной политики в периоде изменения ключевой ставки</a:t>
            </a:r>
            <a:endParaRPr lang="en-US" sz="3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386140"/>
              </p:ext>
            </p:extLst>
          </p:nvPr>
        </p:nvGraphicFramePr>
        <p:xfrm>
          <a:off x="0" y="2648302"/>
          <a:ext cx="23666408" cy="10470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74397">
                  <a:extLst>
                    <a:ext uri="{9D8B030D-6E8A-4147-A177-3AD203B41FA5}">
                      <a16:colId xmlns:a16="http://schemas.microsoft.com/office/drawing/2014/main" val="1784122760"/>
                    </a:ext>
                  </a:extLst>
                </a:gridCol>
                <a:gridCol w="1453268">
                  <a:extLst>
                    <a:ext uri="{9D8B030D-6E8A-4147-A177-3AD203B41FA5}">
                      <a16:colId xmlns:a16="http://schemas.microsoft.com/office/drawing/2014/main" val="937955821"/>
                    </a:ext>
                  </a:extLst>
                </a:gridCol>
                <a:gridCol w="6005014">
                  <a:extLst>
                    <a:ext uri="{9D8B030D-6E8A-4147-A177-3AD203B41FA5}">
                      <a16:colId xmlns:a16="http://schemas.microsoft.com/office/drawing/2014/main" val="1235192645"/>
                    </a:ext>
                  </a:extLst>
                </a:gridCol>
                <a:gridCol w="3016217">
                  <a:extLst>
                    <a:ext uri="{9D8B030D-6E8A-4147-A177-3AD203B41FA5}">
                      <a16:colId xmlns:a16="http://schemas.microsoft.com/office/drawing/2014/main" val="4219523590"/>
                    </a:ext>
                  </a:extLst>
                </a:gridCol>
                <a:gridCol w="3208159">
                  <a:extLst>
                    <a:ext uri="{9D8B030D-6E8A-4147-A177-3AD203B41FA5}">
                      <a16:colId xmlns:a16="http://schemas.microsoft.com/office/drawing/2014/main" val="1519340999"/>
                    </a:ext>
                  </a:extLst>
                </a:gridCol>
                <a:gridCol w="2909353">
                  <a:extLst>
                    <a:ext uri="{9D8B030D-6E8A-4147-A177-3AD203B41FA5}">
                      <a16:colId xmlns:a16="http://schemas.microsoft.com/office/drawing/2014/main" val="1985576548"/>
                    </a:ext>
                  </a:extLst>
                </a:gridCol>
              </a:tblGrid>
              <a:tr h="1076519">
                <a:tc gridSpan="2"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Переменная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Без учета трансмиссионных механизмов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Кредитный канал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Процентный канал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Валютный канал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940156"/>
                  </a:ext>
                </a:extLst>
              </a:tr>
              <a:tr h="584396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Ключевая ставка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-0.02706***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7685943"/>
                  </a:ext>
                </a:extLst>
              </a:tr>
              <a:tr h="790482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Ключевая ставка * доля малых предприятий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-0.11126***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8166537"/>
                  </a:ext>
                </a:extLst>
              </a:tr>
              <a:tr h="1141807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Ключевая ставка * доля обр. промышленности и строительства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-0.05415***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278942"/>
                  </a:ext>
                </a:extLst>
              </a:tr>
              <a:tr h="790482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Ключевая ставка * доля экспорта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-0.0081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4282817"/>
                  </a:ext>
                </a:extLst>
              </a:tr>
              <a:tr h="790482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Коэффициент пространственной корреляции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0.73744***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0.76522***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0.77099***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0.79941***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6768295"/>
                  </a:ext>
                </a:extLst>
              </a:tr>
              <a:tr h="584396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Цена на нефть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0.00195***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0.00157***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0.00146***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0.00106***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1119528"/>
                  </a:ext>
                </a:extLst>
              </a:tr>
              <a:tr h="584396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Прожиточный минимум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0.00002***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0.00002***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0.00002*** 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0.00001**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1323526"/>
                  </a:ext>
                </a:extLst>
              </a:tr>
              <a:tr h="584396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Уровень безработицы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-0.0012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-0.00313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-0.0039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-0.00463*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9459596"/>
                  </a:ext>
                </a:extLst>
              </a:tr>
              <a:tr h="621426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Уровень образования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-0.00018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0.00248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0.00116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0.00025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8933671"/>
                  </a:ext>
                </a:extLst>
              </a:tr>
              <a:tr h="584396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Доля городского населения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0.0009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0.00208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0.0003 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0.00063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2196459"/>
                  </a:ext>
                </a:extLst>
              </a:tr>
              <a:tr h="584396">
                <a:tc rowSpan="4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Временные эффекты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2016 г.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-0.04432*** 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-0.02683***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-0.02119**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0.00214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8538650"/>
                  </a:ext>
                </a:extLst>
              </a:tr>
              <a:tr h="5843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2017 г.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-0.10404***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-0.06948***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-0.05811***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-0.01183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5420024"/>
                  </a:ext>
                </a:extLst>
              </a:tr>
              <a:tr h="5843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2018 г.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-0.18797***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-0.13063***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-0.11206***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-0.03696*** 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8462970"/>
                  </a:ext>
                </a:extLst>
              </a:tr>
              <a:tr h="5843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2019 г.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-.019354***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-0.13627***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-0.11861*** 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-0.04108***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8654597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>
          <a:xfrm>
            <a:off x="23804673" y="13119064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1734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20465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Результаты оценивания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Заголовок основного текста"/>
          <p:cNvSpPr txBox="1"/>
          <p:nvPr/>
        </p:nvSpPr>
        <p:spPr>
          <a:xfrm>
            <a:off x="1201065" y="1899342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9491" y="3290037"/>
            <a:ext cx="45719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Заголовок основного текста"/>
          <p:cNvSpPr txBox="1"/>
          <p:nvPr/>
        </p:nvSpPr>
        <p:spPr>
          <a:xfrm>
            <a:off x="1211199" y="1725792"/>
            <a:ext cx="23792535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just">
              <a:lnSpc>
                <a:spcPct val="150000"/>
              </a:lnSpc>
            </a:pP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en-US" sz="4000" dirty="0" smtClean="0"/>
              <a:t>k = </a:t>
            </a:r>
            <a:r>
              <a:rPr lang="ru-RU" sz="4000" dirty="0" smtClean="0"/>
              <a:t>1</a:t>
            </a:r>
            <a:r>
              <a:rPr lang="en-US" sz="4000" dirty="0" smtClean="0"/>
              <a:t>: </a:t>
            </a:r>
            <a:r>
              <a:rPr lang="ru-RU" sz="4000" dirty="0" smtClean="0"/>
              <a:t>эффект денежно-кредитной политики в первом квартале, следующем за периодом изменения ставки</a:t>
            </a:r>
            <a:endParaRPr lang="en-US" sz="3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417604"/>
              </p:ext>
            </p:extLst>
          </p:nvPr>
        </p:nvGraphicFramePr>
        <p:xfrm>
          <a:off x="228513" y="3027702"/>
          <a:ext cx="23687277" cy="10470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74397">
                  <a:extLst>
                    <a:ext uri="{9D8B030D-6E8A-4147-A177-3AD203B41FA5}">
                      <a16:colId xmlns:a16="http://schemas.microsoft.com/office/drawing/2014/main" val="1784122760"/>
                    </a:ext>
                  </a:extLst>
                </a:gridCol>
                <a:gridCol w="1422082">
                  <a:extLst>
                    <a:ext uri="{9D8B030D-6E8A-4147-A177-3AD203B41FA5}">
                      <a16:colId xmlns:a16="http://schemas.microsoft.com/office/drawing/2014/main" val="937955821"/>
                    </a:ext>
                  </a:extLst>
                </a:gridCol>
                <a:gridCol w="6036200">
                  <a:extLst>
                    <a:ext uri="{9D8B030D-6E8A-4147-A177-3AD203B41FA5}">
                      <a16:colId xmlns:a16="http://schemas.microsoft.com/office/drawing/2014/main" val="1235192645"/>
                    </a:ext>
                  </a:extLst>
                </a:gridCol>
                <a:gridCol w="3016217">
                  <a:extLst>
                    <a:ext uri="{9D8B030D-6E8A-4147-A177-3AD203B41FA5}">
                      <a16:colId xmlns:a16="http://schemas.microsoft.com/office/drawing/2014/main" val="4219523590"/>
                    </a:ext>
                  </a:extLst>
                </a:gridCol>
                <a:gridCol w="3229028">
                  <a:extLst>
                    <a:ext uri="{9D8B030D-6E8A-4147-A177-3AD203B41FA5}">
                      <a16:colId xmlns:a16="http://schemas.microsoft.com/office/drawing/2014/main" val="1519340999"/>
                    </a:ext>
                  </a:extLst>
                </a:gridCol>
                <a:gridCol w="2909353">
                  <a:extLst>
                    <a:ext uri="{9D8B030D-6E8A-4147-A177-3AD203B41FA5}">
                      <a16:colId xmlns:a16="http://schemas.microsoft.com/office/drawing/2014/main" val="1985576548"/>
                    </a:ext>
                  </a:extLst>
                </a:gridCol>
              </a:tblGrid>
              <a:tr h="1076519">
                <a:tc gridSpan="2"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Переменная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Без учета трансмиссионных механизмов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Кредитный канал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Процентный канал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Валютный канал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940156"/>
                  </a:ext>
                </a:extLst>
              </a:tr>
              <a:tr h="584396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Ключевая ставка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 -0.00805***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7685943"/>
                  </a:ext>
                </a:extLst>
              </a:tr>
              <a:tr h="790482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Ключевая ставка * доля малых предприятий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0.03252**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8166537"/>
                  </a:ext>
                </a:extLst>
              </a:tr>
              <a:tr h="1141807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Ключевая ставка * доля обр. промышленности и строительства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0.02099***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278942"/>
                  </a:ext>
                </a:extLst>
              </a:tr>
              <a:tr h="790482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Ключевая ставка * доля экспорта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0.00203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4282817"/>
                  </a:ext>
                </a:extLst>
              </a:tr>
              <a:tr h="790482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Коэффициент пространственной корреляции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0.73107***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0.73526***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0.73417***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0.74134***  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6768295"/>
                  </a:ext>
                </a:extLst>
              </a:tr>
              <a:tr h="584396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Цена на нефть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0.00181*** 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0.00172***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0.00173***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0.00157*** 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1119528"/>
                  </a:ext>
                </a:extLst>
              </a:tr>
              <a:tr h="584396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Прожиточный минимум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0.00004*** 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0.00004***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0.00004***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0.00004*** 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1323526"/>
                  </a:ext>
                </a:extLst>
              </a:tr>
              <a:tr h="584396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Уровень безработицы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0.00977***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0.01028***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0.01038***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0.01103***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9459596"/>
                  </a:ext>
                </a:extLst>
              </a:tr>
              <a:tr h="621426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Уровень образования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0.00060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0.00134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0.00052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8933671"/>
                  </a:ext>
                </a:extLst>
              </a:tr>
              <a:tr h="584396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Доля городского населения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-0.00017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-0.00027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2196459"/>
                  </a:ext>
                </a:extLst>
              </a:tr>
              <a:tr h="584396">
                <a:tc rowSpan="4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Временные эффекты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2016 г.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-0.00477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0.00072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-0.00005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0.01060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8538650"/>
                  </a:ext>
                </a:extLst>
              </a:tr>
              <a:tr h="5843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2017 г.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0.0439***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0.0333***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0.03481***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0.01396*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5420024"/>
                  </a:ext>
                </a:extLst>
              </a:tr>
              <a:tr h="5843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2018 г.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0.10014*** 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0.08293*** 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0.08538***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0.05187*** 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8462970"/>
                  </a:ext>
                </a:extLst>
              </a:tr>
              <a:tr h="5843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2019 г.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0.10979***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0.0934*** 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0.09602***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0.0638***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8654597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>
          <a:xfrm>
            <a:off x="23915790" y="13204824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9100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20465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Результаты оценивания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Заголовок основного текста"/>
          <p:cNvSpPr txBox="1"/>
          <p:nvPr/>
        </p:nvSpPr>
        <p:spPr>
          <a:xfrm>
            <a:off x="1201065" y="1899342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9491" y="3290037"/>
            <a:ext cx="45719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Заголовок основного текста"/>
          <p:cNvSpPr txBox="1"/>
          <p:nvPr/>
        </p:nvSpPr>
        <p:spPr>
          <a:xfrm>
            <a:off x="1201065" y="1642339"/>
            <a:ext cx="23792535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just">
              <a:lnSpc>
                <a:spcPct val="150000"/>
              </a:lnSpc>
            </a:pP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en-US" sz="4000" dirty="0" smtClean="0"/>
              <a:t>k = </a:t>
            </a:r>
            <a:r>
              <a:rPr lang="ru-RU" sz="4000" dirty="0"/>
              <a:t>2</a:t>
            </a:r>
            <a:r>
              <a:rPr lang="en-US" sz="4000" dirty="0" smtClean="0"/>
              <a:t>: </a:t>
            </a:r>
            <a:r>
              <a:rPr lang="ru-RU" sz="4000" dirty="0" smtClean="0"/>
              <a:t>эффект денежно-кредитной политики во втором квартале, следующем за периодом изменения ставки</a:t>
            </a:r>
            <a:endParaRPr lang="en-US" sz="3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915630"/>
              </p:ext>
            </p:extLst>
          </p:nvPr>
        </p:nvGraphicFramePr>
        <p:xfrm>
          <a:off x="249382" y="2933692"/>
          <a:ext cx="23687277" cy="10542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74397">
                  <a:extLst>
                    <a:ext uri="{9D8B030D-6E8A-4147-A177-3AD203B41FA5}">
                      <a16:colId xmlns:a16="http://schemas.microsoft.com/office/drawing/2014/main" val="1784122760"/>
                    </a:ext>
                  </a:extLst>
                </a:gridCol>
                <a:gridCol w="1422082">
                  <a:extLst>
                    <a:ext uri="{9D8B030D-6E8A-4147-A177-3AD203B41FA5}">
                      <a16:colId xmlns:a16="http://schemas.microsoft.com/office/drawing/2014/main" val="937955821"/>
                    </a:ext>
                  </a:extLst>
                </a:gridCol>
                <a:gridCol w="6036200">
                  <a:extLst>
                    <a:ext uri="{9D8B030D-6E8A-4147-A177-3AD203B41FA5}">
                      <a16:colId xmlns:a16="http://schemas.microsoft.com/office/drawing/2014/main" val="1235192645"/>
                    </a:ext>
                  </a:extLst>
                </a:gridCol>
                <a:gridCol w="3016217">
                  <a:extLst>
                    <a:ext uri="{9D8B030D-6E8A-4147-A177-3AD203B41FA5}">
                      <a16:colId xmlns:a16="http://schemas.microsoft.com/office/drawing/2014/main" val="4219523590"/>
                    </a:ext>
                  </a:extLst>
                </a:gridCol>
                <a:gridCol w="3229028">
                  <a:extLst>
                    <a:ext uri="{9D8B030D-6E8A-4147-A177-3AD203B41FA5}">
                      <a16:colId xmlns:a16="http://schemas.microsoft.com/office/drawing/2014/main" val="1519340999"/>
                    </a:ext>
                  </a:extLst>
                </a:gridCol>
                <a:gridCol w="2909353">
                  <a:extLst>
                    <a:ext uri="{9D8B030D-6E8A-4147-A177-3AD203B41FA5}">
                      <a16:colId xmlns:a16="http://schemas.microsoft.com/office/drawing/2014/main" val="1985576548"/>
                    </a:ext>
                  </a:extLst>
                </a:gridCol>
              </a:tblGrid>
              <a:tr h="1076519">
                <a:tc gridSpan="2"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Переменная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Без учета трансмиссионных механизмов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Кредитный канал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Процентный канал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Валютный канал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940156"/>
                  </a:ext>
                </a:extLst>
              </a:tr>
              <a:tr h="584396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Ключевая ставка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-0.00269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 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 </a:t>
                      </a:r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 </a:t>
                      </a:r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67685943"/>
                  </a:ext>
                </a:extLst>
              </a:tr>
              <a:tr h="790482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Ключевая ставка * доля малых предприятий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 </a:t>
                      </a:r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-0.01259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 </a:t>
                      </a:r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 </a:t>
                      </a:r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8166537"/>
                  </a:ext>
                </a:extLst>
              </a:tr>
              <a:tr h="1141807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Ключевая ставка * доля обр. промышленности и строительства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 </a:t>
                      </a:r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 </a:t>
                      </a:r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-0.00636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 </a:t>
                      </a:r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278942"/>
                  </a:ext>
                </a:extLst>
              </a:tr>
              <a:tr h="790482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Ключевая ставка * доля экспорта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 </a:t>
                      </a:r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 </a:t>
                      </a:r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 </a:t>
                      </a:r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0.00685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4282817"/>
                  </a:ext>
                </a:extLst>
              </a:tr>
              <a:tr h="790482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Коэффициент пространственной корреляции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0.79051*** 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0.79094***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0.79103***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0.79201***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6768295"/>
                  </a:ext>
                </a:extLst>
              </a:tr>
              <a:tr h="584396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Цена на нефть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0.00171***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0.00169*** 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0.00169***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0.00162***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1119528"/>
                  </a:ext>
                </a:extLst>
              </a:tr>
              <a:tr h="584396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Прожиточный минимум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0.00003*** 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0.00003***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0.00003*** 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0.00003*** 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1323526"/>
                  </a:ext>
                </a:extLst>
              </a:tr>
              <a:tr h="584396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Уровень безработицы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-0.00084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0.001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0.0011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-0.00167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9459596"/>
                  </a:ext>
                </a:extLst>
              </a:tr>
              <a:tr h="621426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Уровень образования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0.00035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-0.00007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8933671"/>
                  </a:ext>
                </a:extLst>
              </a:tr>
              <a:tr h="656581">
                <a:tc gridSpan="2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Доля городского населения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0.00036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0.00029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-0.00004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2196459"/>
                  </a:ext>
                </a:extLst>
              </a:tr>
              <a:tr h="584396">
                <a:tc rowSpan="4"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Временные эффекты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2016 г.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0.00854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0.00993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0.01049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0.01582** 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8538650"/>
                  </a:ext>
                </a:extLst>
              </a:tr>
              <a:tr h="5843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2017 г.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-0.01622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-0.01364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-0.01256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0" i="0" u="none" strike="noStrike" cap="none" spc="0" normalizeH="0" baseline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-0.00242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5420024"/>
                  </a:ext>
                </a:extLst>
              </a:tr>
              <a:tr h="5843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2018 г.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0.05384***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0.04972***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0.04802***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0.03194**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8462970"/>
                  </a:ext>
                </a:extLst>
              </a:tr>
              <a:tr h="5843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2019 г.</a:t>
                      </a:r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0.05286*** 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0.04902*** 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0.04745*** 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0.03295** </a:t>
                      </a:r>
                      <a:endParaRPr kumimoji="0" lang="ru-RU" sz="3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8654597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>
          <a:xfrm>
            <a:off x="23889487" y="13204824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53611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20465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Результаты оценивания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Заголовок основного текста"/>
          <p:cNvSpPr txBox="1"/>
          <p:nvPr/>
        </p:nvSpPr>
        <p:spPr>
          <a:xfrm>
            <a:off x="1201065" y="1899342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9491" y="3290037"/>
            <a:ext cx="45719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Заголовок основного текста"/>
          <p:cNvSpPr txBox="1"/>
          <p:nvPr/>
        </p:nvSpPr>
        <p:spPr>
          <a:xfrm>
            <a:off x="1201065" y="1789384"/>
            <a:ext cx="23792535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just">
              <a:lnSpc>
                <a:spcPct val="150000"/>
              </a:lnSpc>
            </a:pP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sz="4000" dirty="0" smtClean="0"/>
              <a:t>Динамика эффектов изменения ключевой ставки</a:t>
            </a:r>
            <a:endParaRPr lang="en-US" sz="3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071410"/>
              </p:ext>
            </p:extLst>
          </p:nvPr>
        </p:nvGraphicFramePr>
        <p:xfrm>
          <a:off x="228513" y="4102611"/>
          <a:ext cx="23462759" cy="653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94358">
                  <a:extLst>
                    <a:ext uri="{9D8B030D-6E8A-4147-A177-3AD203B41FA5}">
                      <a16:colId xmlns:a16="http://schemas.microsoft.com/office/drawing/2014/main" val="1784122760"/>
                    </a:ext>
                  </a:extLst>
                </a:gridCol>
                <a:gridCol w="6816172">
                  <a:extLst>
                    <a:ext uri="{9D8B030D-6E8A-4147-A177-3AD203B41FA5}">
                      <a16:colId xmlns:a16="http://schemas.microsoft.com/office/drawing/2014/main" val="1235192645"/>
                    </a:ext>
                  </a:extLst>
                </a:gridCol>
                <a:gridCol w="3405960">
                  <a:extLst>
                    <a:ext uri="{9D8B030D-6E8A-4147-A177-3AD203B41FA5}">
                      <a16:colId xmlns:a16="http://schemas.microsoft.com/office/drawing/2014/main" val="4219523590"/>
                    </a:ext>
                  </a:extLst>
                </a:gridCol>
                <a:gridCol w="3646269">
                  <a:extLst>
                    <a:ext uri="{9D8B030D-6E8A-4147-A177-3AD203B41FA5}">
                      <a16:colId xmlns:a16="http://schemas.microsoft.com/office/drawing/2014/main" val="1519340999"/>
                    </a:ext>
                  </a:extLst>
                </a:gridCol>
              </a:tblGrid>
              <a:tr h="1605484">
                <a:tc>
                  <a:txBody>
                    <a:bodyPr/>
                    <a:lstStyle/>
                    <a:p>
                      <a:r>
                        <a:rPr kumimoji="0" lang="ru-RU" sz="4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Переменная</a:t>
                      </a:r>
                      <a:endParaRPr kumimoji="0" lang="ru-RU" sz="48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4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k = 0</a:t>
                      </a:r>
                      <a:endParaRPr kumimoji="0" lang="ru-RU" sz="48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4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k = 1</a:t>
                      </a:r>
                      <a:endParaRPr kumimoji="0" lang="ru-RU" sz="48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4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k = 2</a:t>
                      </a:r>
                      <a:endParaRPr kumimoji="0" lang="ru-RU" sz="48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940156"/>
                  </a:ext>
                </a:extLst>
              </a:tr>
              <a:tr h="871548">
                <a:tc>
                  <a:txBody>
                    <a:bodyPr/>
                    <a:lstStyle/>
                    <a:p>
                      <a:r>
                        <a:rPr kumimoji="0" lang="ru-RU" sz="40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Ключевая ставка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2153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-0.02706***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 -0.00805***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40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-0.00269</a:t>
                      </a:r>
                      <a:endParaRPr kumimoji="0" lang="ru-RU" sz="40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67685943"/>
                  </a:ext>
                </a:extLst>
              </a:tr>
              <a:tr h="1178898">
                <a:tc>
                  <a:txBody>
                    <a:bodyPr/>
                    <a:lstStyle/>
                    <a:p>
                      <a:r>
                        <a:rPr kumimoji="0" lang="ru-RU" sz="40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Ключевая ставка * доля малых предприятий</a:t>
                      </a:r>
                      <a:endParaRPr kumimoji="0" lang="ru-RU" sz="40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-0.11126***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-0.03252**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40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-0.01259</a:t>
                      </a:r>
                      <a:endParaRPr kumimoji="0" lang="ru-RU" sz="40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8166537"/>
                  </a:ext>
                </a:extLst>
              </a:tr>
              <a:tr h="1702852">
                <a:tc>
                  <a:txBody>
                    <a:bodyPr/>
                    <a:lstStyle/>
                    <a:p>
                      <a:r>
                        <a:rPr kumimoji="0" lang="ru-RU" sz="40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Ключевая ставка * доля обр. промышленности и строительства</a:t>
                      </a:r>
                      <a:endParaRPr kumimoji="0" lang="ru-RU" sz="40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2153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-0.05415***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-0.02099***</a:t>
                      </a:r>
                      <a:r>
                        <a:rPr kumimoji="0" lang="ru-RU" sz="40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40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-0.00636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278942"/>
                  </a:ext>
                </a:extLst>
              </a:tr>
              <a:tr h="1178898">
                <a:tc>
                  <a:txBody>
                    <a:bodyPr/>
                    <a:lstStyle/>
                    <a:p>
                      <a:r>
                        <a:rPr kumimoji="0" lang="ru-RU" sz="40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Ключевая ставка * доля экспорта</a:t>
                      </a:r>
                      <a:endParaRPr kumimoji="0" lang="ru-RU" sz="40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2153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 </a:t>
                      </a:r>
                      <a:r>
                        <a:rPr kumimoji="0" lang="ru-RU" sz="40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-0.0081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0.00203</a:t>
                      </a:r>
                      <a:r>
                        <a:rPr kumimoji="0" lang="ru-RU" sz="40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40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0.00685</a:t>
                      </a:r>
                      <a:endParaRPr kumimoji="0" lang="ru-RU" sz="40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4282817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>
          <a:xfrm>
            <a:off x="23889487" y="13204824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5006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20465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Результаты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Заголовок основного текста"/>
          <p:cNvSpPr txBox="1"/>
          <p:nvPr/>
        </p:nvSpPr>
        <p:spPr>
          <a:xfrm>
            <a:off x="1201065" y="1899342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9491" y="3290037"/>
            <a:ext cx="45719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Заголовок основного текста"/>
          <p:cNvSpPr txBox="1"/>
          <p:nvPr/>
        </p:nvSpPr>
        <p:spPr>
          <a:xfrm>
            <a:off x="1201065" y="1789384"/>
            <a:ext cx="23792535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just">
              <a:lnSpc>
                <a:spcPct val="150000"/>
              </a:lnSpc>
            </a:pP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sz="4000" dirty="0" smtClean="0"/>
              <a:t>Эффекты изменения ключевой ставки в регионах РФ, </a:t>
            </a:r>
            <a:r>
              <a:rPr lang="en-US" sz="4000" dirty="0" smtClean="0"/>
              <a:t>k = 0 </a:t>
            </a:r>
            <a:endParaRPr lang="en-US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516380"/>
              </p:ext>
            </p:extLst>
          </p:nvPr>
        </p:nvGraphicFramePr>
        <p:xfrm>
          <a:off x="387927" y="3043650"/>
          <a:ext cx="23331054" cy="10568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0909">
                  <a:extLst>
                    <a:ext uri="{9D8B030D-6E8A-4147-A177-3AD203B41FA5}">
                      <a16:colId xmlns:a16="http://schemas.microsoft.com/office/drawing/2014/main" val="1535464695"/>
                    </a:ext>
                  </a:extLst>
                </a:gridCol>
                <a:gridCol w="1954656">
                  <a:extLst>
                    <a:ext uri="{9D8B030D-6E8A-4147-A177-3AD203B41FA5}">
                      <a16:colId xmlns:a16="http://schemas.microsoft.com/office/drawing/2014/main" val="3800158545"/>
                    </a:ext>
                  </a:extLst>
                </a:gridCol>
                <a:gridCol w="4667817">
                  <a:extLst>
                    <a:ext uri="{9D8B030D-6E8A-4147-A177-3AD203B41FA5}">
                      <a16:colId xmlns:a16="http://schemas.microsoft.com/office/drawing/2014/main" val="1238178705"/>
                    </a:ext>
                  </a:extLst>
                </a:gridCol>
                <a:gridCol w="1815568">
                  <a:extLst>
                    <a:ext uri="{9D8B030D-6E8A-4147-A177-3AD203B41FA5}">
                      <a16:colId xmlns:a16="http://schemas.microsoft.com/office/drawing/2014/main" val="587727858"/>
                    </a:ext>
                  </a:extLst>
                </a:gridCol>
                <a:gridCol w="4474396">
                  <a:extLst>
                    <a:ext uri="{9D8B030D-6E8A-4147-A177-3AD203B41FA5}">
                      <a16:colId xmlns:a16="http://schemas.microsoft.com/office/drawing/2014/main" val="200395282"/>
                    </a:ext>
                  </a:extLst>
                </a:gridCol>
                <a:gridCol w="2008989">
                  <a:extLst>
                    <a:ext uri="{9D8B030D-6E8A-4147-A177-3AD203B41FA5}">
                      <a16:colId xmlns:a16="http://schemas.microsoft.com/office/drawing/2014/main" val="139281844"/>
                    </a:ext>
                  </a:extLst>
                </a:gridCol>
                <a:gridCol w="3865338">
                  <a:extLst>
                    <a:ext uri="{9D8B030D-6E8A-4147-A177-3AD203B41FA5}">
                      <a16:colId xmlns:a16="http://schemas.microsoft.com/office/drawing/2014/main" val="1312552944"/>
                    </a:ext>
                  </a:extLst>
                </a:gridCol>
                <a:gridCol w="1773381">
                  <a:extLst>
                    <a:ext uri="{9D8B030D-6E8A-4147-A177-3AD203B41FA5}">
                      <a16:colId xmlns:a16="http://schemas.microsoft.com/office/drawing/2014/main" val="664280675"/>
                    </a:ext>
                  </a:extLst>
                </a:gridCol>
              </a:tblGrid>
              <a:tr h="515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Белгородская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-0.02834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Архангельская область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-0.02832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Марий Эл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-0.02817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Бурятия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-0.02880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3512793"/>
                  </a:ext>
                </a:extLst>
              </a:tr>
              <a:tr h="515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Брянская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-0.02861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Вологодская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-0.02880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Мордовия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-0.02839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Тыва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-0.02899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7821965"/>
                  </a:ext>
                </a:extLst>
              </a:tr>
              <a:tr h="515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Владимирская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-0.02835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Ленинградская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-0.02993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Татарстан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-0.02883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Хакасия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-0.02864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3571519"/>
                  </a:ext>
                </a:extLst>
              </a:tr>
              <a:tr h="515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Воронежская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-0.02900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Мурманская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-0.02879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Удмуртская Республика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-0.02827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Алтайский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-0.02884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5487116"/>
                  </a:ext>
                </a:extLst>
              </a:tr>
              <a:tr h="515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Ивановская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-0.02847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Новгородская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-0.02863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Чувашская Республика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-0.02848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Забайкальский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-0.02902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7326805"/>
                  </a:ext>
                </a:extLst>
              </a:tr>
              <a:tr h="515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Калужская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-0.02912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Псковская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-0.02873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Пермский край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-0.02843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Красноярский край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-0.02881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3956446"/>
                  </a:ext>
                </a:extLst>
              </a:tr>
              <a:tr h="515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Костромская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-0.02833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г.Санкт-Петербург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-0.02844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Кировская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-0.02864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Иркутская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-0.02895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4279333"/>
                  </a:ext>
                </a:extLst>
              </a:tr>
              <a:tr h="515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Курская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-0.02909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Республика Адыгея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-0.02880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Нижегородская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-0.02868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Кемеровская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-0.02913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7239215"/>
                  </a:ext>
                </a:extLst>
              </a:tr>
              <a:tr h="515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Липецкая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-0.02856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Республика Калмыкия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-0.02962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Оренбургская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-0.02861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Новосибирская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-0.02910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0716596"/>
                  </a:ext>
                </a:extLst>
              </a:tr>
              <a:tr h="515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Орловская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-0.02874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Краснодарский край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-0.03022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Пензенская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-0.02847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Омская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-0.02868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1879577"/>
                  </a:ext>
                </a:extLst>
              </a:tr>
              <a:tr h="515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Рязанская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-0.02854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Астраханская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-0.02860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Самарская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-0.02843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Томская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-0.02888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6557037"/>
                  </a:ext>
                </a:extLst>
              </a:tr>
              <a:tr h="515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Смоленская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-0.02860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Волгоградская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-0.02905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Саратовская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-0.02863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Республика Саха (Якутия)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-0.02899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1094114"/>
                  </a:ext>
                </a:extLst>
              </a:tr>
              <a:tr h="515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Тамбовская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-0.02837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Ростовская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-0.02865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Ульяновская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-0.02866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Камчатский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-0.03008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255991"/>
                  </a:ext>
                </a:extLst>
              </a:tr>
              <a:tr h="515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Тверская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-0.02864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Республика Дагестан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-0.02838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Курганская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-0.02859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Приморский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-0.02824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8604464"/>
                  </a:ext>
                </a:extLst>
              </a:tr>
              <a:tr h="515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Тульская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-0.02836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Республика Ингушетия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-0.02942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Свердловская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-0.02892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Хабаровский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-0.03078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9457564"/>
                  </a:ext>
                </a:extLst>
              </a:tr>
              <a:tr h="515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Ярославская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-0.02854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Кабардино-Балкарская Республика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-0.02928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Тюменская область без </a:t>
                      </a:r>
                      <a:r>
                        <a:rPr lang="ru-RU" sz="2500" u="none" strike="noStrike" dirty="0" err="1">
                          <a:effectLst/>
                        </a:rPr>
                        <a:t>авт.округов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-0.02891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Амурская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-0.02930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3265337"/>
                  </a:ext>
                </a:extLst>
              </a:tr>
              <a:tr h="515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Московская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-0.02887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Карачаево-Черкесская Республика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-0.02904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Ханты-Мансийский АО-Югра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-0.02865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Магаданская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-0.02920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0034599"/>
                  </a:ext>
                </a:extLst>
              </a:tr>
              <a:tr h="515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г. Москва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-0.02814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Республика Северная Осетия-Алания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-0.03075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Ямало-Ненецкий АО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-0.02822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Сахалинская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-0.02952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3778095"/>
                  </a:ext>
                </a:extLst>
              </a:tr>
              <a:tr h="515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Карелия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-0.02995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Ставропольский край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-0.02990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Челябинская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-0.02883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Еврейская автономная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-0.02870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5195830"/>
                  </a:ext>
                </a:extLst>
              </a:tr>
              <a:tr h="515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Республика Коми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-0.02865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Республика Башкортостан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-0.02880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Республика Алтай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-0.02903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0458319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23718981" y="13100532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4575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20465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Результаты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Заголовок основного текста"/>
          <p:cNvSpPr txBox="1"/>
          <p:nvPr/>
        </p:nvSpPr>
        <p:spPr>
          <a:xfrm>
            <a:off x="1201065" y="1899342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9491" y="3290037"/>
            <a:ext cx="45719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Заголовок основного текста"/>
          <p:cNvSpPr txBox="1"/>
          <p:nvPr/>
        </p:nvSpPr>
        <p:spPr>
          <a:xfrm>
            <a:off x="1201065" y="1789384"/>
            <a:ext cx="23792535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just">
              <a:lnSpc>
                <a:spcPct val="150000"/>
              </a:lnSpc>
            </a:pP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sz="4000" dirty="0" smtClean="0"/>
              <a:t>Эффекты изменения ключевой ставки в регионах РФ, </a:t>
            </a:r>
            <a:r>
              <a:rPr lang="en-US" sz="4000" dirty="0" smtClean="0"/>
              <a:t>k = 1 </a:t>
            </a:r>
            <a:endParaRPr lang="en-US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779938"/>
              </p:ext>
            </p:extLst>
          </p:nvPr>
        </p:nvGraphicFramePr>
        <p:xfrm>
          <a:off x="249381" y="3004369"/>
          <a:ext cx="23693399" cy="10490933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747798">
                  <a:extLst>
                    <a:ext uri="{9D8B030D-6E8A-4147-A177-3AD203B41FA5}">
                      <a16:colId xmlns:a16="http://schemas.microsoft.com/office/drawing/2014/main" val="3845412469"/>
                    </a:ext>
                  </a:extLst>
                </a:gridCol>
                <a:gridCol w="1995055">
                  <a:extLst>
                    <a:ext uri="{9D8B030D-6E8A-4147-A177-3AD203B41FA5}">
                      <a16:colId xmlns:a16="http://schemas.microsoft.com/office/drawing/2014/main" val="1716750152"/>
                    </a:ext>
                  </a:extLst>
                </a:gridCol>
                <a:gridCol w="1995055">
                  <a:extLst>
                    <a:ext uri="{9D8B030D-6E8A-4147-A177-3AD203B41FA5}">
                      <a16:colId xmlns:a16="http://schemas.microsoft.com/office/drawing/2014/main" val="1685397143"/>
                    </a:ext>
                  </a:extLst>
                </a:gridCol>
                <a:gridCol w="3990108">
                  <a:extLst>
                    <a:ext uri="{9D8B030D-6E8A-4147-A177-3AD203B41FA5}">
                      <a16:colId xmlns:a16="http://schemas.microsoft.com/office/drawing/2014/main" val="4075866122"/>
                    </a:ext>
                  </a:extLst>
                </a:gridCol>
                <a:gridCol w="1995055">
                  <a:extLst>
                    <a:ext uri="{9D8B030D-6E8A-4147-A177-3AD203B41FA5}">
                      <a16:colId xmlns:a16="http://schemas.microsoft.com/office/drawing/2014/main" val="2909914787"/>
                    </a:ext>
                  </a:extLst>
                </a:gridCol>
                <a:gridCol w="3990108">
                  <a:extLst>
                    <a:ext uri="{9D8B030D-6E8A-4147-A177-3AD203B41FA5}">
                      <a16:colId xmlns:a16="http://schemas.microsoft.com/office/drawing/2014/main" val="2297547753"/>
                    </a:ext>
                  </a:extLst>
                </a:gridCol>
                <a:gridCol w="1995055">
                  <a:extLst>
                    <a:ext uri="{9D8B030D-6E8A-4147-A177-3AD203B41FA5}">
                      <a16:colId xmlns:a16="http://schemas.microsoft.com/office/drawing/2014/main" val="1943156314"/>
                    </a:ext>
                  </a:extLst>
                </a:gridCol>
                <a:gridCol w="1995055">
                  <a:extLst>
                    <a:ext uri="{9D8B030D-6E8A-4147-A177-3AD203B41FA5}">
                      <a16:colId xmlns:a16="http://schemas.microsoft.com/office/drawing/2014/main" val="3691045948"/>
                    </a:ext>
                  </a:extLst>
                </a:gridCol>
                <a:gridCol w="1995055">
                  <a:extLst>
                    <a:ext uri="{9D8B030D-6E8A-4147-A177-3AD203B41FA5}">
                      <a16:colId xmlns:a16="http://schemas.microsoft.com/office/drawing/2014/main" val="939214943"/>
                    </a:ext>
                  </a:extLst>
                </a:gridCol>
                <a:gridCol w="1995055">
                  <a:extLst>
                    <a:ext uri="{9D8B030D-6E8A-4147-A177-3AD203B41FA5}">
                      <a16:colId xmlns:a16="http://schemas.microsoft.com/office/drawing/2014/main" val="3928808724"/>
                    </a:ext>
                  </a:extLst>
                </a:gridCol>
              </a:tblGrid>
              <a:tr h="4314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Белгородская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-0.00843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Архангельская область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-0.00843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Марий Эл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-0.00838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Бурятия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-0.00857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5284981"/>
                  </a:ext>
                </a:extLst>
              </a:tr>
              <a:tr h="4314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Брянская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-0.00851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Вологодская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-0.00857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Мордовия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-0.00845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Тыва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-0.00863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7625600"/>
                  </a:ext>
                </a:extLst>
              </a:tr>
              <a:tr h="4314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Владимирская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-0.00844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Ленинградская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-0.00891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Татарстан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-0.00858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Хакасия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-0.00852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4540836"/>
                  </a:ext>
                </a:extLst>
              </a:tr>
              <a:tr h="4314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Воронежская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-0.00863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Мурманская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-0.00857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Удмуртская Республика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-0.00841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Алтайский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-0.00858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4187314"/>
                  </a:ext>
                </a:extLst>
              </a:tr>
              <a:tr h="4314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Ивановская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-0.00847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Новгородская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-0.00852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Чувашская Республика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-0.00847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Забайкальский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-0.00863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9657248"/>
                  </a:ext>
                </a:extLst>
              </a:tr>
              <a:tr h="4314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Калужская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-0.00866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Псковская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-0.00855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Пермский край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-0.00846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Красноярский край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-0.00857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7336197"/>
                  </a:ext>
                </a:extLst>
              </a:tr>
              <a:tr h="4314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Костромская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-0.00843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 err="1">
                          <a:effectLst/>
                        </a:rPr>
                        <a:t>г.Санкт</a:t>
                      </a:r>
                      <a:r>
                        <a:rPr lang="ru-RU" sz="2500" u="none" strike="noStrike" dirty="0">
                          <a:effectLst/>
                        </a:rPr>
                        <a:t>-Петербург 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-0.00846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Кировская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-0.00852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Иркутская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-0.00861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9065085"/>
                  </a:ext>
                </a:extLst>
              </a:tr>
              <a:tr h="4314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Курская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-0.00866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Адыгея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-0.00857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Нижегородская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-0.00853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Кемеровская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-0.00867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9438035"/>
                  </a:ext>
                </a:extLst>
              </a:tr>
              <a:tr h="4314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Липецкая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-0.0085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Калмыкия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-0.00881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Оренбургская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-0.00851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Новосибирская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-0.00866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9090665"/>
                  </a:ext>
                </a:extLst>
              </a:tr>
              <a:tr h="4314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Орловская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-0.00855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Краснодарский край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-0.00899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Пензенская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-0.00847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Омская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-0.00853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5589878"/>
                  </a:ext>
                </a:extLst>
              </a:tr>
              <a:tr h="4314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Рязанская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-0.00849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Астраханская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-0.00851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Самарская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-0.00846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Томская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-0.00859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4553684"/>
                  </a:ext>
                </a:extLst>
              </a:tr>
              <a:tr h="7119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Смоленская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-0.00851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Волгоградская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-0.00864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Саратовская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-0.00852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Саха (Якутия)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-0.00862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5245235"/>
                  </a:ext>
                </a:extLst>
              </a:tr>
              <a:tr h="4314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Тамбовская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-0.00844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Ростовская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-0.00852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Ульяновская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-0.00853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Камчатский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-0.00895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3118040"/>
                  </a:ext>
                </a:extLst>
              </a:tr>
              <a:tr h="4314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Тверская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-0.00852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Дагестан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-0.00844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Курганская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-0.00851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Приморский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4710520"/>
                  </a:ext>
                </a:extLst>
              </a:tr>
              <a:tr h="4314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Тульская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-0.00844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Ингушетия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-0.00875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Свердловская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-0.0086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Хабаровский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-0.00916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4829754"/>
                  </a:ext>
                </a:extLst>
              </a:tr>
              <a:tr h="7119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Ярославская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-0.00849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Кабардино-Балкарская Республика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-0.00871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Тюменская область без </a:t>
                      </a:r>
                      <a:r>
                        <a:rPr lang="ru-RU" sz="2500" u="none" strike="noStrike" dirty="0" err="1">
                          <a:effectLst/>
                        </a:rPr>
                        <a:t>авт.округов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-0.0086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Амурская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-0.00872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9097055"/>
                  </a:ext>
                </a:extLst>
              </a:tr>
              <a:tr h="7119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Московская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-0.00859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Карачаево-Черкесская Республика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-0.00864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Ханты-Мансийский АО-Югра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-0.00852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Магаданская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-0.00869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51780807"/>
                  </a:ext>
                </a:extLst>
              </a:tr>
              <a:tr h="711926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г. Москва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-0.00837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Северная Осетия-Алания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-0.00915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Ямало-Ненецкий АО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Сахалинская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-0.00878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9750128"/>
                  </a:ext>
                </a:extLst>
              </a:tr>
              <a:tr h="7119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Карелия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-0.00891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Ставропольский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-0.0089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Челябинская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-0.00858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Еврейская автономная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-0.00854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0439373"/>
                  </a:ext>
                </a:extLst>
              </a:tr>
              <a:tr h="7119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Республика Коми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-0.00853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Башкортостан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-0.00857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Алтай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-0.00864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5680429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23942781" y="13204824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3641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20465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Результаты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Заголовок основного текста"/>
          <p:cNvSpPr txBox="1"/>
          <p:nvPr/>
        </p:nvSpPr>
        <p:spPr>
          <a:xfrm>
            <a:off x="1201065" y="1899342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9491" y="3290037"/>
            <a:ext cx="45719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Заголовок основного текста"/>
          <p:cNvSpPr txBox="1"/>
          <p:nvPr/>
        </p:nvSpPr>
        <p:spPr>
          <a:xfrm>
            <a:off x="1201065" y="1789384"/>
            <a:ext cx="23792535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just">
              <a:lnSpc>
                <a:spcPct val="150000"/>
              </a:lnSpc>
            </a:pP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sz="4000" dirty="0" smtClean="0"/>
              <a:t>Эффекты изменения ключевой ставки в регионах РФ</a:t>
            </a:r>
            <a:endParaRPr lang="en-US" sz="3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887834"/>
              </p:ext>
            </p:extLst>
          </p:nvPr>
        </p:nvGraphicFramePr>
        <p:xfrm>
          <a:off x="3415233" y="3746892"/>
          <a:ext cx="17078037" cy="73322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92679">
                  <a:extLst>
                    <a:ext uri="{9D8B030D-6E8A-4147-A177-3AD203B41FA5}">
                      <a16:colId xmlns:a16="http://schemas.microsoft.com/office/drawing/2014/main" val="526155420"/>
                    </a:ext>
                  </a:extLst>
                </a:gridCol>
                <a:gridCol w="5692679">
                  <a:extLst>
                    <a:ext uri="{9D8B030D-6E8A-4147-A177-3AD203B41FA5}">
                      <a16:colId xmlns:a16="http://schemas.microsoft.com/office/drawing/2014/main" val="2525442838"/>
                    </a:ext>
                  </a:extLst>
                </a:gridCol>
                <a:gridCol w="5692679">
                  <a:extLst>
                    <a:ext uri="{9D8B030D-6E8A-4147-A177-3AD203B41FA5}">
                      <a16:colId xmlns:a16="http://schemas.microsoft.com/office/drawing/2014/main" val="429825397"/>
                    </a:ext>
                  </a:extLst>
                </a:gridCol>
              </a:tblGrid>
              <a:tr h="755878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Показатель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Значение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Регионы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892180"/>
                  </a:ext>
                </a:extLst>
              </a:tr>
              <a:tr h="983630">
                <a:tc gridSpan="3">
                  <a:txBody>
                    <a:bodyPr/>
                    <a:lstStyle/>
                    <a:p>
                      <a:pPr marL="0" marR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k = 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655117"/>
                  </a:ext>
                </a:extLst>
              </a:tr>
              <a:tr h="858982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Среднее значение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-2</a:t>
                      </a:r>
                      <a:r>
                        <a:rPr kumimoji="0" lang="en-US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.</a:t>
                      </a: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886</a:t>
                      </a:r>
                      <a:r>
                        <a:rPr kumimoji="0" lang="en-US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%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898225"/>
                  </a:ext>
                </a:extLst>
              </a:tr>
              <a:tr h="755878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Минимальный эффект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-2</a:t>
                      </a:r>
                      <a:r>
                        <a:rPr kumimoji="0" lang="en-US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.</a:t>
                      </a: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814</a:t>
                      </a:r>
                      <a:r>
                        <a:rPr kumimoji="0" lang="en-US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%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г. Москва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216859"/>
                  </a:ext>
                </a:extLst>
              </a:tr>
              <a:tr h="755878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Максимальный эффект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-3</a:t>
                      </a:r>
                      <a:r>
                        <a:rPr kumimoji="0" lang="en-US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.</a:t>
                      </a: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078</a:t>
                      </a:r>
                      <a:r>
                        <a:rPr kumimoji="0" lang="en-US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%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Хабаровский край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653195"/>
                  </a:ext>
                </a:extLst>
              </a:tr>
              <a:tr h="954353">
                <a:tc gridSpan="3">
                  <a:txBody>
                    <a:bodyPr/>
                    <a:lstStyle/>
                    <a:p>
                      <a:pPr marL="0" marR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955015"/>
                  </a:ext>
                </a:extLst>
              </a:tr>
              <a:tr h="755878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Среднее значение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21531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0.859</a:t>
                      </a:r>
                      <a:r>
                        <a:rPr kumimoji="0" lang="en-US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%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821531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417463"/>
                  </a:ext>
                </a:extLst>
              </a:tr>
              <a:tr h="755878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Минимальный эффект 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21531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0.837</a:t>
                      </a:r>
                      <a:r>
                        <a:rPr kumimoji="0" lang="en-US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%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г. Москва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778613"/>
                  </a:ext>
                </a:extLst>
              </a:tr>
              <a:tr h="755878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Максимальный эффект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21531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0.916</a:t>
                      </a:r>
                      <a:r>
                        <a:rPr kumimoji="0" lang="en-US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%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Хабаровский край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543290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>
          <a:xfrm>
            <a:off x="23668533" y="12983152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6604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654585" y="547938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мотивация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5" name="Заголовок основного текста"/>
          <p:cNvSpPr txBox="1"/>
          <p:nvPr/>
        </p:nvSpPr>
        <p:spPr>
          <a:xfrm>
            <a:off x="1201065" y="8124207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marL="685800" indent="-685800">
              <a:buFont typeface="Wingdings" panose="05000000000000000000" pitchFamily="2" charset="2"/>
              <a:buChar char="Ø"/>
            </a:pPr>
            <a:r>
              <a:rPr lang="ru-RU" sz="4800" dirty="0" smtClean="0"/>
              <a:t>Монетарна</a:t>
            </a:r>
            <a:r>
              <a:rPr lang="ru-RU" sz="4800" dirty="0"/>
              <a:t>я политика может по-разному влиять на экономические показатели регионов страны в связи с их </a:t>
            </a:r>
            <a:r>
              <a:rPr lang="ru-RU" sz="4800" dirty="0" smtClean="0"/>
              <a:t>неоднородностью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endParaRPr lang="ru-RU" sz="4800" dirty="0"/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ru-RU" sz="4800" dirty="0" smtClean="0"/>
              <a:t>Существует ряд исследований</a:t>
            </a:r>
            <a:r>
              <a:rPr lang="en-US" sz="4800" dirty="0" smtClean="0"/>
              <a:t>: </a:t>
            </a:r>
            <a:r>
              <a:rPr lang="ru-RU" sz="4800" dirty="0" smtClean="0"/>
              <a:t>С</a:t>
            </a:r>
            <a:r>
              <a:rPr lang="ru-RU" sz="4800" dirty="0"/>
              <a:t>ША</a:t>
            </a:r>
            <a:r>
              <a:rPr lang="en-US" sz="4800" dirty="0"/>
              <a:t> (</a:t>
            </a:r>
            <a:r>
              <a:rPr lang="en-US" sz="4800" dirty="0" err="1"/>
              <a:t>Furceri</a:t>
            </a:r>
            <a:r>
              <a:rPr lang="en-US" sz="4800" dirty="0"/>
              <a:t> et al., 2019; Fielding &amp; Shields, 2011)</a:t>
            </a:r>
            <a:r>
              <a:rPr lang="ru-RU" sz="4800" dirty="0"/>
              <a:t>, Италия</a:t>
            </a:r>
            <a:r>
              <a:rPr lang="en-US" sz="4800" dirty="0"/>
              <a:t> (Salvatore et al., 2019)</a:t>
            </a:r>
            <a:r>
              <a:rPr lang="ru-RU" sz="4800" dirty="0"/>
              <a:t>, Индонезия</a:t>
            </a:r>
            <a:r>
              <a:rPr lang="en-US" sz="4800" dirty="0"/>
              <a:t> (</a:t>
            </a:r>
            <a:r>
              <a:rPr lang="en-US" sz="4800" dirty="0" err="1"/>
              <a:t>Ridhwan</a:t>
            </a:r>
            <a:r>
              <a:rPr lang="en-US" sz="4800" dirty="0"/>
              <a:t> et al., 2014)</a:t>
            </a:r>
            <a:r>
              <a:rPr lang="ru-RU" sz="4800" dirty="0"/>
              <a:t>, Пакистан</a:t>
            </a:r>
            <a:r>
              <a:rPr lang="en-US" sz="4800" dirty="0"/>
              <a:t> (</a:t>
            </a:r>
            <a:r>
              <a:rPr lang="en-US" sz="4800" dirty="0" err="1"/>
              <a:t>Faraz</a:t>
            </a:r>
            <a:r>
              <a:rPr lang="en-US" sz="4800" dirty="0"/>
              <a:t> &amp; </a:t>
            </a:r>
            <a:r>
              <a:rPr lang="en-US" sz="4800" dirty="0" err="1"/>
              <a:t>Iftikhar</a:t>
            </a:r>
            <a:r>
              <a:rPr lang="en-US" sz="4800" dirty="0"/>
              <a:t>, 2017</a:t>
            </a:r>
            <a:r>
              <a:rPr lang="en-US" sz="4800" dirty="0" smtClean="0"/>
              <a:t>), …</a:t>
            </a:r>
            <a:endParaRPr lang="ru-RU" sz="4800" dirty="0"/>
          </a:p>
          <a:p>
            <a:pPr marL="685800" indent="-685800">
              <a:buFont typeface="Wingdings" panose="05000000000000000000" pitchFamily="2" charset="2"/>
              <a:buChar char="Ø"/>
            </a:pPr>
            <a:endParaRPr lang="ru-RU" sz="4800" dirty="0"/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ru-RU" sz="4800" dirty="0" smtClean="0"/>
              <a:t>Для российской экономики аналогичных исследований нет </a:t>
            </a:r>
            <a:endParaRPr lang="ru-RU" sz="4800" dirty="0"/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23649678" y="13010554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20465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Результаты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6" name="Линия"/>
          <p:cNvSpPr/>
          <p:nvPr/>
        </p:nvSpPr>
        <p:spPr>
          <a:xfrm>
            <a:off x="1201065" y="1972155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Заголовок основного текста"/>
          <p:cNvSpPr txBox="1"/>
          <p:nvPr/>
        </p:nvSpPr>
        <p:spPr>
          <a:xfrm>
            <a:off x="1201065" y="1899342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9491" y="3290037"/>
            <a:ext cx="45719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Заголовок основного текста"/>
          <p:cNvSpPr txBox="1"/>
          <p:nvPr/>
        </p:nvSpPr>
        <p:spPr>
          <a:xfrm>
            <a:off x="1201065" y="1537958"/>
            <a:ext cx="23792535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just">
              <a:lnSpc>
                <a:spcPct val="150000"/>
              </a:lnSpc>
            </a:pP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sz="4000" dirty="0" smtClean="0"/>
              <a:t>Эффекты изменения ключевой ставки в регионах РФ, кредитный канал, </a:t>
            </a:r>
            <a:r>
              <a:rPr lang="en-US" sz="4000" dirty="0" smtClean="0"/>
              <a:t>k = 0 </a:t>
            </a:r>
            <a:endParaRPr lang="en-US" sz="3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516143"/>
              </p:ext>
            </p:extLst>
          </p:nvPr>
        </p:nvGraphicFramePr>
        <p:xfrm>
          <a:off x="178665" y="2752943"/>
          <a:ext cx="23737125" cy="106435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8315">
                  <a:extLst>
                    <a:ext uri="{9D8B030D-6E8A-4147-A177-3AD203B41FA5}">
                      <a16:colId xmlns:a16="http://schemas.microsoft.com/office/drawing/2014/main" val="103329783"/>
                    </a:ext>
                  </a:extLst>
                </a:gridCol>
                <a:gridCol w="2050473">
                  <a:extLst>
                    <a:ext uri="{9D8B030D-6E8A-4147-A177-3AD203B41FA5}">
                      <a16:colId xmlns:a16="http://schemas.microsoft.com/office/drawing/2014/main" val="41963784"/>
                    </a:ext>
                  </a:extLst>
                </a:gridCol>
                <a:gridCol w="4738254">
                  <a:extLst>
                    <a:ext uri="{9D8B030D-6E8A-4147-A177-3AD203B41FA5}">
                      <a16:colId xmlns:a16="http://schemas.microsoft.com/office/drawing/2014/main" val="94997341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61766895"/>
                    </a:ext>
                  </a:extLst>
                </a:gridCol>
                <a:gridCol w="4498973">
                  <a:extLst>
                    <a:ext uri="{9D8B030D-6E8A-4147-A177-3AD203B41FA5}">
                      <a16:colId xmlns:a16="http://schemas.microsoft.com/office/drawing/2014/main" val="545584248"/>
                    </a:ext>
                  </a:extLst>
                </a:gridCol>
                <a:gridCol w="1895276">
                  <a:extLst>
                    <a:ext uri="{9D8B030D-6E8A-4147-A177-3AD203B41FA5}">
                      <a16:colId xmlns:a16="http://schemas.microsoft.com/office/drawing/2014/main" val="603272282"/>
                    </a:ext>
                  </a:extLst>
                </a:gridCol>
                <a:gridCol w="3691860">
                  <a:extLst>
                    <a:ext uri="{9D8B030D-6E8A-4147-A177-3AD203B41FA5}">
                      <a16:colId xmlns:a16="http://schemas.microsoft.com/office/drawing/2014/main" val="82780901"/>
                    </a:ext>
                  </a:extLst>
                </a:gridCol>
                <a:gridCol w="1605174">
                  <a:extLst>
                    <a:ext uri="{9D8B030D-6E8A-4147-A177-3AD203B41FA5}">
                      <a16:colId xmlns:a16="http://schemas.microsoft.com/office/drawing/2014/main" val="4159653739"/>
                    </a:ext>
                  </a:extLst>
                </a:gridCol>
              </a:tblGrid>
              <a:tr h="47134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Белгородская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-0.01841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Архангельская область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-0.01567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Марий Эл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-0.01893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Бурятия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-0.01191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2483740942"/>
                  </a:ext>
                </a:extLst>
              </a:tr>
              <a:tr h="47134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Брянская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-0.01689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Вологодская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-0.0216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Мордовия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-0.01433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Тыва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-0.00623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227684827"/>
                  </a:ext>
                </a:extLst>
              </a:tr>
              <a:tr h="47134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Владимирская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-0.0217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Ленинградская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-0.02056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Республика Татарстан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-0.02243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Хакасия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-0.01349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624156870"/>
                  </a:ext>
                </a:extLst>
              </a:tr>
              <a:tr h="625258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Воронежская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-0.02347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Мурманская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-0.01486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Удмуртская Республика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-0.01933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Алтайский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-0.01866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47122451"/>
                  </a:ext>
                </a:extLst>
              </a:tr>
              <a:tr h="625258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Ивановская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-0.02404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Новгородская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-0.01704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Чувашская Республика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-0.01863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Забайкальский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-0.01018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491239221"/>
                  </a:ext>
                </a:extLst>
              </a:tr>
              <a:tr h="31743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Калужская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-0.02212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Псковская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-0.02232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Пермский край 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-0.02026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Красноярский край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-0.01783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3832889676"/>
                  </a:ext>
                </a:extLst>
              </a:tr>
              <a:tr h="31743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Костромская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-0.02063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г.Санкт-Петербург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-0.02988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Кировская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-0.02291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Иркутская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-0.01871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2893603722"/>
                  </a:ext>
                </a:extLst>
              </a:tr>
              <a:tr h="47134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Курская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-0.0138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Республика Адыгея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-0.01799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Нижегородская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-0.0253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Кемеровская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-0.01764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3311177120"/>
                  </a:ext>
                </a:extLst>
              </a:tr>
              <a:tr h="47134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Липецкая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-0.01997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Республика Калмыкия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-0.00893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Оренбургская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-0.01604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Новосибирская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-0.02719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90252212"/>
                  </a:ext>
                </a:extLst>
              </a:tr>
              <a:tr h="31743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Орловская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-0.01659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Краснодарский край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-0.01868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Пензенская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-0.01933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Омская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-0.0187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3856858735"/>
                  </a:ext>
                </a:extLst>
              </a:tr>
              <a:tr h="47134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Рязанская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-0.02058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Астраханская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-0.01282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Самарская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-0.02083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Томская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-0.01947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533626754"/>
                  </a:ext>
                </a:extLst>
              </a:tr>
              <a:tr h="47134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Смоленская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-0.02077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Волгоградская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-0.01525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Саратовская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-0.01493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Республика Саха (Якутия)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-0.01202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790959159"/>
                  </a:ext>
                </a:extLst>
              </a:tr>
              <a:tr h="31743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Тамбовская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-0.01459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Ростовская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-0.01852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Ульяновская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-0.01862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Камчатский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-0.01809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900180193"/>
                  </a:ext>
                </a:extLst>
              </a:tr>
              <a:tr h="31743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Тверская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-0.01917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Дагестан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-0.00549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Курганская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-0.01586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Приморский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-0.01915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708852704"/>
                  </a:ext>
                </a:extLst>
              </a:tr>
              <a:tr h="625258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Тульская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-0.01781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Ингушетия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-0.00505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Свердловская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-0.02448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Хабаровский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-0.02554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3656517429"/>
                  </a:ext>
                </a:extLst>
              </a:tr>
              <a:tr h="683524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Ярославская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-0.01897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Кабардино-Балкарская Республика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-0.00723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Тюменская область без </a:t>
                      </a:r>
                      <a:r>
                        <a:rPr lang="ru-RU" sz="2500" u="none" strike="noStrike" dirty="0" err="1">
                          <a:effectLst/>
                        </a:rPr>
                        <a:t>авт.округов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864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-0.02261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Амурская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-0.01647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18331225"/>
                  </a:ext>
                </a:extLst>
              </a:tr>
              <a:tr h="664846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Московская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-0.02026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Карачаево-Черкесская Республика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-0.00823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Ханты-Мансийский АО-Югра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864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-0.01311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Магаданская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-0.01662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906623911"/>
                  </a:ext>
                </a:extLst>
              </a:tr>
              <a:tr h="779168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г. Москва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-0.02357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Северная Осетия-Алания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-0.01056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Ямало-Ненецкий АО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864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-0.00869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Сахалинская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-0.01875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093888030"/>
                  </a:ext>
                </a:extLst>
              </a:tr>
              <a:tr h="47134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Карелия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-0.02271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Ставропольский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-0.01508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Челябинская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-0.01764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Еврейская автономная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-0.01421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2737347309"/>
                  </a:ext>
                </a:extLst>
              </a:tr>
              <a:tr h="625258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Коми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-0.01598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Башкортостан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-0.02089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Республика Алтай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-0.01318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74782717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>
          <a:xfrm>
            <a:off x="23915790" y="13140944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7135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20465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Результаты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6" name="Линия"/>
          <p:cNvSpPr/>
          <p:nvPr/>
        </p:nvSpPr>
        <p:spPr>
          <a:xfrm>
            <a:off x="1201065" y="1972155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Заголовок основного текста"/>
          <p:cNvSpPr txBox="1"/>
          <p:nvPr/>
        </p:nvSpPr>
        <p:spPr>
          <a:xfrm>
            <a:off x="1201065" y="1899342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9491" y="3290037"/>
            <a:ext cx="45719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Заголовок основного текста"/>
          <p:cNvSpPr txBox="1"/>
          <p:nvPr/>
        </p:nvSpPr>
        <p:spPr>
          <a:xfrm>
            <a:off x="1201065" y="1537958"/>
            <a:ext cx="23792535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just">
              <a:lnSpc>
                <a:spcPct val="150000"/>
              </a:lnSpc>
            </a:pP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sz="4000" dirty="0" smtClean="0"/>
              <a:t>Эффекты изменения ключевой ставки в регионах РФ, кредитный канал, </a:t>
            </a:r>
            <a:r>
              <a:rPr lang="en-US" sz="4000" dirty="0" smtClean="0"/>
              <a:t>k = </a:t>
            </a:r>
            <a:r>
              <a:rPr lang="ru-RU" sz="4000" dirty="0" smtClean="0"/>
              <a:t>1</a:t>
            </a:r>
            <a:r>
              <a:rPr lang="en-US" sz="4000" dirty="0" smtClean="0"/>
              <a:t> </a:t>
            </a:r>
            <a:endParaRPr lang="en-US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577150"/>
              </p:ext>
            </p:extLst>
          </p:nvPr>
        </p:nvGraphicFramePr>
        <p:xfrm>
          <a:off x="353620" y="2744907"/>
          <a:ext cx="23562168" cy="10849268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2943762">
                  <a:extLst>
                    <a:ext uri="{9D8B030D-6E8A-4147-A177-3AD203B41FA5}">
                      <a16:colId xmlns:a16="http://schemas.microsoft.com/office/drawing/2014/main" val="1454434672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4074108728"/>
                    </a:ext>
                  </a:extLst>
                </a:gridCol>
                <a:gridCol w="4655127">
                  <a:extLst>
                    <a:ext uri="{9D8B030D-6E8A-4147-A177-3AD203B41FA5}">
                      <a16:colId xmlns:a16="http://schemas.microsoft.com/office/drawing/2014/main" val="1317379036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4215538955"/>
                    </a:ext>
                  </a:extLst>
                </a:gridCol>
                <a:gridCol w="4211781">
                  <a:extLst>
                    <a:ext uri="{9D8B030D-6E8A-4147-A177-3AD203B41FA5}">
                      <a16:colId xmlns:a16="http://schemas.microsoft.com/office/drawing/2014/main" val="2667000183"/>
                    </a:ext>
                  </a:extLst>
                </a:gridCol>
                <a:gridCol w="1662546">
                  <a:extLst>
                    <a:ext uri="{9D8B030D-6E8A-4147-A177-3AD203B41FA5}">
                      <a16:colId xmlns:a16="http://schemas.microsoft.com/office/drawing/2014/main" val="3940440666"/>
                    </a:ext>
                  </a:extLst>
                </a:gridCol>
                <a:gridCol w="4184073">
                  <a:extLst>
                    <a:ext uri="{9D8B030D-6E8A-4147-A177-3AD203B41FA5}">
                      <a16:colId xmlns:a16="http://schemas.microsoft.com/office/drawing/2014/main" val="951315305"/>
                    </a:ext>
                  </a:extLst>
                </a:gridCol>
                <a:gridCol w="2413533">
                  <a:extLst>
                    <a:ext uri="{9D8B030D-6E8A-4147-A177-3AD203B41FA5}">
                      <a16:colId xmlns:a16="http://schemas.microsoft.com/office/drawing/2014/main" val="1465946774"/>
                    </a:ext>
                  </a:extLst>
                </a:gridCol>
              </a:tblGrid>
              <a:tr h="48358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Белгородская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-0.00538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Архангельская область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-0.00458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Марий Эл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-0.00553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Бурятия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-0.00348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987318606"/>
                  </a:ext>
                </a:extLst>
              </a:tr>
              <a:tr h="48358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Брянская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-0.00494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Вологодская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-0.00631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Мордовия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-0.00419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Тыва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-0.00182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3638475294"/>
                  </a:ext>
                </a:extLst>
              </a:tr>
              <a:tr h="48358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Владимирская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-0.00634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Ленинградская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-0.00601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Татарстан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-0.00656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Хакасия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-0.00394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463392386"/>
                  </a:ext>
                </a:extLst>
              </a:tr>
              <a:tr h="641495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Воронежская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-0.00686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Мурманская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-0.00434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Удмуртская Республика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-0.00565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Алтайский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-0.00545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205869473"/>
                  </a:ext>
                </a:extLst>
              </a:tr>
              <a:tr h="641495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Ивановская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-0.00703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Новгородская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-0.00498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Чувашская Республика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-0.00545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Забайкальский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-0.00298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4041768576"/>
                  </a:ext>
                </a:extLst>
              </a:tr>
              <a:tr h="325683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Калужская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-0.00647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Псковская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-0.00652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Пермский край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-0.00592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Красноярский край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-0.00521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3312428326"/>
                  </a:ext>
                </a:extLst>
              </a:tr>
              <a:tr h="325683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Костромская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-0.00603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г.Санкт-Петербург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-0.00873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Кировская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-0.0067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Иркутская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-0.00547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702257874"/>
                  </a:ext>
                </a:extLst>
              </a:tr>
              <a:tr h="48358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Курская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-0.00403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Республика Адыгея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-0.00526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Нижегородская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-0.00739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Кемеровская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-0.00516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625901692"/>
                  </a:ext>
                </a:extLst>
              </a:tr>
              <a:tr h="48358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Липецкая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-0.00584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Республика Калмыкия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-0.00261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Оренбургская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-0.00469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Новосибирская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-0.00795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3157426214"/>
                  </a:ext>
                </a:extLst>
              </a:tr>
              <a:tr h="325683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Орловская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-0.00485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Краснодарский край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-0.00546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Пензенская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-0.00565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Омская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-0.00547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500740125"/>
                  </a:ext>
                </a:extLst>
              </a:tr>
              <a:tr h="48358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Рязанская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-0.00601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Астраханская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-0.00375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Самарская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-0.00609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Томская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-0.00569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981758802"/>
                  </a:ext>
                </a:extLst>
              </a:tr>
              <a:tr h="48358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Смоленская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-0.00607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Волгоградская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-0.00446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Саратовская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-0.00436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Саха (Якутия)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-0.00351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849126820"/>
                  </a:ext>
                </a:extLst>
              </a:tr>
              <a:tr h="325683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Тамбовская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-0.00426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Ростовская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-0.00541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Ульяновская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-0.00544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Камчатский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-0.00529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2818331024"/>
                  </a:ext>
                </a:extLst>
              </a:tr>
              <a:tr h="325683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Тверская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Республика Дагестан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-0.0016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Курганская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-0.00464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Приморский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763446300"/>
                  </a:ext>
                </a:extLst>
              </a:tr>
              <a:tr h="641495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Тульская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Ингушетия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-0.00148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Свердловская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-0.00716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Хабаровский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-0.00747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474310127"/>
                  </a:ext>
                </a:extLst>
              </a:tr>
              <a:tr h="95730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Ярославская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-0.00555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Кабардино-Балкарская Республика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-0.00211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Тюменская область без авт.округов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864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-0.00661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Амурская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-0.00481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502483265"/>
                  </a:ext>
                </a:extLst>
              </a:tr>
              <a:tr h="95730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Московская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-0.00592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Карачаево-Черкесская Республика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-0.00241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Ханты-Мансийский АО-Югра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864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-0.00383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Магаданская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-0.00486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519588566"/>
                  </a:ext>
                </a:extLst>
              </a:tr>
              <a:tr h="554478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г. Москва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-0.00689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Республика Северная Осетия-Алания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-0.00309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Ямало-Ненецкий АО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864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-0.00254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Сахалинская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-0.00548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185501216"/>
                  </a:ext>
                </a:extLst>
              </a:tr>
              <a:tr h="483589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Карелия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-0.00664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Ставропольский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-0.00441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Челябинская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-0.00516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Еврейская автономная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-0.00415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280384943"/>
                  </a:ext>
                </a:extLst>
              </a:tr>
              <a:tr h="641495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Коми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-0.00467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Башкортостан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-0.00611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Алтай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-0.00385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632491113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23915788" y="13276963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0788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20465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Результаты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Заголовок основного текста"/>
          <p:cNvSpPr txBox="1"/>
          <p:nvPr/>
        </p:nvSpPr>
        <p:spPr>
          <a:xfrm>
            <a:off x="1201065" y="1899342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9491" y="3290037"/>
            <a:ext cx="45719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Заголовок основного текста"/>
          <p:cNvSpPr txBox="1"/>
          <p:nvPr/>
        </p:nvSpPr>
        <p:spPr>
          <a:xfrm>
            <a:off x="1201065" y="1789384"/>
            <a:ext cx="23792535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just">
              <a:lnSpc>
                <a:spcPct val="150000"/>
              </a:lnSpc>
            </a:pP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sz="4000" dirty="0" smtClean="0"/>
              <a:t>Эффекты изменения ключевой ставки в регионах </a:t>
            </a:r>
            <a:r>
              <a:rPr lang="ru-RU" sz="4000" dirty="0"/>
              <a:t>РФ, кредитный </a:t>
            </a:r>
            <a:r>
              <a:rPr lang="ru-RU" sz="4000" dirty="0" smtClean="0"/>
              <a:t>канал</a:t>
            </a:r>
            <a:r>
              <a:rPr lang="en-US" sz="4000" dirty="0" smtClean="0"/>
              <a:t> </a:t>
            </a:r>
            <a:endParaRPr lang="en-US" sz="3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163659"/>
              </p:ext>
            </p:extLst>
          </p:nvPr>
        </p:nvGraphicFramePr>
        <p:xfrm>
          <a:off x="3415233" y="3746892"/>
          <a:ext cx="17078037" cy="73322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92679">
                  <a:extLst>
                    <a:ext uri="{9D8B030D-6E8A-4147-A177-3AD203B41FA5}">
                      <a16:colId xmlns:a16="http://schemas.microsoft.com/office/drawing/2014/main" val="526155420"/>
                    </a:ext>
                  </a:extLst>
                </a:gridCol>
                <a:gridCol w="5692679">
                  <a:extLst>
                    <a:ext uri="{9D8B030D-6E8A-4147-A177-3AD203B41FA5}">
                      <a16:colId xmlns:a16="http://schemas.microsoft.com/office/drawing/2014/main" val="2525442838"/>
                    </a:ext>
                  </a:extLst>
                </a:gridCol>
                <a:gridCol w="5692679">
                  <a:extLst>
                    <a:ext uri="{9D8B030D-6E8A-4147-A177-3AD203B41FA5}">
                      <a16:colId xmlns:a16="http://schemas.microsoft.com/office/drawing/2014/main" val="429825397"/>
                    </a:ext>
                  </a:extLst>
                </a:gridCol>
              </a:tblGrid>
              <a:tr h="755878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Показатель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Значение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Регионы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892180"/>
                  </a:ext>
                </a:extLst>
              </a:tr>
              <a:tr h="983630">
                <a:tc gridSpan="3">
                  <a:txBody>
                    <a:bodyPr/>
                    <a:lstStyle/>
                    <a:p>
                      <a:pPr marL="0" marR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k = 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655117"/>
                  </a:ext>
                </a:extLst>
              </a:tr>
              <a:tr h="858982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Среднее значение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-1.756%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898225"/>
                  </a:ext>
                </a:extLst>
              </a:tr>
              <a:tr h="755878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Минимальный эффект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6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0.505%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Республика Ингушетия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216859"/>
                  </a:ext>
                </a:extLst>
              </a:tr>
              <a:tr h="755878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Максимальный эффект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-2.988%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kumimoji="0" lang="ru-RU" sz="36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г.Санкт</a:t>
                      </a: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-Петербург 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653195"/>
                  </a:ext>
                </a:extLst>
              </a:tr>
              <a:tr h="954353">
                <a:tc gridSpan="3">
                  <a:txBody>
                    <a:bodyPr/>
                    <a:lstStyle/>
                    <a:p>
                      <a:pPr marL="0" marR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k = </a:t>
                      </a: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</a:t>
                      </a:r>
                      <a:endParaRPr kumimoji="0" lang="en-US" sz="36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955015"/>
                  </a:ext>
                </a:extLst>
              </a:tr>
              <a:tr h="755878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Среднее значение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21531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0.513%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417463"/>
                  </a:ext>
                </a:extLst>
              </a:tr>
              <a:tr h="755878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Минимальный эффект 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21531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0.148%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Республика Ингушетия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778613"/>
                  </a:ext>
                </a:extLst>
              </a:tr>
              <a:tr h="755878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Максимальный эффект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21531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0.873%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г.Санкт</a:t>
                      </a: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-Петербург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543290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>
          <a:xfrm>
            <a:off x="23668533" y="12982845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7511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20465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Результаты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6" name="Линия"/>
          <p:cNvSpPr/>
          <p:nvPr/>
        </p:nvSpPr>
        <p:spPr>
          <a:xfrm>
            <a:off x="1201065" y="1972155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Заголовок основного текста"/>
          <p:cNvSpPr txBox="1"/>
          <p:nvPr/>
        </p:nvSpPr>
        <p:spPr>
          <a:xfrm>
            <a:off x="1201065" y="1899342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9491" y="3290037"/>
            <a:ext cx="45719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Заголовок основного текста"/>
          <p:cNvSpPr txBox="1"/>
          <p:nvPr/>
        </p:nvSpPr>
        <p:spPr>
          <a:xfrm>
            <a:off x="1201065" y="1421671"/>
            <a:ext cx="23792535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just">
              <a:lnSpc>
                <a:spcPct val="150000"/>
              </a:lnSpc>
            </a:pP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sz="4000" dirty="0" smtClean="0"/>
              <a:t>Эффекты изменения ключевой ставки в регионах РФ, процентный канал, </a:t>
            </a:r>
            <a:r>
              <a:rPr lang="en-US" sz="4000" dirty="0" smtClean="0"/>
              <a:t>k = </a:t>
            </a:r>
            <a:r>
              <a:rPr lang="ru-RU" sz="4000" dirty="0"/>
              <a:t>0</a:t>
            </a:r>
            <a:r>
              <a:rPr lang="en-US" sz="4000" dirty="0" smtClean="0"/>
              <a:t> </a:t>
            </a:r>
            <a:endParaRPr lang="en-US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91080"/>
              </p:ext>
            </p:extLst>
          </p:nvPr>
        </p:nvGraphicFramePr>
        <p:xfrm>
          <a:off x="353620" y="2710875"/>
          <a:ext cx="23562168" cy="103844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5271">
                  <a:extLst>
                    <a:ext uri="{9D8B030D-6E8A-4147-A177-3AD203B41FA5}">
                      <a16:colId xmlns:a16="http://schemas.microsoft.com/office/drawing/2014/main" val="75568037"/>
                    </a:ext>
                  </a:extLst>
                </a:gridCol>
                <a:gridCol w="1855000">
                  <a:extLst>
                    <a:ext uri="{9D8B030D-6E8A-4147-A177-3AD203B41FA5}">
                      <a16:colId xmlns:a16="http://schemas.microsoft.com/office/drawing/2014/main" val="2709529372"/>
                    </a:ext>
                  </a:extLst>
                </a:gridCol>
                <a:gridCol w="4959927">
                  <a:extLst>
                    <a:ext uri="{9D8B030D-6E8A-4147-A177-3AD203B41FA5}">
                      <a16:colId xmlns:a16="http://schemas.microsoft.com/office/drawing/2014/main" val="464818719"/>
                    </a:ext>
                  </a:extLst>
                </a:gridCol>
                <a:gridCol w="2020886">
                  <a:extLst>
                    <a:ext uri="{9D8B030D-6E8A-4147-A177-3AD203B41FA5}">
                      <a16:colId xmlns:a16="http://schemas.microsoft.com/office/drawing/2014/main" val="443500973"/>
                    </a:ext>
                  </a:extLst>
                </a:gridCol>
                <a:gridCol w="4463041">
                  <a:extLst>
                    <a:ext uri="{9D8B030D-6E8A-4147-A177-3AD203B41FA5}">
                      <a16:colId xmlns:a16="http://schemas.microsoft.com/office/drawing/2014/main" val="810092182"/>
                    </a:ext>
                  </a:extLst>
                </a:gridCol>
                <a:gridCol w="1427501">
                  <a:extLst>
                    <a:ext uri="{9D8B030D-6E8A-4147-A177-3AD203B41FA5}">
                      <a16:colId xmlns:a16="http://schemas.microsoft.com/office/drawing/2014/main" val="989044897"/>
                    </a:ext>
                  </a:extLst>
                </a:gridCol>
                <a:gridCol w="4363699">
                  <a:extLst>
                    <a:ext uri="{9D8B030D-6E8A-4147-A177-3AD203B41FA5}">
                      <a16:colId xmlns:a16="http://schemas.microsoft.com/office/drawing/2014/main" val="1041478240"/>
                    </a:ext>
                  </a:extLst>
                </a:gridCol>
                <a:gridCol w="1526843">
                  <a:extLst>
                    <a:ext uri="{9D8B030D-6E8A-4147-A177-3AD203B41FA5}">
                      <a16:colId xmlns:a16="http://schemas.microsoft.com/office/drawing/2014/main" val="360125627"/>
                    </a:ext>
                  </a:extLst>
                </a:gridCol>
              </a:tblGrid>
              <a:tr h="477656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Белгородская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-0.0146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Архангельская область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-0.0119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Марий Эл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-0.02023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Бурятия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-0.01197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2733412899"/>
                  </a:ext>
                </a:extLst>
              </a:tr>
              <a:tr h="477656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Брянская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-0.01311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Вологодская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-0.02441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Мордовия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-0.01998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Тыва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-0.00574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399822841"/>
                  </a:ext>
                </a:extLst>
              </a:tr>
              <a:tr h="477656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Владимирская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-0.02185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Ленинградская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-0.02357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Татарстан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-0.01618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Хакасия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-0.0124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3924604157"/>
                  </a:ext>
                </a:extLst>
              </a:tr>
              <a:tr h="633625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Воронежская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-0.0132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Мурманская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-0.00974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Удмуртская Республика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-0.01392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Алтайский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-0.01387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2409361358"/>
                  </a:ext>
                </a:extLst>
              </a:tr>
              <a:tr h="633625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Ивановская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-0.01214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Новгородская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-0.02635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Чувашская Республика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-0.01862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Забайкальский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-0.00556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646841184"/>
                  </a:ext>
                </a:extLst>
              </a:tr>
              <a:tr h="321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Калужская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-0.02549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Псковская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-0.01349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Пермский край 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-0.02022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Красноярский край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-0.0217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4017741289"/>
                  </a:ext>
                </a:extLst>
              </a:tr>
              <a:tr h="321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Костромская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-0.01648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г.Санкт-Петербург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-0.01332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Кировская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-0.01842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Иркутская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-0.01122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2147095401"/>
                  </a:ext>
                </a:extLst>
              </a:tr>
              <a:tr h="477656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Курская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-0.0143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Адыгея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-0.01378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Нижегородская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-0.02108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Кемеровская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-0.01234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246770104"/>
                  </a:ext>
                </a:extLst>
              </a:tr>
              <a:tr h="477656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Липецкая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-0.02741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Калмыкия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-0.00545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Оренбургская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-0.01096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Новосибирская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-0.01041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81685746"/>
                  </a:ext>
                </a:extLst>
              </a:tr>
              <a:tr h="321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Орловская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-0.01454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Краснодарский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-0.01425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Пензенская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-0.01636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Омская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-0.02394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3457292751"/>
                  </a:ext>
                </a:extLst>
              </a:tr>
              <a:tr h="477656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Рязанская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-0.01921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Астраханская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-0.00946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Самарская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-0.01683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Томская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-0.00948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3710365831"/>
                  </a:ext>
                </a:extLst>
              </a:tr>
              <a:tr h="477656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Смоленская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-0.01661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Волгоградская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-0.01985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Саратовская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-0.01514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Саха (Якутия)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-0.00561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3107432690"/>
                  </a:ext>
                </a:extLst>
              </a:tr>
              <a:tr h="321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Тамбовская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-0.01549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Ростовская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-0.01534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Ульяновская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-0.0184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Камчатский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-0.0085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3285764449"/>
                  </a:ext>
                </a:extLst>
              </a:tr>
              <a:tr h="321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Тверская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-0.01483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Дагестан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-0.01227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Курганская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-0.01503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Приморский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67273078"/>
                  </a:ext>
                </a:extLst>
              </a:tr>
              <a:tr h="633625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Тульская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-0.02479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Ингушетия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-0.01242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Свердловская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-0.01996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Хабаровский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-0.00974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867337941"/>
                  </a:ext>
                </a:extLst>
              </a:tr>
              <a:tr h="684051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Ярославская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-0.01893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Кабардино-Балкарская Республика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-0.01323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Тюменская область без авт.округов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864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-0.0151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Амурская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-0.00852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290446623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Московская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-0.01515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Карачаево-Черкесская Республика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-0.01305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Ханты-Мансийский АО-Югра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864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-0.00456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Магаданская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-0.00605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639223639"/>
                  </a:ext>
                </a:extLst>
              </a:tr>
              <a:tr h="789595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г. Москва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-0.00963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Северная Осетия-Алания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-0.01079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Ямало-Ненецкий АО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864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-0.00871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Сахалинская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-0.00497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898849539"/>
                  </a:ext>
                </a:extLst>
              </a:tr>
              <a:tr h="477656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Карелия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-0.01158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Ставропольский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-0.0121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Челябинская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-0.02347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Еврейская автономная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-0.00942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4266901620"/>
                  </a:ext>
                </a:extLst>
              </a:tr>
              <a:tr h="633625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Коми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-0.01206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Башкортостан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-0.02148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Алтай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-0.0097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363362978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23889487" y="13095349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250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20465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Результаты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6" name="Линия"/>
          <p:cNvSpPr/>
          <p:nvPr/>
        </p:nvSpPr>
        <p:spPr>
          <a:xfrm>
            <a:off x="1201065" y="1972155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Заголовок основного текста"/>
          <p:cNvSpPr txBox="1"/>
          <p:nvPr/>
        </p:nvSpPr>
        <p:spPr>
          <a:xfrm>
            <a:off x="1201065" y="1899342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9491" y="3290037"/>
            <a:ext cx="45719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Заголовок основного текста"/>
          <p:cNvSpPr txBox="1"/>
          <p:nvPr/>
        </p:nvSpPr>
        <p:spPr>
          <a:xfrm>
            <a:off x="1201065" y="1421671"/>
            <a:ext cx="23792535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just">
              <a:lnSpc>
                <a:spcPct val="150000"/>
              </a:lnSpc>
            </a:pP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sz="4000" dirty="0" smtClean="0"/>
              <a:t>Эффекты изменения ключевой ставки в регионах РФ, процентный канал, </a:t>
            </a:r>
            <a:r>
              <a:rPr lang="en-US" sz="4000" dirty="0" smtClean="0"/>
              <a:t>k = </a:t>
            </a:r>
            <a:r>
              <a:rPr lang="ru-RU" sz="4000" dirty="0" smtClean="0"/>
              <a:t>1</a:t>
            </a:r>
            <a:r>
              <a:rPr lang="en-US" sz="4000" dirty="0" smtClean="0"/>
              <a:t> </a:t>
            </a:r>
            <a:endParaRPr lang="en-US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010319"/>
              </p:ext>
            </p:extLst>
          </p:nvPr>
        </p:nvGraphicFramePr>
        <p:xfrm>
          <a:off x="353620" y="2636658"/>
          <a:ext cx="23562168" cy="10847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5271">
                  <a:extLst>
                    <a:ext uri="{9D8B030D-6E8A-4147-A177-3AD203B41FA5}">
                      <a16:colId xmlns:a16="http://schemas.microsoft.com/office/drawing/2014/main" val="3323137618"/>
                    </a:ext>
                  </a:extLst>
                </a:gridCol>
                <a:gridCol w="1799582">
                  <a:extLst>
                    <a:ext uri="{9D8B030D-6E8A-4147-A177-3AD203B41FA5}">
                      <a16:colId xmlns:a16="http://schemas.microsoft.com/office/drawing/2014/main" val="91333883"/>
                    </a:ext>
                  </a:extLst>
                </a:gridCol>
                <a:gridCol w="4849091">
                  <a:extLst>
                    <a:ext uri="{9D8B030D-6E8A-4147-A177-3AD203B41FA5}">
                      <a16:colId xmlns:a16="http://schemas.microsoft.com/office/drawing/2014/main" val="2367510790"/>
                    </a:ext>
                  </a:extLst>
                </a:gridCol>
                <a:gridCol w="1662545">
                  <a:extLst>
                    <a:ext uri="{9D8B030D-6E8A-4147-A177-3AD203B41FA5}">
                      <a16:colId xmlns:a16="http://schemas.microsoft.com/office/drawing/2014/main" val="292472136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3604611211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3633670086"/>
                    </a:ext>
                  </a:extLst>
                </a:gridCol>
                <a:gridCol w="4156363">
                  <a:extLst>
                    <a:ext uri="{9D8B030D-6E8A-4147-A177-3AD203B41FA5}">
                      <a16:colId xmlns:a16="http://schemas.microsoft.com/office/drawing/2014/main" val="3716593189"/>
                    </a:ext>
                  </a:extLst>
                </a:gridCol>
                <a:gridCol w="1831643">
                  <a:extLst>
                    <a:ext uri="{9D8B030D-6E8A-4147-A177-3AD203B41FA5}">
                      <a16:colId xmlns:a16="http://schemas.microsoft.com/office/drawing/2014/main" val="3306630050"/>
                    </a:ext>
                  </a:extLst>
                </a:gridCol>
              </a:tblGrid>
              <a:tr h="484716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Белгородская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-0.00566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Архангельская область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-0.00461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Марий Эл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-0.00784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Бурятия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-0.00464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70688760"/>
                  </a:ext>
                </a:extLst>
              </a:tr>
              <a:tr h="484716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Брянская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-0.00508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Вологодская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-0.00946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Мордовия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-0.00774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Тыва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-0.00223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483935642"/>
                  </a:ext>
                </a:extLst>
              </a:tr>
              <a:tr h="484716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Владимирская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-0.00847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Ленинградская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-0.00914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Татарстан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-0.00627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Хакасия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-0.00481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2445551052"/>
                  </a:ext>
                </a:extLst>
              </a:tr>
              <a:tr h="642991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Воронежская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-0.00512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Мурманская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-0.00377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Удмуртская Республика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-0.00540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Алтайский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-0.00538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668372288"/>
                  </a:ext>
                </a:extLst>
              </a:tr>
              <a:tr h="642991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Ивановская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-0.00471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Новгородская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-0.01021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Чувашская Республика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-0.00722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Забайкальский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-0.00216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776325651"/>
                  </a:ext>
                </a:extLst>
              </a:tr>
              <a:tr h="326442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Калужская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-0.00988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Псковская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-0.00523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Пермский край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-0.00784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Красноярский край 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-0.00841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118680303"/>
                  </a:ext>
                </a:extLst>
              </a:tr>
              <a:tr h="326442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Костромская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-0.00639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 err="1">
                          <a:effectLst/>
                        </a:rPr>
                        <a:t>г.Санкт</a:t>
                      </a:r>
                      <a:r>
                        <a:rPr lang="ru-RU" sz="2500" u="none" strike="noStrike" dirty="0">
                          <a:effectLst/>
                        </a:rPr>
                        <a:t>-Петербург 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-0.00516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Кировская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-0.00714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Иркутская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-0.00435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228117087"/>
                  </a:ext>
                </a:extLst>
              </a:tr>
              <a:tr h="484716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Курская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-0.00554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Адыгея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-0.00534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Нижегородская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-0.00817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Кемеровская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-0.00478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838470612"/>
                  </a:ext>
                </a:extLst>
              </a:tr>
              <a:tr h="484716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Липецкая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-0.01063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Республика Калмыкия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-0.00211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Оренбургская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-0.00425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Новосибирская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-0.00404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2444112512"/>
                  </a:ext>
                </a:extLst>
              </a:tr>
              <a:tr h="326442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Орловская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-0.00564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Краснодарский край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-0.00552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Пензенская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-0.00634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Омская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-0.00928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2694803604"/>
                  </a:ext>
                </a:extLst>
              </a:tr>
              <a:tr h="484716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Рязанская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-0.00745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Астраханская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-0.00367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Самарская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-0.00652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Томская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-0.00367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289276358"/>
                  </a:ext>
                </a:extLst>
              </a:tr>
              <a:tr h="484716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Смоленская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-0.00644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Волгоградская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-0.00769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Саратовская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-0.00587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Саха (Якутия)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-0.00218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861209967"/>
                  </a:ext>
                </a:extLst>
              </a:tr>
              <a:tr h="326442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Тамбовская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-0.00600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Ростовская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-0.00595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Ульяновская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-0.00713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Камчатский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-0.00329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3274034718"/>
                  </a:ext>
                </a:extLst>
              </a:tr>
              <a:tr h="326442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Тверская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-0.00575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Дагестан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-0.00475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Курганская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-0.00582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Приморский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-0.00322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2841024819"/>
                  </a:ext>
                </a:extLst>
              </a:tr>
              <a:tr h="67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Тульская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-0.00961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Ингушетия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-0.00482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Свердловская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-0.00774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Хабаровский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-0.00378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579002613"/>
                  </a:ext>
                </a:extLst>
              </a:tr>
              <a:tr h="959541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Ярославская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-0.00734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Кабардино-Балкарская Республика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-0.00513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Тюменская область без </a:t>
                      </a:r>
                      <a:r>
                        <a:rPr lang="ru-RU" sz="2500" u="none" strike="noStrike" dirty="0" err="1">
                          <a:effectLst/>
                        </a:rPr>
                        <a:t>авт.округов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864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-0.00585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Амурская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-0.00330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78611933"/>
                  </a:ext>
                </a:extLst>
              </a:tr>
              <a:tr h="655875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Московская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-0.00587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Карачаево-Черкесская Республика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-0.00506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Ханты-Мансийский АО-Югра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864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-0.00177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Магаданская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-0.00235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3575033271"/>
                  </a:ext>
                </a:extLst>
              </a:tr>
              <a:tr h="801266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г. Москва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-0.00373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Северная Осетия-Алания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-0.00418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Ямало-Ненецкий АО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864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-0.00338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 dirty="0">
                          <a:effectLst/>
                        </a:rPr>
                        <a:t>Сахалинская область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-0.00193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937024593"/>
                  </a:ext>
                </a:extLst>
              </a:tr>
              <a:tr h="484716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Карелия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-0.00449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Ставропольский край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-0.00469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Челябинская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>
                          <a:effectLst/>
                        </a:rPr>
                        <a:t>-0.00910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Еврейская автономная область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-0.00365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1804493881"/>
                  </a:ext>
                </a:extLst>
              </a:tr>
              <a:tr h="642991"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Коми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-0.00468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Башкортостан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-0.00833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500" u="none" strike="noStrike">
                          <a:effectLst/>
                        </a:rPr>
                        <a:t>Республика Алтай</a:t>
                      </a:r>
                      <a:endParaRPr lang="ru-RU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</a:rPr>
                        <a:t>-0.00376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96" marR="8096" marT="8096" marB="0" anchor="ctr"/>
                </a:tc>
                <a:extLst>
                  <a:ext uri="{0D108BD9-81ED-4DB2-BD59-A6C34878D82A}">
                    <a16:rowId xmlns:a16="http://schemas.microsoft.com/office/drawing/2014/main" val="3726010033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23915788" y="13228076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35225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20465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Результаты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Заголовок основного текста"/>
          <p:cNvSpPr txBox="1"/>
          <p:nvPr/>
        </p:nvSpPr>
        <p:spPr>
          <a:xfrm>
            <a:off x="1201065" y="1899342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9491" y="3290037"/>
            <a:ext cx="45719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Заголовок основного текста"/>
          <p:cNvSpPr txBox="1"/>
          <p:nvPr/>
        </p:nvSpPr>
        <p:spPr>
          <a:xfrm>
            <a:off x="1201065" y="1789384"/>
            <a:ext cx="23792535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just">
              <a:lnSpc>
                <a:spcPct val="150000"/>
              </a:lnSpc>
            </a:pP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sz="4000" dirty="0" smtClean="0"/>
              <a:t>Эффекты изменения ключевой ставки в регионах </a:t>
            </a:r>
            <a:r>
              <a:rPr lang="ru-RU" sz="4000" dirty="0"/>
              <a:t>РФ, </a:t>
            </a:r>
            <a:r>
              <a:rPr lang="ru-RU" sz="4000" dirty="0" smtClean="0"/>
              <a:t>процентный канал</a:t>
            </a:r>
            <a:r>
              <a:rPr lang="en-US" sz="4000" dirty="0" smtClean="0"/>
              <a:t> </a:t>
            </a:r>
            <a:endParaRPr lang="en-US" sz="3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240584"/>
              </p:ext>
            </p:extLst>
          </p:nvPr>
        </p:nvGraphicFramePr>
        <p:xfrm>
          <a:off x="3415233" y="3746892"/>
          <a:ext cx="17078037" cy="73322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92679">
                  <a:extLst>
                    <a:ext uri="{9D8B030D-6E8A-4147-A177-3AD203B41FA5}">
                      <a16:colId xmlns:a16="http://schemas.microsoft.com/office/drawing/2014/main" val="526155420"/>
                    </a:ext>
                  </a:extLst>
                </a:gridCol>
                <a:gridCol w="5692679">
                  <a:extLst>
                    <a:ext uri="{9D8B030D-6E8A-4147-A177-3AD203B41FA5}">
                      <a16:colId xmlns:a16="http://schemas.microsoft.com/office/drawing/2014/main" val="2525442838"/>
                    </a:ext>
                  </a:extLst>
                </a:gridCol>
                <a:gridCol w="5692679">
                  <a:extLst>
                    <a:ext uri="{9D8B030D-6E8A-4147-A177-3AD203B41FA5}">
                      <a16:colId xmlns:a16="http://schemas.microsoft.com/office/drawing/2014/main" val="429825397"/>
                    </a:ext>
                  </a:extLst>
                </a:gridCol>
              </a:tblGrid>
              <a:tr h="755878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Показатель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Значение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Регионы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892180"/>
                  </a:ext>
                </a:extLst>
              </a:tr>
              <a:tr h="983630">
                <a:tc gridSpan="3">
                  <a:txBody>
                    <a:bodyPr/>
                    <a:lstStyle/>
                    <a:p>
                      <a:pPr marL="0" marR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k = 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655117"/>
                  </a:ext>
                </a:extLst>
              </a:tr>
              <a:tr h="858982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Среднее значение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-1.456%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8898225"/>
                  </a:ext>
                </a:extLst>
              </a:tr>
              <a:tr h="755878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Минимальный эффект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6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0.456%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Ханты-Мансийский АО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9216859"/>
                  </a:ext>
                </a:extLst>
              </a:tr>
              <a:tr h="755878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Максимальный эффект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-2.741%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Липецкая область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5653195"/>
                  </a:ext>
                </a:extLst>
              </a:tr>
              <a:tr h="954353">
                <a:tc gridSpan="3">
                  <a:txBody>
                    <a:bodyPr/>
                    <a:lstStyle/>
                    <a:p>
                      <a:pPr marL="0" marR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k = </a:t>
                      </a: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</a:t>
                      </a:r>
                      <a:endParaRPr kumimoji="0" lang="en-US" sz="36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3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955015"/>
                  </a:ext>
                </a:extLst>
              </a:tr>
              <a:tr h="755878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Среднее значение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21531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0.564%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821531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417463"/>
                  </a:ext>
                </a:extLst>
              </a:tr>
              <a:tr h="755878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Минимальный эффект 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21531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</a:t>
                      </a: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0.177%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Ханты-Мансийский АО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2778613"/>
                  </a:ext>
                </a:extLst>
              </a:tr>
              <a:tr h="755878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Максимальный эффект</a:t>
                      </a:r>
                      <a:endParaRPr kumimoji="0" lang="ru-RU" sz="36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21531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-1.063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Липецкая область</a:t>
                      </a:r>
                      <a:endParaRPr kumimoji="0" lang="ru-RU" sz="3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3543290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>
          <a:xfrm>
            <a:off x="23889487" y="13204824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1130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20465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Рез</a:t>
            </a: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юме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Заголовок основного текста"/>
          <p:cNvSpPr txBox="1"/>
          <p:nvPr/>
        </p:nvSpPr>
        <p:spPr>
          <a:xfrm>
            <a:off x="1201065" y="1899342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9491" y="3290037"/>
            <a:ext cx="45719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Заголовок основного текста"/>
          <p:cNvSpPr txBox="1"/>
          <p:nvPr/>
        </p:nvSpPr>
        <p:spPr>
          <a:xfrm>
            <a:off x="1201065" y="9983732"/>
            <a:ext cx="20190353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0" dirty="0" smtClean="0"/>
              <a:t>Ключевая ставка сама по себе и с учетом трансмиссионных каналов </a:t>
            </a:r>
            <a:r>
              <a:rPr lang="ru-RU" dirty="0" smtClean="0"/>
              <a:t>по-разному </a:t>
            </a:r>
            <a:r>
              <a:rPr lang="ru-RU" b="0" dirty="0" smtClean="0"/>
              <a:t>влияет на экономическую активность регионов РФ;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0" dirty="0" smtClean="0"/>
              <a:t>Значимыми характеристиками, влияющими на асимметричность эффектов, являются </a:t>
            </a:r>
            <a:r>
              <a:rPr lang="ru-RU" dirty="0" smtClean="0"/>
              <a:t>промышленный состав региона </a:t>
            </a:r>
            <a:r>
              <a:rPr lang="ru-RU" b="0" dirty="0" smtClean="0"/>
              <a:t>и </a:t>
            </a:r>
            <a:r>
              <a:rPr lang="ru-RU" dirty="0" smtClean="0"/>
              <a:t>концентрация малых предприятий</a:t>
            </a:r>
            <a:r>
              <a:rPr lang="ru-RU" b="0" dirty="0"/>
              <a:t>;</a:t>
            </a:r>
            <a:endParaRPr lang="ru-RU" b="0" dirty="0" smtClean="0"/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0" dirty="0"/>
              <a:t>П</a:t>
            </a:r>
            <a:r>
              <a:rPr lang="ru-RU" b="0" dirty="0" smtClean="0"/>
              <a:t>ри этом </a:t>
            </a:r>
            <a:r>
              <a:rPr lang="ru-RU" dirty="0" err="1" smtClean="0"/>
              <a:t>экспортоориентированность</a:t>
            </a:r>
            <a:r>
              <a:rPr lang="ru-RU" dirty="0" smtClean="0"/>
              <a:t> </a:t>
            </a:r>
            <a:r>
              <a:rPr lang="ru-RU" b="0" dirty="0" smtClean="0"/>
              <a:t>региона не имеет значимого влияния;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0" dirty="0" smtClean="0"/>
              <a:t>Эффект ДКП является </a:t>
            </a:r>
            <a:r>
              <a:rPr lang="ru-RU" dirty="0" smtClean="0"/>
              <a:t>отрицательным</a:t>
            </a:r>
            <a:r>
              <a:rPr lang="ru-RU" b="0" dirty="0" smtClean="0"/>
              <a:t> и продолжается в течение </a:t>
            </a:r>
            <a:r>
              <a:rPr lang="ru-RU" dirty="0" smtClean="0"/>
              <a:t>2 кварталов </a:t>
            </a:r>
            <a:r>
              <a:rPr lang="ru-RU" b="0" dirty="0" smtClean="0"/>
              <a:t>с момента изменения ключевой ставки с </a:t>
            </a:r>
            <a:r>
              <a:rPr lang="ru-RU" dirty="0" smtClean="0"/>
              <a:t>постепенным снижением </a:t>
            </a:r>
            <a:r>
              <a:rPr lang="ru-RU" b="0" dirty="0" smtClean="0"/>
              <a:t>эффекта; 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/>
              <a:t>Пространственные эффекты</a:t>
            </a:r>
            <a:r>
              <a:rPr lang="ru-RU" b="0" dirty="0" smtClean="0"/>
              <a:t> являются </a:t>
            </a:r>
            <a:r>
              <a:rPr lang="ru-RU" dirty="0" smtClean="0"/>
              <a:t>положительными</a:t>
            </a:r>
            <a:r>
              <a:rPr lang="ru-RU" b="0" dirty="0" smtClean="0"/>
              <a:t> и </a:t>
            </a:r>
            <a:r>
              <a:rPr lang="ru-RU" dirty="0" smtClean="0"/>
              <a:t>значимыми</a:t>
            </a:r>
            <a:r>
              <a:rPr lang="ru-RU" b="0" dirty="0" smtClean="0"/>
              <a:t> в объяснении асимметричности влияния ДКП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>
          <a:xfrm>
            <a:off x="23889487" y="13204824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4118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21369" y="9436646"/>
            <a:ext cx="2252097" cy="290334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/>
          <p:cNvSpPr txBox="1"/>
          <p:nvPr/>
        </p:nvSpPr>
        <p:spPr>
          <a:xfrm>
            <a:off x="3809999" y="3139114"/>
            <a:ext cx="16874836" cy="1913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5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j-ea"/>
                <a:cs typeface="+mj-cs"/>
                <a:sym typeface="Helvetica Light"/>
              </a:rPr>
              <a:t>Спасибо за внимание!</a:t>
            </a:r>
            <a:endParaRPr kumimoji="0" lang="en-US" sz="115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j-ea"/>
              <a:cs typeface="+mj-cs"/>
              <a:sym typeface="Helvetica Ligh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20465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концепция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5" name="Заголовок основного текста"/>
          <p:cNvSpPr txBox="1"/>
          <p:nvPr/>
        </p:nvSpPr>
        <p:spPr>
          <a:xfrm>
            <a:off x="1201065" y="11002594"/>
            <a:ext cx="20744535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4800" dirty="0" smtClean="0"/>
              <a:t>Базовая статья</a:t>
            </a:r>
            <a:r>
              <a:rPr lang="ru-RU" sz="4800" dirty="0"/>
              <a:t>: «</a:t>
            </a:r>
            <a:r>
              <a:rPr lang="en-US" sz="4800" dirty="0"/>
              <a:t>Asymmetric effects of monetary policy shocks</a:t>
            </a:r>
            <a:r>
              <a:rPr lang="ru-RU" sz="4800" dirty="0"/>
              <a:t> </a:t>
            </a:r>
            <a:r>
              <a:rPr lang="en-US" sz="4800" dirty="0"/>
              <a:t>across US states</a:t>
            </a:r>
            <a:r>
              <a:rPr lang="ru-RU" sz="4800" dirty="0"/>
              <a:t>» (</a:t>
            </a:r>
            <a:r>
              <a:rPr lang="it-IT" sz="4800" dirty="0" smtClean="0"/>
              <a:t>D. Furceri</a:t>
            </a:r>
            <a:r>
              <a:rPr lang="en-US" sz="4800" dirty="0" smtClean="0"/>
              <a:t> et al., 2018</a:t>
            </a:r>
            <a:r>
              <a:rPr lang="ru-RU" sz="4800" dirty="0" smtClean="0"/>
              <a:t>)</a:t>
            </a:r>
          </a:p>
          <a:p>
            <a:endParaRPr lang="ru-RU" sz="4800" dirty="0"/>
          </a:p>
          <a:p>
            <a:r>
              <a:rPr lang="ru-RU" sz="4800" dirty="0" smtClean="0"/>
              <a:t>Что важно учитывать:</a:t>
            </a:r>
          </a:p>
          <a:p>
            <a:endParaRPr lang="ru-RU" sz="48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800" dirty="0" err="1" smtClean="0"/>
              <a:t>Эндогенность</a:t>
            </a:r>
            <a:r>
              <a:rPr lang="ru-RU" sz="4800" dirty="0" smtClean="0"/>
              <a:t> изменений в ключевой ставке (</a:t>
            </a:r>
            <a:r>
              <a:rPr lang="en-US" sz="4800" dirty="0" err="1" smtClean="0"/>
              <a:t>Romer&amp;Romer</a:t>
            </a:r>
            <a:r>
              <a:rPr lang="en-US" sz="4800" dirty="0" smtClean="0"/>
              <a:t>, 2004)</a:t>
            </a:r>
            <a:endParaRPr lang="ru-RU" sz="48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ru-RU" sz="48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800" dirty="0" smtClean="0"/>
              <a:t>Пространственная корреляция (</a:t>
            </a:r>
            <a:r>
              <a:rPr lang="en-US" sz="4800" dirty="0" err="1"/>
              <a:t>Anselin</a:t>
            </a:r>
            <a:r>
              <a:rPr lang="en-US" sz="4800" dirty="0"/>
              <a:t>, 2013; </a:t>
            </a:r>
            <a:r>
              <a:rPr lang="en-US" sz="4800" dirty="0" err="1"/>
              <a:t>Elhorst</a:t>
            </a:r>
            <a:r>
              <a:rPr lang="en-US" sz="4800" dirty="0"/>
              <a:t>, 2003</a:t>
            </a:r>
            <a:r>
              <a:rPr lang="ru-RU" sz="4800" dirty="0"/>
              <a:t>)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ru-RU" sz="48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800" dirty="0" smtClean="0"/>
              <a:t>Действия трансмиссионных механизмов</a:t>
            </a:r>
          </a:p>
          <a:p>
            <a:endParaRPr lang="ru-RU" dirty="0"/>
          </a:p>
          <a:p>
            <a:endParaRPr lang="ru-RU" dirty="0"/>
          </a:p>
          <a:p>
            <a:endParaRPr lang="en-US" dirty="0"/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23668533" y="13010554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0882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547938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Индикатор денежно-кредитной политики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5" name="Заголовок основного текста"/>
          <p:cNvSpPr txBox="1"/>
          <p:nvPr/>
        </p:nvSpPr>
        <p:spPr>
          <a:xfrm>
            <a:off x="1211199" y="5885056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800" dirty="0" smtClean="0"/>
              <a:t>Непосредственно ключевая ставка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ru-RU" sz="48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800" b="0" dirty="0" smtClean="0"/>
              <a:t>Близкие к ключевой ставке индикаторы</a:t>
            </a:r>
            <a:endParaRPr lang="en-US" sz="4800" b="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ru-RU" sz="4800" b="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800" b="0" dirty="0" smtClean="0"/>
              <a:t>Шоки с использованием </a:t>
            </a:r>
            <a:r>
              <a:rPr lang="ru-RU" sz="4800" b="0" dirty="0"/>
              <a:t>методологии </a:t>
            </a:r>
            <a:r>
              <a:rPr lang="en-US" sz="4800" b="0" dirty="0" err="1"/>
              <a:t>Romer</a:t>
            </a:r>
            <a:r>
              <a:rPr lang="en-US" sz="4800" b="0" dirty="0"/>
              <a:t> &amp; </a:t>
            </a:r>
            <a:r>
              <a:rPr lang="en-US" sz="4800" b="0" dirty="0" err="1"/>
              <a:t>Romer</a:t>
            </a:r>
            <a:r>
              <a:rPr lang="ru-RU" sz="4800" b="0" dirty="0"/>
              <a:t> (</a:t>
            </a:r>
            <a:r>
              <a:rPr lang="en-US" sz="4800" b="0" dirty="0"/>
              <a:t>2004</a:t>
            </a:r>
            <a:r>
              <a:rPr lang="ru-RU" sz="4800" b="0" dirty="0"/>
              <a:t>)</a:t>
            </a:r>
            <a:endParaRPr lang="en-US" sz="4800" b="0" dirty="0"/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23668533" y="13010554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6836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78836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Пространственные эффекты</a:t>
            </a:r>
          </a:p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5" name="Заголовок основного текста"/>
          <p:cNvSpPr txBox="1"/>
          <p:nvPr/>
        </p:nvSpPr>
        <p:spPr>
          <a:xfrm>
            <a:off x="1201065" y="2948680"/>
            <a:ext cx="22351662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Базовая матрица пространственных весов </a:t>
            </a:r>
            <a:r>
              <a:rPr lang="en-US" dirty="0" smtClean="0"/>
              <a:t>W</a:t>
            </a:r>
            <a:r>
              <a:rPr lang="ru-RU" dirty="0" smtClean="0"/>
              <a:t>: бинарная, нормированная по строкам</a:t>
            </a:r>
            <a:r>
              <a:rPr lang="en-US" dirty="0"/>
              <a:t> (</a:t>
            </a:r>
            <a:r>
              <a:rPr lang="en-US" dirty="0" err="1" smtClean="0"/>
              <a:t>LeSage&amp;Pace</a:t>
            </a:r>
            <a:r>
              <a:rPr lang="en-US" dirty="0" smtClean="0"/>
              <a:t>, </a:t>
            </a:r>
            <a:r>
              <a:rPr lang="en-US" dirty="0"/>
              <a:t>2009)</a:t>
            </a:r>
            <a:endParaRPr lang="ru-RU" dirty="0"/>
          </a:p>
          <a:p>
            <a:endParaRPr lang="en-US" dirty="0"/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5309" y="4859857"/>
                <a:ext cx="11249746" cy="18087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ru-RU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&amp;1, если регионы </m:t>
                              </m:r>
                              <m:r>
                                <a:rPr lang="ru-RU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ru-RU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и </m:t>
                              </m:r>
                              <m:r>
                                <a:rPr lang="ru-RU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ru-RU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−соседи,</m:t>
                              </m:r>
                            </m:e>
                            <m:e>
                              <m:r>
                                <a:rPr lang="ru-RU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&amp;0 иначе.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9" y="4859857"/>
                <a:ext cx="11249746" cy="18087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346" y="3839835"/>
            <a:ext cx="12232443" cy="384874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346" y="8668250"/>
            <a:ext cx="12232443" cy="388806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flipH="1">
            <a:off x="1505863" y="10155425"/>
            <a:ext cx="9411517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</a:rPr>
              <a:t>веса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</a:rPr>
              <a:t>нормированы по строкам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7983200" y="7688578"/>
            <a:ext cx="0" cy="979672"/>
          </a:xfrm>
          <a:prstGeom prst="straightConnector1">
            <a:avLst/>
          </a:prstGeom>
          <a:noFill/>
          <a:ln w="76200" cap="flat">
            <a:solidFill>
              <a:schemeClr val="accent1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>
          <a:xfrm>
            <a:off x="23668533" y="13024809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3008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20465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Трансмиссионные механизмы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5" name="Заголовок основного текста"/>
          <p:cNvSpPr txBox="1"/>
          <p:nvPr/>
        </p:nvSpPr>
        <p:spPr>
          <a:xfrm>
            <a:off x="1201065" y="11800239"/>
            <a:ext cx="21506374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Согласно Банку России, «в</a:t>
            </a:r>
            <a:r>
              <a:rPr lang="ru-RU" dirty="0"/>
              <a:t>  российской экономике ключевым каналом является </a:t>
            </a:r>
            <a:r>
              <a:rPr lang="ru-RU" i="1" dirty="0"/>
              <a:t>процентный</a:t>
            </a:r>
            <a:r>
              <a:rPr lang="ru-RU" dirty="0"/>
              <a:t>, значимыми являются также канал инфляционных ожиданий, </a:t>
            </a:r>
            <a:r>
              <a:rPr lang="ru-RU" i="1" dirty="0"/>
              <a:t>кредитный</a:t>
            </a:r>
            <a:r>
              <a:rPr lang="ru-RU" dirty="0"/>
              <a:t> и </a:t>
            </a:r>
            <a:r>
              <a:rPr lang="ru-RU" i="1" dirty="0"/>
              <a:t>валютный</a:t>
            </a:r>
            <a:r>
              <a:rPr lang="ru-RU" dirty="0"/>
              <a:t> </a:t>
            </a:r>
            <a:r>
              <a:rPr lang="ru-RU" dirty="0" smtClean="0"/>
              <a:t>каналы»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Процентный канал: доля обрабатывающей промышленности и строительства в ВРП</a:t>
            </a:r>
          </a:p>
          <a:p>
            <a:endParaRPr lang="ru-RU" dirty="0"/>
          </a:p>
          <a:p>
            <a:r>
              <a:rPr lang="ru-RU" dirty="0" smtClean="0"/>
              <a:t>Кредитный канал: доля малых предприятий во всех предприятиях региона (по среднесписочной численности работников)</a:t>
            </a:r>
          </a:p>
          <a:p>
            <a:endParaRPr lang="ru-RU" dirty="0"/>
          </a:p>
          <a:p>
            <a:r>
              <a:rPr lang="ru-RU" dirty="0" smtClean="0"/>
              <a:t>Валютный канал: доля экспорта в ВРП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 smtClean="0"/>
          </a:p>
          <a:p>
            <a:endParaRPr lang="en-US" dirty="0"/>
          </a:p>
          <a:p>
            <a:r>
              <a:rPr lang="ru-RU" sz="3600" dirty="0" smtClean="0"/>
              <a:t>Источник: </a:t>
            </a:r>
            <a:r>
              <a:rPr lang="en-US" sz="3600" dirty="0" err="1" smtClean="0"/>
              <a:t>Ridhwan</a:t>
            </a:r>
            <a:r>
              <a:rPr lang="en-US" sz="3600" dirty="0" smtClean="0"/>
              <a:t> </a:t>
            </a:r>
            <a:r>
              <a:rPr lang="en-US" sz="3600" dirty="0"/>
              <a:t>et al., </a:t>
            </a:r>
            <a:r>
              <a:rPr lang="en-US" sz="3600" dirty="0" smtClean="0"/>
              <a:t>2014</a:t>
            </a:r>
            <a:endParaRPr lang="en-US" sz="3600" dirty="0"/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23668533" y="13125182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3842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20465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методология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5" name="Заголовок основного текста"/>
          <p:cNvSpPr txBox="1"/>
          <p:nvPr/>
        </p:nvSpPr>
        <p:spPr>
          <a:xfrm>
            <a:off x="1211199" y="13053528"/>
            <a:ext cx="22202983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just">
              <a:lnSpc>
                <a:spcPct val="150000"/>
              </a:lnSpc>
            </a:pP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sz="4800" dirty="0" smtClean="0"/>
              <a:t>Панельные данные</a:t>
            </a:r>
            <a:endParaRPr lang="ru-RU" sz="4800" dirty="0"/>
          </a:p>
          <a:p>
            <a:pPr algn="just">
              <a:lnSpc>
                <a:spcPct val="150000"/>
              </a:lnSpc>
            </a:pPr>
            <a:r>
              <a:rPr lang="ru-RU" dirty="0" smtClean="0"/>
              <a:t>79 </a:t>
            </a:r>
            <a:r>
              <a:rPr lang="ru-RU" b="0" dirty="0" smtClean="0"/>
              <a:t>регионов России </a:t>
            </a:r>
          </a:p>
          <a:p>
            <a:pPr algn="just">
              <a:lnSpc>
                <a:spcPct val="150000"/>
              </a:lnSpc>
            </a:pPr>
            <a:r>
              <a:rPr lang="ru-RU" b="0" dirty="0" smtClean="0"/>
              <a:t>Период </a:t>
            </a:r>
            <a:r>
              <a:rPr lang="ru-RU" dirty="0" smtClean="0"/>
              <a:t>с </a:t>
            </a:r>
            <a:r>
              <a:rPr lang="en-US" dirty="0" smtClean="0"/>
              <a:t>1</a:t>
            </a:r>
            <a:r>
              <a:rPr lang="ru-RU" dirty="0" smtClean="0"/>
              <a:t> квартала 201</a:t>
            </a:r>
            <a:r>
              <a:rPr lang="en-US" dirty="0" smtClean="0"/>
              <a:t>5</a:t>
            </a:r>
            <a:r>
              <a:rPr lang="ru-RU" dirty="0" smtClean="0"/>
              <a:t> г. по 4 квартал 201</a:t>
            </a:r>
            <a:r>
              <a:rPr lang="en-US" dirty="0" smtClean="0"/>
              <a:t>9</a:t>
            </a:r>
            <a:r>
              <a:rPr lang="ru-RU" dirty="0" smtClean="0"/>
              <a:t> г.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Периодичность: </a:t>
            </a:r>
            <a:r>
              <a:rPr lang="ru-RU" b="0" dirty="0" smtClean="0"/>
              <a:t>квартал</a:t>
            </a:r>
          </a:p>
          <a:p>
            <a:pPr algn="just">
              <a:lnSpc>
                <a:spcPct val="150000"/>
              </a:lnSpc>
            </a:pP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dirty="0" smtClean="0"/>
              <a:t>Данные для зависимой переменной: </a:t>
            </a:r>
            <a:r>
              <a:rPr lang="ru-RU" b="0" dirty="0" smtClean="0"/>
              <a:t>реальный среднедушевой денежный доход 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Индикатор ДКП: </a:t>
            </a:r>
            <a:r>
              <a:rPr lang="ru-RU" b="0" dirty="0" smtClean="0"/>
              <a:t>ключевая ставка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Контрольные переменные: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0" dirty="0" smtClean="0"/>
              <a:t>Индивидуальные для регионов: прожиточный минимум, уровень безработицы, уровень образования, доля городского населения;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0" dirty="0" smtClean="0"/>
              <a:t>Общие для всех регионов: цена на нефть</a:t>
            </a: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dirty="0" smtClean="0"/>
              <a:t>Источники: </a:t>
            </a:r>
            <a:r>
              <a:rPr lang="ru-RU" b="0" dirty="0" smtClean="0"/>
              <a:t>сайт Банка России, Росстат, ЕМИСС </a:t>
            </a:r>
          </a:p>
          <a:p>
            <a:endParaRPr lang="en-US" dirty="0"/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/>
          <p:cNvSpPr txBox="1"/>
          <p:nvPr/>
        </p:nvSpPr>
        <p:spPr>
          <a:xfrm>
            <a:off x="16431491" y="4747604"/>
            <a:ext cx="45719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>
          <a:xfrm>
            <a:off x="23668533" y="13053528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3544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20465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методология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5" name="Заголовок основного текста"/>
          <p:cNvSpPr txBox="1"/>
          <p:nvPr/>
        </p:nvSpPr>
        <p:spPr>
          <a:xfrm>
            <a:off x="1211199" y="2547693"/>
            <a:ext cx="22202983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just">
              <a:lnSpc>
                <a:spcPct val="150000"/>
              </a:lnSpc>
            </a:pP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sz="4800" dirty="0" smtClean="0"/>
              <a:t>Данные: описательные статистики</a:t>
            </a:r>
            <a:endParaRPr lang="ru-RU" sz="4800" dirty="0"/>
          </a:p>
          <a:p>
            <a:endParaRPr lang="en-US" dirty="0"/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/>
          <p:cNvSpPr txBox="1"/>
          <p:nvPr/>
        </p:nvSpPr>
        <p:spPr>
          <a:xfrm>
            <a:off x="16431491" y="4747604"/>
            <a:ext cx="45719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330866"/>
              </p:ext>
            </p:extLst>
          </p:nvPr>
        </p:nvGraphicFramePr>
        <p:xfrm>
          <a:off x="293791" y="3808660"/>
          <a:ext cx="23320921" cy="89493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34918">
                  <a:extLst>
                    <a:ext uri="{9D8B030D-6E8A-4147-A177-3AD203B41FA5}">
                      <a16:colId xmlns:a16="http://schemas.microsoft.com/office/drawing/2014/main" val="2084688885"/>
                    </a:ext>
                  </a:extLst>
                </a:gridCol>
                <a:gridCol w="5307048">
                  <a:extLst>
                    <a:ext uri="{9D8B030D-6E8A-4147-A177-3AD203B41FA5}">
                      <a16:colId xmlns:a16="http://schemas.microsoft.com/office/drawing/2014/main" val="1468643807"/>
                    </a:ext>
                  </a:extLst>
                </a:gridCol>
                <a:gridCol w="5523661">
                  <a:extLst>
                    <a:ext uri="{9D8B030D-6E8A-4147-A177-3AD203B41FA5}">
                      <a16:colId xmlns:a16="http://schemas.microsoft.com/office/drawing/2014/main" val="2261357251"/>
                    </a:ext>
                  </a:extLst>
                </a:gridCol>
                <a:gridCol w="3140906">
                  <a:extLst>
                    <a:ext uri="{9D8B030D-6E8A-4147-A177-3AD203B41FA5}">
                      <a16:colId xmlns:a16="http://schemas.microsoft.com/office/drawing/2014/main" val="1601206728"/>
                    </a:ext>
                  </a:extLst>
                </a:gridCol>
                <a:gridCol w="2914388">
                  <a:extLst>
                    <a:ext uri="{9D8B030D-6E8A-4147-A177-3AD203B41FA5}">
                      <a16:colId xmlns:a16="http://schemas.microsoft.com/office/drawing/2014/main" val="2721466605"/>
                    </a:ext>
                  </a:extLst>
                </a:gridCol>
              </a:tblGrid>
              <a:tr h="1489459">
                <a:tc>
                  <a:txBody>
                    <a:bodyPr/>
                    <a:lstStyle/>
                    <a:p>
                      <a:r>
                        <a:rPr kumimoji="0" lang="ru-RU" sz="4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Переменная</a:t>
                      </a:r>
                      <a:endParaRPr kumimoji="0" lang="ru-RU" sz="4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Среднее значение</a:t>
                      </a:r>
                      <a:endParaRPr kumimoji="0" lang="ru-RU" sz="4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Стандартное отклонение</a:t>
                      </a:r>
                      <a:endParaRPr kumimoji="0" lang="ru-RU" sz="4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Минимум</a:t>
                      </a:r>
                      <a:endParaRPr kumimoji="0" lang="ru-RU" sz="4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Максимум</a:t>
                      </a:r>
                      <a:endParaRPr kumimoji="0" lang="ru-RU" sz="4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064963"/>
                  </a:ext>
                </a:extLst>
              </a:tr>
              <a:tr h="967731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Ключевая ставка (%)</a:t>
                      </a:r>
                      <a:endParaRPr kumimoji="0" lang="ru-RU" sz="40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9.4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2.2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6.6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15.3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3405692"/>
                  </a:ext>
                </a:extLst>
              </a:tr>
              <a:tr h="667106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Реальный среднедушевой доход (руб.)</a:t>
                      </a:r>
                      <a:endParaRPr kumimoji="0" lang="ru-RU" sz="40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22838.5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8737.3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9520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74324.7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2111655"/>
                  </a:ext>
                </a:extLst>
              </a:tr>
              <a:tr h="967731">
                <a:tc>
                  <a:txBody>
                    <a:bodyPr/>
                    <a:lstStyle/>
                    <a:p>
                      <a:r>
                        <a:rPr kumimoji="0" lang="ru-RU" sz="40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Цена на нефть (долл. за баррель</a:t>
                      </a:r>
                      <a:r>
                        <a:rPr kumimoji="0" lang="ru-RU" sz="40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58.5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10.6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36.8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78.1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708021"/>
                  </a:ext>
                </a:extLst>
              </a:tr>
              <a:tr h="967731">
                <a:tc>
                  <a:txBody>
                    <a:bodyPr/>
                    <a:lstStyle/>
                    <a:p>
                      <a:r>
                        <a:rPr kumimoji="0" lang="ru-RU" sz="40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Прожиточный минимум (руб.)</a:t>
                      </a:r>
                      <a:endParaRPr kumimoji="0" lang="ru-RU" sz="40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11183.2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2462.9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8083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21679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362848"/>
                  </a:ext>
                </a:extLst>
              </a:tr>
              <a:tr h="967731">
                <a:tc>
                  <a:txBody>
                    <a:bodyPr/>
                    <a:lstStyle/>
                    <a:p>
                      <a:r>
                        <a:rPr kumimoji="0" lang="ru-RU" sz="40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Уровень безработицы (%)</a:t>
                      </a:r>
                      <a:endParaRPr kumimoji="0" lang="ru-RU" sz="40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6.3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3.6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1.2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31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635035"/>
                  </a:ext>
                </a:extLst>
              </a:tr>
              <a:tr h="967731">
                <a:tc>
                  <a:txBody>
                    <a:bodyPr/>
                    <a:lstStyle/>
                    <a:p>
                      <a:r>
                        <a:rPr kumimoji="0" lang="ru-RU" sz="40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Уровень образования (%) </a:t>
                      </a:r>
                      <a:endParaRPr kumimoji="0" lang="ru-RU" sz="40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32.4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5.1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22.6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50.2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825876"/>
                  </a:ext>
                </a:extLst>
              </a:tr>
              <a:tr h="967731">
                <a:tc>
                  <a:txBody>
                    <a:bodyPr/>
                    <a:lstStyle/>
                    <a:p>
                      <a:r>
                        <a:rPr kumimoji="0" lang="ru-RU" sz="40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Доля городского населения (%)</a:t>
                      </a:r>
                      <a:endParaRPr kumimoji="0" lang="ru-RU" sz="40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70.6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12.7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29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100</a:t>
                      </a:r>
                      <a:endParaRPr kumimoji="0" lang="ru-RU" sz="4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082111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>
          <a:xfrm>
            <a:off x="23668533" y="12868890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8083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2426184" y="620465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dirty="0" smtClean="0">
                <a:latin typeface="Arial Narrow" charset="0"/>
                <a:ea typeface="Arial Narrow" charset="0"/>
                <a:cs typeface="Arial Narrow" charset="0"/>
              </a:rPr>
              <a:t>Данные</a:t>
            </a:r>
            <a:endParaRPr lang="en-US" sz="70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11199" y="620465"/>
            <a:ext cx="1214985" cy="1214985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169778"/>
              </p:ext>
            </p:extLst>
          </p:nvPr>
        </p:nvGraphicFramePr>
        <p:xfrm>
          <a:off x="650459" y="4860920"/>
          <a:ext cx="23265331" cy="60155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710171">
                  <a:extLst>
                    <a:ext uri="{9D8B030D-6E8A-4147-A177-3AD203B41FA5}">
                      <a16:colId xmlns:a16="http://schemas.microsoft.com/office/drawing/2014/main" val="1175648542"/>
                    </a:ext>
                  </a:extLst>
                </a:gridCol>
                <a:gridCol w="3222224">
                  <a:extLst>
                    <a:ext uri="{9D8B030D-6E8A-4147-A177-3AD203B41FA5}">
                      <a16:colId xmlns:a16="http://schemas.microsoft.com/office/drawing/2014/main" val="3385148715"/>
                    </a:ext>
                  </a:extLst>
                </a:gridCol>
                <a:gridCol w="5884556">
                  <a:extLst>
                    <a:ext uri="{9D8B030D-6E8A-4147-A177-3AD203B41FA5}">
                      <a16:colId xmlns:a16="http://schemas.microsoft.com/office/drawing/2014/main" val="886237929"/>
                    </a:ext>
                  </a:extLst>
                </a:gridCol>
                <a:gridCol w="4448380">
                  <a:extLst>
                    <a:ext uri="{9D8B030D-6E8A-4147-A177-3AD203B41FA5}">
                      <a16:colId xmlns:a16="http://schemas.microsoft.com/office/drawing/2014/main" val="2344213406"/>
                    </a:ext>
                  </a:extLst>
                </a:gridCol>
              </a:tblGrid>
              <a:tr h="1079448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Переменная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Среднее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Минимум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Максимум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900158"/>
                  </a:ext>
                </a:extLst>
              </a:tr>
              <a:tr h="1907321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Доля обрабатывающей промышленности и строительства в ВРП</a:t>
                      </a:r>
                      <a:endParaRPr kumimoji="0" lang="ru-RU" sz="44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25.26%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7.96</a:t>
                      </a:r>
                      <a:r>
                        <a:rPr kumimoji="0" lang="ru-RU" sz="4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47.96%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38136524"/>
                  </a:ext>
                </a:extLst>
              </a:tr>
              <a:tr h="2050473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Доля малых предприятий</a:t>
                      </a:r>
                      <a:endParaRPr kumimoji="0" lang="ru-RU" sz="44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14.81%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4.18%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25.55</a:t>
                      </a:r>
                      <a:r>
                        <a:rPr kumimoji="0" lang="ru-RU" sz="4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%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3348886"/>
                  </a:ext>
                </a:extLst>
              </a:tr>
              <a:tr h="978283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 Narrow"/>
                        </a:rPr>
                        <a:t>Доля экспорта в ВРП</a:t>
                      </a:r>
                      <a:endParaRPr kumimoji="0" lang="ru-RU" sz="44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16.92%</a:t>
                      </a:r>
                      <a:endParaRPr kumimoji="0" lang="ru-RU" sz="44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0.12</a:t>
                      </a:r>
                      <a:r>
                        <a:rPr kumimoji="0" lang="ru-RU" sz="4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%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53957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74.19%</a:t>
                      </a:r>
                      <a:endParaRPr kumimoji="0" lang="ru-RU" sz="44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253957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1969011"/>
                  </a:ext>
                </a:extLst>
              </a:tr>
            </a:tbl>
          </a:graphicData>
        </a:graphic>
      </p:graphicFrame>
      <p:sp>
        <p:nvSpPr>
          <p:cNvPr id="8" name="Заголовок основного текста"/>
          <p:cNvSpPr txBox="1"/>
          <p:nvPr/>
        </p:nvSpPr>
        <p:spPr>
          <a:xfrm>
            <a:off x="1211199" y="2547693"/>
            <a:ext cx="22202983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just">
              <a:lnSpc>
                <a:spcPct val="150000"/>
              </a:lnSpc>
            </a:pP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sz="4800" dirty="0"/>
              <a:t>Данные: описательные статистики</a:t>
            </a:r>
          </a:p>
          <a:p>
            <a:r>
              <a:rPr lang="ru-RU" dirty="0" smtClean="0"/>
              <a:t>Индикаторы трансмиссионных механизмов</a:t>
            </a:r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>
          <a:xfrm>
            <a:off x="23668533" y="13011626"/>
            <a:ext cx="494513" cy="511176"/>
          </a:xfrm>
        </p:spPr>
        <p:txBody>
          <a:bodyPr/>
          <a:lstStyle/>
          <a:p>
            <a:fld id="{86CB4B4D-7CA3-9044-876B-883B54F8677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4196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3463</Words>
  <Application>Microsoft Office PowerPoint</Application>
  <PresentationFormat>Произвольный</PresentationFormat>
  <Paragraphs>1495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5" baseType="lpstr">
      <vt:lpstr>Arial</vt:lpstr>
      <vt:lpstr>Arial Narrow</vt:lpstr>
      <vt:lpstr>Cambria Math</vt:lpstr>
      <vt:lpstr>Helvetica</vt:lpstr>
      <vt:lpstr>Helvetica Light</vt:lpstr>
      <vt:lpstr>Helvetica Neue</vt:lpstr>
      <vt:lpstr>Wingdings</vt:lpstr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Кремлёв</dc:creator>
  <cp:lastModifiedBy>Кирилл</cp:lastModifiedBy>
  <cp:revision>365</cp:revision>
  <dcterms:modified xsi:type="dcterms:W3CDTF">2020-04-16T13:54:13Z</dcterms:modified>
</cp:coreProperties>
</file>