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1.JPG" ContentType="image/jpeg"/>
  <Override PartName="/ppt/media/image22.JPG" ContentType="image/jpeg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2" r:id="rId5"/>
    <p:sldId id="259" r:id="rId6"/>
    <p:sldId id="268" r:id="rId7"/>
    <p:sldId id="269" r:id="rId8"/>
    <p:sldId id="264" r:id="rId9"/>
    <p:sldId id="275" r:id="rId10"/>
    <p:sldId id="276" r:id="rId11"/>
    <p:sldId id="273" r:id="rId12"/>
    <p:sldId id="274" r:id="rId13"/>
    <p:sldId id="265" r:id="rId1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1B0DD-0297-4E6D-9321-A843655B12C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67ED02-97BC-43CC-A3A8-455ACE6A2C91}">
      <dgm:prSet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</a:rPr>
            <a:t>ГРОЗНЕНСКАЯ ТЭС</a:t>
          </a:r>
        </a:p>
      </dgm:t>
    </dgm:pt>
    <dgm:pt modelId="{B1CCF4F3-02B3-4550-8F9A-A57AA43F4F1A}" type="parTrans" cxnId="{5ADE8BA5-1361-4645-B4B8-E93F586E556E}">
      <dgm:prSet/>
      <dgm:spPr/>
      <dgm:t>
        <a:bodyPr/>
        <a:lstStyle/>
        <a:p>
          <a:endParaRPr lang="ru-RU" sz="1000"/>
        </a:p>
      </dgm:t>
    </dgm:pt>
    <dgm:pt modelId="{D9F2739F-624D-417B-A52E-8D4A9ADEE04F}" type="sibTrans" cxnId="{5ADE8BA5-1361-4645-B4B8-E93F586E556E}">
      <dgm:prSet/>
      <dgm:spPr/>
      <dgm:t>
        <a:bodyPr/>
        <a:lstStyle/>
        <a:p>
          <a:endParaRPr lang="ru-RU" sz="1000"/>
        </a:p>
      </dgm:t>
    </dgm:pt>
    <dgm:pt modelId="{2C4EA325-A01D-4C68-B9A9-144DBBDB80AB}">
      <dgm:prSet phldrT="[Текст]" custT="1"/>
      <dgm:spPr/>
      <dgm:t>
        <a:bodyPr/>
        <a:lstStyle/>
        <a:p>
          <a:r>
            <a:rPr lang="ru-RU" sz="1000" dirty="0"/>
            <a:t>ЧЕЧЕННЕФТЕ</a:t>
          </a:r>
        </a:p>
        <a:p>
          <a:r>
            <a:rPr lang="ru-RU" sz="1000" dirty="0"/>
            <a:t>ХИМПРОМ</a:t>
          </a:r>
        </a:p>
      </dgm:t>
    </dgm:pt>
    <dgm:pt modelId="{287A3C27-6CC8-4E4B-A8C3-8194768BA310}" type="parTrans" cxnId="{0CBB675C-560C-4F50-8C5B-DB2CF302C88A}">
      <dgm:prSet/>
      <dgm:spPr/>
      <dgm:t>
        <a:bodyPr/>
        <a:lstStyle/>
        <a:p>
          <a:endParaRPr lang="ru-RU" sz="1000"/>
        </a:p>
      </dgm:t>
    </dgm:pt>
    <dgm:pt modelId="{B2A6692C-2A53-4C97-88AD-12CB249F1CF2}" type="sibTrans" cxnId="{0CBB675C-560C-4F50-8C5B-DB2CF302C88A}">
      <dgm:prSet/>
      <dgm:spPr/>
      <dgm:t>
        <a:bodyPr/>
        <a:lstStyle/>
        <a:p>
          <a:endParaRPr lang="ru-RU" sz="1000"/>
        </a:p>
      </dgm:t>
    </dgm:pt>
    <dgm:pt modelId="{DCA6DA55-9B86-4FA9-AAD8-BAE7AFC6E238}">
      <dgm:prSet phldrT="[Текст]" custT="1"/>
      <dgm:spPr/>
      <dgm:t>
        <a:bodyPr/>
        <a:lstStyle/>
        <a:p>
          <a:r>
            <a:rPr lang="ru-RU" sz="1000" dirty="0"/>
            <a:t>РОСНЕФТЬ</a:t>
          </a:r>
        </a:p>
      </dgm:t>
    </dgm:pt>
    <dgm:pt modelId="{32648A87-45C9-4DFB-992B-056EF2042202}" type="parTrans" cxnId="{99AFD5A4-9557-4AAB-9D9A-730EE5FEB04A}">
      <dgm:prSet/>
      <dgm:spPr/>
      <dgm:t>
        <a:bodyPr/>
        <a:lstStyle/>
        <a:p>
          <a:endParaRPr lang="ru-RU" sz="1000"/>
        </a:p>
      </dgm:t>
    </dgm:pt>
    <dgm:pt modelId="{1FA02244-336F-46C3-8333-C40BF108A8B1}" type="sibTrans" cxnId="{99AFD5A4-9557-4AAB-9D9A-730EE5FEB04A}">
      <dgm:prSet/>
      <dgm:spPr/>
      <dgm:t>
        <a:bodyPr/>
        <a:lstStyle/>
        <a:p>
          <a:endParaRPr lang="ru-RU" sz="1000"/>
        </a:p>
      </dgm:t>
    </dgm:pt>
    <dgm:pt modelId="{FA3C7482-C9E8-4FB4-89A5-D4EEAE262C8D}">
      <dgm:prSet phldrT="[Текст]" custT="1"/>
      <dgm:spPr/>
      <dgm:t>
        <a:bodyPr/>
        <a:lstStyle/>
        <a:p>
          <a:r>
            <a:rPr lang="ru-RU" sz="1000" dirty="0"/>
            <a:t>ФАРМСНАБ</a:t>
          </a:r>
        </a:p>
      </dgm:t>
    </dgm:pt>
    <dgm:pt modelId="{EA3BAE16-0AEA-44F9-B872-C2C3DF601D4D}" type="parTrans" cxnId="{9B444B51-2E71-4208-9554-50FB58D3BD59}">
      <dgm:prSet/>
      <dgm:spPr/>
      <dgm:t>
        <a:bodyPr/>
        <a:lstStyle/>
        <a:p>
          <a:endParaRPr lang="ru-RU" sz="1000"/>
        </a:p>
      </dgm:t>
    </dgm:pt>
    <dgm:pt modelId="{AE2F82AA-CF0E-4603-B253-36F4C987D07C}" type="sibTrans" cxnId="{9B444B51-2E71-4208-9554-50FB58D3BD59}">
      <dgm:prSet/>
      <dgm:spPr/>
      <dgm:t>
        <a:bodyPr/>
        <a:lstStyle/>
        <a:p>
          <a:endParaRPr lang="ru-RU" sz="1000"/>
        </a:p>
      </dgm:t>
    </dgm:pt>
    <dgm:pt modelId="{F1FB62FC-9B32-4F19-9F56-436437DA7ADC}">
      <dgm:prSet custT="1"/>
      <dgm:spPr/>
      <dgm:t>
        <a:bodyPr/>
        <a:lstStyle/>
        <a:p>
          <a:r>
            <a:rPr lang="ru-RU" sz="1000" dirty="0"/>
            <a:t>КНИИ РАН им. Х.И. Ибрагимова РАН</a:t>
          </a:r>
        </a:p>
      </dgm:t>
    </dgm:pt>
    <dgm:pt modelId="{6A556293-A706-4BCA-A1FE-642DB6D0AF0F}" type="parTrans" cxnId="{F03A261E-5DE7-4342-AC1C-75C02B0A56BB}">
      <dgm:prSet/>
      <dgm:spPr/>
      <dgm:t>
        <a:bodyPr/>
        <a:lstStyle/>
        <a:p>
          <a:endParaRPr lang="ru-RU" sz="1000"/>
        </a:p>
      </dgm:t>
    </dgm:pt>
    <dgm:pt modelId="{EFC051F2-9B76-4EE0-A8AA-CB327FB47256}" type="sibTrans" cxnId="{F03A261E-5DE7-4342-AC1C-75C02B0A56BB}">
      <dgm:prSet/>
      <dgm:spPr/>
      <dgm:t>
        <a:bodyPr/>
        <a:lstStyle/>
        <a:p>
          <a:endParaRPr lang="ru-RU" sz="1000"/>
        </a:p>
      </dgm:t>
    </dgm:pt>
    <dgm:pt modelId="{409A0FEC-79C3-418E-9FD1-D835A1F32990}">
      <dgm:prSet custT="1"/>
      <dgm:spPr/>
      <dgm:t>
        <a:bodyPr/>
        <a:lstStyle/>
        <a:p>
          <a:r>
            <a:rPr lang="ru-RU" sz="1000" dirty="0"/>
            <a:t>МИАЦ</a:t>
          </a:r>
        </a:p>
      </dgm:t>
    </dgm:pt>
    <dgm:pt modelId="{BB969720-3F9E-4B27-AA5B-2E1F259CC2B1}" type="parTrans" cxnId="{210D1B18-B210-4E01-8198-7C79FD7A80F1}">
      <dgm:prSet/>
      <dgm:spPr/>
      <dgm:t>
        <a:bodyPr/>
        <a:lstStyle/>
        <a:p>
          <a:endParaRPr lang="ru-RU" sz="1000"/>
        </a:p>
      </dgm:t>
    </dgm:pt>
    <dgm:pt modelId="{ACC06690-E03E-4030-87A7-594C1CB9E10B}" type="sibTrans" cxnId="{210D1B18-B210-4E01-8198-7C79FD7A80F1}">
      <dgm:prSet/>
      <dgm:spPr/>
      <dgm:t>
        <a:bodyPr/>
        <a:lstStyle/>
        <a:p>
          <a:endParaRPr lang="ru-RU" sz="1000"/>
        </a:p>
      </dgm:t>
    </dgm:pt>
    <dgm:pt modelId="{91D3518C-4AA5-44FC-A5CC-7B4F746498B2}">
      <dgm:prSet custT="1"/>
      <dgm:spPr/>
      <dgm:t>
        <a:bodyPr/>
        <a:lstStyle/>
        <a:p>
          <a:r>
            <a:rPr lang="ru-RU" sz="1000" dirty="0"/>
            <a:t>РЦОИ</a:t>
          </a:r>
        </a:p>
      </dgm:t>
    </dgm:pt>
    <dgm:pt modelId="{AEA6148C-CB91-4DC5-A89D-66D74741974A}" type="parTrans" cxnId="{C37DB425-D253-4F38-9710-0F74F816EE83}">
      <dgm:prSet/>
      <dgm:spPr/>
      <dgm:t>
        <a:bodyPr/>
        <a:lstStyle/>
        <a:p>
          <a:endParaRPr lang="ru-RU" sz="1000"/>
        </a:p>
      </dgm:t>
    </dgm:pt>
    <dgm:pt modelId="{C9390F64-3698-4180-A07D-951456E4D1F9}" type="sibTrans" cxnId="{C37DB425-D253-4F38-9710-0F74F816EE83}">
      <dgm:prSet/>
      <dgm:spPr/>
      <dgm:t>
        <a:bodyPr/>
        <a:lstStyle/>
        <a:p>
          <a:endParaRPr lang="ru-RU" sz="1000"/>
        </a:p>
      </dgm:t>
    </dgm:pt>
    <dgm:pt modelId="{D0FD1F95-28C3-460E-902D-E91186BDEDD9}">
      <dgm:prSet custT="1"/>
      <dgm:spPr/>
      <dgm:t>
        <a:bodyPr/>
        <a:lstStyle/>
        <a:p>
          <a:r>
            <a:rPr lang="en-US" sz="1000" dirty="0"/>
            <a:t>SMART BUILDING</a:t>
          </a:r>
          <a:endParaRPr lang="ru-RU" sz="1000" dirty="0"/>
        </a:p>
      </dgm:t>
    </dgm:pt>
    <dgm:pt modelId="{5BF764E2-042A-49FD-B186-B3D259574E0C}" type="parTrans" cxnId="{F8D0A42A-CB91-4D89-9F08-D6A51AC70C00}">
      <dgm:prSet/>
      <dgm:spPr/>
      <dgm:t>
        <a:bodyPr/>
        <a:lstStyle/>
        <a:p>
          <a:endParaRPr lang="ru-RU" sz="1000"/>
        </a:p>
      </dgm:t>
    </dgm:pt>
    <dgm:pt modelId="{3AB3B47A-36D9-4176-8054-8CD0F393FEE5}" type="sibTrans" cxnId="{F8D0A42A-CB91-4D89-9F08-D6A51AC70C00}">
      <dgm:prSet/>
      <dgm:spPr/>
      <dgm:t>
        <a:bodyPr/>
        <a:lstStyle/>
        <a:p>
          <a:endParaRPr lang="ru-RU" sz="1000"/>
        </a:p>
      </dgm:t>
    </dgm:pt>
    <dgm:pt modelId="{0E2D5AE3-855E-4B56-9203-150278481C58}">
      <dgm:prSet custT="1"/>
      <dgm:spPr/>
      <dgm:t>
        <a:bodyPr/>
        <a:lstStyle/>
        <a:p>
          <a:r>
            <a:rPr lang="ru-RU" sz="1000" dirty="0"/>
            <a:t>ЧЕЧЕНСКИЕ МИНЕРАЛЬНЫЕ ВОДЫ</a:t>
          </a:r>
        </a:p>
      </dgm:t>
    </dgm:pt>
    <dgm:pt modelId="{55AE10FB-8874-4B3F-911F-CA38600BABBD}" type="parTrans" cxnId="{08DB225C-5714-49AB-A78B-B4680DFAB8FF}">
      <dgm:prSet/>
      <dgm:spPr/>
      <dgm:t>
        <a:bodyPr/>
        <a:lstStyle/>
        <a:p>
          <a:endParaRPr lang="ru-RU" sz="1000"/>
        </a:p>
      </dgm:t>
    </dgm:pt>
    <dgm:pt modelId="{FE49F5CB-A28C-4C15-A590-68FDD521222B}" type="sibTrans" cxnId="{08DB225C-5714-49AB-A78B-B4680DFAB8FF}">
      <dgm:prSet/>
      <dgm:spPr/>
      <dgm:t>
        <a:bodyPr/>
        <a:lstStyle/>
        <a:p>
          <a:endParaRPr lang="ru-RU" sz="1000"/>
        </a:p>
      </dgm:t>
    </dgm:pt>
    <dgm:pt modelId="{F97CB436-5FB1-4D03-B77C-84483D8D6BFD}">
      <dgm:prSet custT="1"/>
      <dgm:spPr/>
      <dgm:t>
        <a:bodyPr/>
        <a:lstStyle/>
        <a:p>
          <a:r>
            <a:rPr lang="ru-RU" sz="1000" dirty="0"/>
            <a:t>ВАЙНАХ ТЕЛЕКОМ</a:t>
          </a:r>
        </a:p>
      </dgm:t>
    </dgm:pt>
    <dgm:pt modelId="{6BF48D62-E4D4-491F-BC7B-32F2881C0B60}" type="parTrans" cxnId="{3155FB3F-52D2-4936-BBB2-EA148EF2788C}">
      <dgm:prSet/>
      <dgm:spPr/>
      <dgm:t>
        <a:bodyPr/>
        <a:lstStyle/>
        <a:p>
          <a:endParaRPr lang="ru-RU" sz="1000"/>
        </a:p>
      </dgm:t>
    </dgm:pt>
    <dgm:pt modelId="{8973D277-326E-4C11-B766-63ADF000F03A}" type="sibTrans" cxnId="{3155FB3F-52D2-4936-BBB2-EA148EF2788C}">
      <dgm:prSet/>
      <dgm:spPr/>
      <dgm:t>
        <a:bodyPr/>
        <a:lstStyle/>
        <a:p>
          <a:endParaRPr lang="ru-RU" sz="1000"/>
        </a:p>
      </dgm:t>
    </dgm:pt>
    <dgm:pt modelId="{56906DAD-6FAC-4630-BFE8-CE1A1EA4E3C7}">
      <dgm:prSet phldrT="[Текст]" phldr="1" custT="1"/>
      <dgm:spPr>
        <a:noFill/>
        <a:ln>
          <a:noFill/>
        </a:ln>
      </dgm:spPr>
      <dgm:t>
        <a:bodyPr/>
        <a:lstStyle/>
        <a:p>
          <a:endParaRPr lang="ru-RU" sz="1000"/>
        </a:p>
      </dgm:t>
    </dgm:pt>
    <dgm:pt modelId="{D5C7DB59-C4BF-4F88-B6B5-EA363BF41E06}" type="sibTrans" cxnId="{6F12E641-300E-4942-9008-BEE501AB0278}">
      <dgm:prSet/>
      <dgm:spPr/>
      <dgm:t>
        <a:bodyPr/>
        <a:lstStyle/>
        <a:p>
          <a:endParaRPr lang="ru-RU" sz="1000"/>
        </a:p>
      </dgm:t>
    </dgm:pt>
    <dgm:pt modelId="{021CD574-4894-455B-925E-B8428311F993}" type="parTrans" cxnId="{6F12E641-300E-4942-9008-BEE501AB0278}">
      <dgm:prSet/>
      <dgm:spPr/>
      <dgm:t>
        <a:bodyPr/>
        <a:lstStyle/>
        <a:p>
          <a:endParaRPr lang="ru-RU" sz="1000"/>
        </a:p>
      </dgm:t>
    </dgm:pt>
    <dgm:pt modelId="{D456CAFC-73DB-42AB-AEA1-17084679FD52}">
      <dgm:prSet custT="1"/>
      <dgm:spPr/>
      <dgm:t>
        <a:bodyPr/>
        <a:lstStyle/>
        <a:p>
          <a:r>
            <a:rPr lang="ru-RU" sz="1000" dirty="0"/>
            <a:t>Академия наук Чеченской Республики</a:t>
          </a:r>
        </a:p>
      </dgm:t>
    </dgm:pt>
    <dgm:pt modelId="{5AF22B08-AFA2-4F07-A9DD-2D454FAD89EE}" type="sibTrans" cxnId="{DC16AD3A-DD14-471B-966F-3BF8998E33FF}">
      <dgm:prSet/>
      <dgm:spPr/>
      <dgm:t>
        <a:bodyPr/>
        <a:lstStyle/>
        <a:p>
          <a:endParaRPr lang="ru-RU" sz="1000"/>
        </a:p>
      </dgm:t>
    </dgm:pt>
    <dgm:pt modelId="{031A2309-9C8C-4193-8BE4-D30910A749F6}" type="parTrans" cxnId="{DC16AD3A-DD14-471B-966F-3BF8998E33FF}">
      <dgm:prSet/>
      <dgm:spPr/>
      <dgm:t>
        <a:bodyPr/>
        <a:lstStyle/>
        <a:p>
          <a:endParaRPr lang="ru-RU" sz="1000"/>
        </a:p>
      </dgm:t>
    </dgm:pt>
    <dgm:pt modelId="{79B5EBD8-E888-4553-BC3F-1C7C8A799DA1}" type="pres">
      <dgm:prSet presAssocID="{4A21B0DD-0297-4E6D-9321-A843655B12C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4A179D-C477-43A4-8959-C041902BACB5}" type="pres">
      <dgm:prSet presAssocID="{56906DAD-6FAC-4630-BFE8-CE1A1EA4E3C7}" presName="centerShape" presStyleLbl="node0" presStyleIdx="0" presStyleCnt="1" custScaleX="214069" custScaleY="214069"/>
      <dgm:spPr/>
    </dgm:pt>
    <dgm:pt modelId="{38741972-3DA7-454F-B680-2378FF9E2B9C}" type="pres">
      <dgm:prSet presAssocID="{C667ED02-97BC-43CC-A3A8-455ACE6A2C91}" presName="node" presStyleLbl="node1" presStyleIdx="0" presStyleCnt="11" custScaleX="160691" custScaleY="157175">
        <dgm:presLayoutVars>
          <dgm:bulletEnabled val="1"/>
        </dgm:presLayoutVars>
      </dgm:prSet>
      <dgm:spPr/>
    </dgm:pt>
    <dgm:pt modelId="{7B7F6F31-9FCB-480C-A04A-2620FFF45C3B}" type="pres">
      <dgm:prSet presAssocID="{C667ED02-97BC-43CC-A3A8-455ACE6A2C91}" presName="dummy" presStyleCnt="0"/>
      <dgm:spPr/>
    </dgm:pt>
    <dgm:pt modelId="{DF06090D-2782-4181-A7D9-6A995418E1D4}" type="pres">
      <dgm:prSet presAssocID="{D9F2739F-624D-417B-A52E-8D4A9ADEE04F}" presName="sibTrans" presStyleLbl="sibTrans2D1" presStyleIdx="0" presStyleCnt="11"/>
      <dgm:spPr/>
    </dgm:pt>
    <dgm:pt modelId="{DDD7071F-3D4E-462D-9EB1-67453CB42361}" type="pres">
      <dgm:prSet presAssocID="{2C4EA325-A01D-4C68-B9A9-144DBBDB80AB}" presName="node" presStyleLbl="node1" presStyleIdx="1" presStyleCnt="11" custScaleX="160691" custScaleY="157175">
        <dgm:presLayoutVars>
          <dgm:bulletEnabled val="1"/>
        </dgm:presLayoutVars>
      </dgm:prSet>
      <dgm:spPr/>
    </dgm:pt>
    <dgm:pt modelId="{D6AC07FA-3A66-4213-85BC-85D6208B3EF6}" type="pres">
      <dgm:prSet presAssocID="{2C4EA325-A01D-4C68-B9A9-144DBBDB80AB}" presName="dummy" presStyleCnt="0"/>
      <dgm:spPr/>
    </dgm:pt>
    <dgm:pt modelId="{4142340D-7632-4CBE-AFE7-BD278071C99B}" type="pres">
      <dgm:prSet presAssocID="{B2A6692C-2A53-4C97-88AD-12CB249F1CF2}" presName="sibTrans" presStyleLbl="sibTrans2D1" presStyleIdx="1" presStyleCnt="11"/>
      <dgm:spPr/>
    </dgm:pt>
    <dgm:pt modelId="{6D18A816-35A9-4AFE-ABE2-33B678FBAA9C}" type="pres">
      <dgm:prSet presAssocID="{DCA6DA55-9B86-4FA9-AAD8-BAE7AFC6E238}" presName="node" presStyleLbl="node1" presStyleIdx="2" presStyleCnt="11" custScaleX="160691" custScaleY="157175">
        <dgm:presLayoutVars>
          <dgm:bulletEnabled val="1"/>
        </dgm:presLayoutVars>
      </dgm:prSet>
      <dgm:spPr/>
    </dgm:pt>
    <dgm:pt modelId="{36EBFC3A-CC66-429F-8755-351A63A03BCC}" type="pres">
      <dgm:prSet presAssocID="{DCA6DA55-9B86-4FA9-AAD8-BAE7AFC6E238}" presName="dummy" presStyleCnt="0"/>
      <dgm:spPr/>
    </dgm:pt>
    <dgm:pt modelId="{3E41541F-8D54-4D0F-B294-75C1E62EA872}" type="pres">
      <dgm:prSet presAssocID="{1FA02244-336F-46C3-8333-C40BF108A8B1}" presName="sibTrans" presStyleLbl="sibTrans2D1" presStyleIdx="2" presStyleCnt="11"/>
      <dgm:spPr/>
    </dgm:pt>
    <dgm:pt modelId="{034BBB45-D2E7-466C-9024-FE03857D84DA}" type="pres">
      <dgm:prSet presAssocID="{FA3C7482-C9E8-4FB4-89A5-D4EEAE262C8D}" presName="node" presStyleLbl="node1" presStyleIdx="3" presStyleCnt="11" custScaleX="160691" custScaleY="157175">
        <dgm:presLayoutVars>
          <dgm:bulletEnabled val="1"/>
        </dgm:presLayoutVars>
      </dgm:prSet>
      <dgm:spPr/>
    </dgm:pt>
    <dgm:pt modelId="{0A9622BA-13AA-475B-B82B-BE14B2089222}" type="pres">
      <dgm:prSet presAssocID="{FA3C7482-C9E8-4FB4-89A5-D4EEAE262C8D}" presName="dummy" presStyleCnt="0"/>
      <dgm:spPr/>
    </dgm:pt>
    <dgm:pt modelId="{086A10A3-A7B6-45FA-AB27-D9B4CAB78CFF}" type="pres">
      <dgm:prSet presAssocID="{AE2F82AA-CF0E-4603-B253-36F4C987D07C}" presName="sibTrans" presStyleLbl="sibTrans2D1" presStyleIdx="3" presStyleCnt="11"/>
      <dgm:spPr/>
    </dgm:pt>
    <dgm:pt modelId="{4E4CAFA4-5360-4E55-9FE2-AC60273BD236}" type="pres">
      <dgm:prSet presAssocID="{F1FB62FC-9B32-4F19-9F56-436437DA7ADC}" presName="node" presStyleLbl="node1" presStyleIdx="4" presStyleCnt="11" custScaleX="160691" custScaleY="157175">
        <dgm:presLayoutVars>
          <dgm:bulletEnabled val="1"/>
        </dgm:presLayoutVars>
      </dgm:prSet>
      <dgm:spPr/>
    </dgm:pt>
    <dgm:pt modelId="{E57E49B6-65CC-46A9-9ACB-72F21B5970CD}" type="pres">
      <dgm:prSet presAssocID="{F1FB62FC-9B32-4F19-9F56-436437DA7ADC}" presName="dummy" presStyleCnt="0"/>
      <dgm:spPr/>
    </dgm:pt>
    <dgm:pt modelId="{21638FCA-B545-486F-91E7-E3792A8C0823}" type="pres">
      <dgm:prSet presAssocID="{EFC051F2-9B76-4EE0-A8AA-CB327FB47256}" presName="sibTrans" presStyleLbl="sibTrans2D1" presStyleIdx="4" presStyleCnt="11"/>
      <dgm:spPr/>
    </dgm:pt>
    <dgm:pt modelId="{B7613AB7-16AC-4943-9C91-803FC84DE367}" type="pres">
      <dgm:prSet presAssocID="{D456CAFC-73DB-42AB-AEA1-17084679FD52}" presName="node" presStyleLbl="node1" presStyleIdx="5" presStyleCnt="11" custScaleX="160691" custScaleY="157175">
        <dgm:presLayoutVars>
          <dgm:bulletEnabled val="1"/>
        </dgm:presLayoutVars>
      </dgm:prSet>
      <dgm:spPr/>
    </dgm:pt>
    <dgm:pt modelId="{DC06D4F4-FBAA-4D36-9F37-A00DA682AA31}" type="pres">
      <dgm:prSet presAssocID="{D456CAFC-73DB-42AB-AEA1-17084679FD52}" presName="dummy" presStyleCnt="0"/>
      <dgm:spPr/>
    </dgm:pt>
    <dgm:pt modelId="{D62C9369-8C0E-49E8-B870-7F5E0286F82B}" type="pres">
      <dgm:prSet presAssocID="{5AF22B08-AFA2-4F07-A9DD-2D454FAD89EE}" presName="sibTrans" presStyleLbl="sibTrans2D1" presStyleIdx="5" presStyleCnt="11"/>
      <dgm:spPr/>
    </dgm:pt>
    <dgm:pt modelId="{FE4316C8-E8FA-4A62-A3DD-7E1F1C2786E1}" type="pres">
      <dgm:prSet presAssocID="{409A0FEC-79C3-418E-9FD1-D835A1F32990}" presName="node" presStyleLbl="node1" presStyleIdx="6" presStyleCnt="11" custScaleX="160691" custScaleY="157175">
        <dgm:presLayoutVars>
          <dgm:bulletEnabled val="1"/>
        </dgm:presLayoutVars>
      </dgm:prSet>
      <dgm:spPr/>
    </dgm:pt>
    <dgm:pt modelId="{8BD62087-BADD-4FD2-9583-AAF7F9B1FAF8}" type="pres">
      <dgm:prSet presAssocID="{409A0FEC-79C3-418E-9FD1-D835A1F32990}" presName="dummy" presStyleCnt="0"/>
      <dgm:spPr/>
    </dgm:pt>
    <dgm:pt modelId="{920398E0-C281-4CFE-9046-914F942037F1}" type="pres">
      <dgm:prSet presAssocID="{ACC06690-E03E-4030-87A7-594C1CB9E10B}" presName="sibTrans" presStyleLbl="sibTrans2D1" presStyleIdx="6" presStyleCnt="11"/>
      <dgm:spPr/>
    </dgm:pt>
    <dgm:pt modelId="{34E356E3-5037-4D3F-A5D1-B17BC40DF781}" type="pres">
      <dgm:prSet presAssocID="{91D3518C-4AA5-44FC-A5CC-7B4F746498B2}" presName="node" presStyleLbl="node1" presStyleIdx="7" presStyleCnt="11" custScaleX="160691" custScaleY="157175">
        <dgm:presLayoutVars>
          <dgm:bulletEnabled val="1"/>
        </dgm:presLayoutVars>
      </dgm:prSet>
      <dgm:spPr/>
    </dgm:pt>
    <dgm:pt modelId="{8D155177-5059-42B5-BB61-7CF3BFB51BB2}" type="pres">
      <dgm:prSet presAssocID="{91D3518C-4AA5-44FC-A5CC-7B4F746498B2}" presName="dummy" presStyleCnt="0"/>
      <dgm:spPr/>
    </dgm:pt>
    <dgm:pt modelId="{AC4D57C7-74CC-4598-B4B6-548AC59691C4}" type="pres">
      <dgm:prSet presAssocID="{C9390F64-3698-4180-A07D-951456E4D1F9}" presName="sibTrans" presStyleLbl="sibTrans2D1" presStyleIdx="7" presStyleCnt="11"/>
      <dgm:spPr/>
    </dgm:pt>
    <dgm:pt modelId="{A29CE796-BDB7-43BA-BA6F-0CBA59CD16A6}" type="pres">
      <dgm:prSet presAssocID="{D0FD1F95-28C3-460E-902D-E91186BDEDD9}" presName="node" presStyleLbl="node1" presStyleIdx="8" presStyleCnt="11" custScaleX="160691" custScaleY="157175">
        <dgm:presLayoutVars>
          <dgm:bulletEnabled val="1"/>
        </dgm:presLayoutVars>
      </dgm:prSet>
      <dgm:spPr/>
    </dgm:pt>
    <dgm:pt modelId="{98DC4854-B363-4BB8-9CC6-2B57716BDC1C}" type="pres">
      <dgm:prSet presAssocID="{D0FD1F95-28C3-460E-902D-E91186BDEDD9}" presName="dummy" presStyleCnt="0"/>
      <dgm:spPr/>
    </dgm:pt>
    <dgm:pt modelId="{E8F1EA19-7F57-4DBD-8FC8-3535CCAD1BE5}" type="pres">
      <dgm:prSet presAssocID="{3AB3B47A-36D9-4176-8054-8CD0F393FEE5}" presName="sibTrans" presStyleLbl="sibTrans2D1" presStyleIdx="8" presStyleCnt="11"/>
      <dgm:spPr/>
    </dgm:pt>
    <dgm:pt modelId="{0007FA7B-54AD-47DD-8E44-AC1AF7FEAF82}" type="pres">
      <dgm:prSet presAssocID="{0E2D5AE3-855E-4B56-9203-150278481C58}" presName="node" presStyleLbl="node1" presStyleIdx="9" presStyleCnt="11" custScaleX="160691" custScaleY="157175">
        <dgm:presLayoutVars>
          <dgm:bulletEnabled val="1"/>
        </dgm:presLayoutVars>
      </dgm:prSet>
      <dgm:spPr/>
    </dgm:pt>
    <dgm:pt modelId="{AFD89D20-1BAA-4513-8DE6-57C7D0803DE1}" type="pres">
      <dgm:prSet presAssocID="{0E2D5AE3-855E-4B56-9203-150278481C58}" presName="dummy" presStyleCnt="0"/>
      <dgm:spPr/>
    </dgm:pt>
    <dgm:pt modelId="{290C690E-4BE9-4C09-B1CD-35497D1FEB59}" type="pres">
      <dgm:prSet presAssocID="{FE49F5CB-A28C-4C15-A590-68FDD521222B}" presName="sibTrans" presStyleLbl="sibTrans2D1" presStyleIdx="9" presStyleCnt="11"/>
      <dgm:spPr/>
    </dgm:pt>
    <dgm:pt modelId="{1ADB9B43-4EA5-4E99-A2B8-9EAAC9C4B246}" type="pres">
      <dgm:prSet presAssocID="{F97CB436-5FB1-4D03-B77C-84483D8D6BFD}" presName="node" presStyleLbl="node1" presStyleIdx="10" presStyleCnt="11" custScaleX="160691" custScaleY="157175">
        <dgm:presLayoutVars>
          <dgm:bulletEnabled val="1"/>
        </dgm:presLayoutVars>
      </dgm:prSet>
      <dgm:spPr/>
    </dgm:pt>
    <dgm:pt modelId="{75D4E72A-8014-4EFF-8941-D93A233AB853}" type="pres">
      <dgm:prSet presAssocID="{F97CB436-5FB1-4D03-B77C-84483D8D6BFD}" presName="dummy" presStyleCnt="0"/>
      <dgm:spPr/>
    </dgm:pt>
    <dgm:pt modelId="{D06037E4-CF76-4FA5-AE8D-BE0093195B04}" type="pres">
      <dgm:prSet presAssocID="{8973D277-326E-4C11-B766-63ADF000F03A}" presName="sibTrans" presStyleLbl="sibTrans2D1" presStyleIdx="10" presStyleCnt="11"/>
      <dgm:spPr/>
    </dgm:pt>
  </dgm:ptLst>
  <dgm:cxnLst>
    <dgm:cxn modelId="{DA043603-854E-414D-9E67-D9AB863B81FA}" type="presOf" srcId="{EFC051F2-9B76-4EE0-A8AA-CB327FB47256}" destId="{21638FCA-B545-486F-91E7-E3792A8C0823}" srcOrd="0" destOrd="0" presId="urn:microsoft.com/office/officeart/2005/8/layout/radial6"/>
    <dgm:cxn modelId="{A0B10618-DE90-4E55-8F5F-6B626BB38BC5}" type="presOf" srcId="{D0FD1F95-28C3-460E-902D-E91186BDEDD9}" destId="{A29CE796-BDB7-43BA-BA6F-0CBA59CD16A6}" srcOrd="0" destOrd="0" presId="urn:microsoft.com/office/officeart/2005/8/layout/radial6"/>
    <dgm:cxn modelId="{210D1B18-B210-4E01-8198-7C79FD7A80F1}" srcId="{56906DAD-6FAC-4630-BFE8-CE1A1EA4E3C7}" destId="{409A0FEC-79C3-418E-9FD1-D835A1F32990}" srcOrd="6" destOrd="0" parTransId="{BB969720-3F9E-4B27-AA5B-2E1F259CC2B1}" sibTransId="{ACC06690-E03E-4030-87A7-594C1CB9E10B}"/>
    <dgm:cxn modelId="{F03A261E-5DE7-4342-AC1C-75C02B0A56BB}" srcId="{56906DAD-6FAC-4630-BFE8-CE1A1EA4E3C7}" destId="{F1FB62FC-9B32-4F19-9F56-436437DA7ADC}" srcOrd="4" destOrd="0" parTransId="{6A556293-A706-4BCA-A1FE-642DB6D0AF0F}" sibTransId="{EFC051F2-9B76-4EE0-A8AA-CB327FB47256}"/>
    <dgm:cxn modelId="{853A9821-2222-4134-A2C1-4D2DE7317BD7}" type="presOf" srcId="{C9390F64-3698-4180-A07D-951456E4D1F9}" destId="{AC4D57C7-74CC-4598-B4B6-548AC59691C4}" srcOrd="0" destOrd="0" presId="urn:microsoft.com/office/officeart/2005/8/layout/radial6"/>
    <dgm:cxn modelId="{C37DB425-D253-4F38-9710-0F74F816EE83}" srcId="{56906DAD-6FAC-4630-BFE8-CE1A1EA4E3C7}" destId="{91D3518C-4AA5-44FC-A5CC-7B4F746498B2}" srcOrd="7" destOrd="0" parTransId="{AEA6148C-CB91-4DC5-A89D-66D74741974A}" sibTransId="{C9390F64-3698-4180-A07D-951456E4D1F9}"/>
    <dgm:cxn modelId="{F8D0A42A-CB91-4D89-9F08-D6A51AC70C00}" srcId="{56906DAD-6FAC-4630-BFE8-CE1A1EA4E3C7}" destId="{D0FD1F95-28C3-460E-902D-E91186BDEDD9}" srcOrd="8" destOrd="0" parTransId="{5BF764E2-042A-49FD-B186-B3D259574E0C}" sibTransId="{3AB3B47A-36D9-4176-8054-8CD0F393FEE5}"/>
    <dgm:cxn modelId="{DC16AD3A-DD14-471B-966F-3BF8998E33FF}" srcId="{56906DAD-6FAC-4630-BFE8-CE1A1EA4E3C7}" destId="{D456CAFC-73DB-42AB-AEA1-17084679FD52}" srcOrd="5" destOrd="0" parTransId="{031A2309-9C8C-4193-8BE4-D30910A749F6}" sibTransId="{5AF22B08-AFA2-4F07-A9DD-2D454FAD89EE}"/>
    <dgm:cxn modelId="{0AA5463F-FA3D-42F5-9AB6-245DA8D88E6B}" type="presOf" srcId="{3AB3B47A-36D9-4176-8054-8CD0F393FEE5}" destId="{E8F1EA19-7F57-4DBD-8FC8-3535CCAD1BE5}" srcOrd="0" destOrd="0" presId="urn:microsoft.com/office/officeart/2005/8/layout/radial6"/>
    <dgm:cxn modelId="{F195823F-3303-48B3-AB74-B24BE95E695F}" type="presOf" srcId="{FA3C7482-C9E8-4FB4-89A5-D4EEAE262C8D}" destId="{034BBB45-D2E7-466C-9024-FE03857D84DA}" srcOrd="0" destOrd="0" presId="urn:microsoft.com/office/officeart/2005/8/layout/radial6"/>
    <dgm:cxn modelId="{3155FB3F-52D2-4936-BBB2-EA148EF2788C}" srcId="{56906DAD-6FAC-4630-BFE8-CE1A1EA4E3C7}" destId="{F97CB436-5FB1-4D03-B77C-84483D8D6BFD}" srcOrd="10" destOrd="0" parTransId="{6BF48D62-E4D4-491F-BC7B-32F2881C0B60}" sibTransId="{8973D277-326E-4C11-B766-63ADF000F03A}"/>
    <dgm:cxn modelId="{08DB225C-5714-49AB-A78B-B4680DFAB8FF}" srcId="{56906DAD-6FAC-4630-BFE8-CE1A1EA4E3C7}" destId="{0E2D5AE3-855E-4B56-9203-150278481C58}" srcOrd="9" destOrd="0" parTransId="{55AE10FB-8874-4B3F-911F-CA38600BABBD}" sibTransId="{FE49F5CB-A28C-4C15-A590-68FDD521222B}"/>
    <dgm:cxn modelId="{0CBB675C-560C-4F50-8C5B-DB2CF302C88A}" srcId="{56906DAD-6FAC-4630-BFE8-CE1A1EA4E3C7}" destId="{2C4EA325-A01D-4C68-B9A9-144DBBDB80AB}" srcOrd="1" destOrd="0" parTransId="{287A3C27-6CC8-4E4B-A8C3-8194768BA310}" sibTransId="{B2A6692C-2A53-4C97-88AD-12CB249F1CF2}"/>
    <dgm:cxn modelId="{6F12E641-300E-4942-9008-BEE501AB0278}" srcId="{4A21B0DD-0297-4E6D-9321-A843655B12CC}" destId="{56906DAD-6FAC-4630-BFE8-CE1A1EA4E3C7}" srcOrd="0" destOrd="0" parTransId="{021CD574-4894-455B-925E-B8428311F993}" sibTransId="{D5C7DB59-C4BF-4F88-B6B5-EA363BF41E06}"/>
    <dgm:cxn modelId="{775FB843-3F79-4394-98FA-20D6B483BF35}" type="presOf" srcId="{0E2D5AE3-855E-4B56-9203-150278481C58}" destId="{0007FA7B-54AD-47DD-8E44-AC1AF7FEAF82}" srcOrd="0" destOrd="0" presId="urn:microsoft.com/office/officeart/2005/8/layout/radial6"/>
    <dgm:cxn modelId="{6897EC6A-14DA-421D-9239-E2062DDC3133}" type="presOf" srcId="{8973D277-326E-4C11-B766-63ADF000F03A}" destId="{D06037E4-CF76-4FA5-AE8D-BE0093195B04}" srcOrd="0" destOrd="0" presId="urn:microsoft.com/office/officeart/2005/8/layout/radial6"/>
    <dgm:cxn modelId="{32C49B70-2AC5-4680-8CA7-519DA83E1C34}" type="presOf" srcId="{C667ED02-97BC-43CC-A3A8-455ACE6A2C91}" destId="{38741972-3DA7-454F-B680-2378FF9E2B9C}" srcOrd="0" destOrd="0" presId="urn:microsoft.com/office/officeart/2005/8/layout/radial6"/>
    <dgm:cxn modelId="{9B444B51-2E71-4208-9554-50FB58D3BD59}" srcId="{56906DAD-6FAC-4630-BFE8-CE1A1EA4E3C7}" destId="{FA3C7482-C9E8-4FB4-89A5-D4EEAE262C8D}" srcOrd="3" destOrd="0" parTransId="{EA3BAE16-0AEA-44F9-B872-C2C3DF601D4D}" sibTransId="{AE2F82AA-CF0E-4603-B253-36F4C987D07C}"/>
    <dgm:cxn modelId="{F9F22A74-9CE2-4E40-8F5C-A8C18FBFA90E}" type="presOf" srcId="{DCA6DA55-9B86-4FA9-AAD8-BAE7AFC6E238}" destId="{6D18A816-35A9-4AFE-ABE2-33B678FBAA9C}" srcOrd="0" destOrd="0" presId="urn:microsoft.com/office/officeart/2005/8/layout/radial6"/>
    <dgm:cxn modelId="{5AE20375-1839-4B9C-B16A-A95DA61CA496}" type="presOf" srcId="{D456CAFC-73DB-42AB-AEA1-17084679FD52}" destId="{B7613AB7-16AC-4943-9C91-803FC84DE367}" srcOrd="0" destOrd="0" presId="urn:microsoft.com/office/officeart/2005/8/layout/radial6"/>
    <dgm:cxn modelId="{2DBCE458-91BC-4015-9793-0370171CBA54}" type="presOf" srcId="{FE49F5CB-A28C-4C15-A590-68FDD521222B}" destId="{290C690E-4BE9-4C09-B1CD-35497D1FEB59}" srcOrd="0" destOrd="0" presId="urn:microsoft.com/office/officeart/2005/8/layout/radial6"/>
    <dgm:cxn modelId="{9610357F-DFD4-4B3C-A65A-A72EA6EAD6B2}" type="presOf" srcId="{409A0FEC-79C3-418E-9FD1-D835A1F32990}" destId="{FE4316C8-E8FA-4A62-A3DD-7E1F1C2786E1}" srcOrd="0" destOrd="0" presId="urn:microsoft.com/office/officeart/2005/8/layout/radial6"/>
    <dgm:cxn modelId="{77D88891-5584-4FCD-8427-A0D8E07EA95D}" type="presOf" srcId="{AE2F82AA-CF0E-4603-B253-36F4C987D07C}" destId="{086A10A3-A7B6-45FA-AB27-D9B4CAB78CFF}" srcOrd="0" destOrd="0" presId="urn:microsoft.com/office/officeart/2005/8/layout/radial6"/>
    <dgm:cxn modelId="{99AFD5A4-9557-4AAB-9D9A-730EE5FEB04A}" srcId="{56906DAD-6FAC-4630-BFE8-CE1A1EA4E3C7}" destId="{DCA6DA55-9B86-4FA9-AAD8-BAE7AFC6E238}" srcOrd="2" destOrd="0" parTransId="{32648A87-45C9-4DFB-992B-056EF2042202}" sibTransId="{1FA02244-336F-46C3-8333-C40BF108A8B1}"/>
    <dgm:cxn modelId="{5ADE8BA5-1361-4645-B4B8-E93F586E556E}" srcId="{56906DAD-6FAC-4630-BFE8-CE1A1EA4E3C7}" destId="{C667ED02-97BC-43CC-A3A8-455ACE6A2C91}" srcOrd="0" destOrd="0" parTransId="{B1CCF4F3-02B3-4550-8F9A-A57AA43F4F1A}" sibTransId="{D9F2739F-624D-417B-A52E-8D4A9ADEE04F}"/>
    <dgm:cxn modelId="{1D9D64AC-FCF3-49BE-84ED-C85673EF7950}" type="presOf" srcId="{4A21B0DD-0297-4E6D-9321-A843655B12CC}" destId="{79B5EBD8-E888-4553-BC3F-1C7C8A799DA1}" srcOrd="0" destOrd="0" presId="urn:microsoft.com/office/officeart/2005/8/layout/radial6"/>
    <dgm:cxn modelId="{AB87FEB6-37D7-44DF-A1B0-8F7716BF004C}" type="presOf" srcId="{91D3518C-4AA5-44FC-A5CC-7B4F746498B2}" destId="{34E356E3-5037-4D3F-A5D1-B17BC40DF781}" srcOrd="0" destOrd="0" presId="urn:microsoft.com/office/officeart/2005/8/layout/radial6"/>
    <dgm:cxn modelId="{8F7494B8-6EC8-4E1A-A256-608F8CD6E695}" type="presOf" srcId="{5AF22B08-AFA2-4F07-A9DD-2D454FAD89EE}" destId="{D62C9369-8C0E-49E8-B870-7F5E0286F82B}" srcOrd="0" destOrd="0" presId="urn:microsoft.com/office/officeart/2005/8/layout/radial6"/>
    <dgm:cxn modelId="{2E6BF3BF-9E34-4030-83C7-A6D8E8E664C7}" type="presOf" srcId="{F1FB62FC-9B32-4F19-9F56-436437DA7ADC}" destId="{4E4CAFA4-5360-4E55-9FE2-AC60273BD236}" srcOrd="0" destOrd="0" presId="urn:microsoft.com/office/officeart/2005/8/layout/radial6"/>
    <dgm:cxn modelId="{4A20D8C1-1809-41CA-9C18-562A92540468}" type="presOf" srcId="{56906DAD-6FAC-4630-BFE8-CE1A1EA4E3C7}" destId="{A44A179D-C477-43A4-8959-C041902BACB5}" srcOrd="0" destOrd="0" presId="urn:microsoft.com/office/officeart/2005/8/layout/radial6"/>
    <dgm:cxn modelId="{E13882CA-ECEA-4A68-A69D-CFFB1D555DBF}" type="presOf" srcId="{2C4EA325-A01D-4C68-B9A9-144DBBDB80AB}" destId="{DDD7071F-3D4E-462D-9EB1-67453CB42361}" srcOrd="0" destOrd="0" presId="urn:microsoft.com/office/officeart/2005/8/layout/radial6"/>
    <dgm:cxn modelId="{63D6CFEA-1B3A-461A-BD6E-02FF22B4B66E}" type="presOf" srcId="{F97CB436-5FB1-4D03-B77C-84483D8D6BFD}" destId="{1ADB9B43-4EA5-4E99-A2B8-9EAAC9C4B246}" srcOrd="0" destOrd="0" presId="urn:microsoft.com/office/officeart/2005/8/layout/radial6"/>
    <dgm:cxn modelId="{3DF999F0-17FF-4F99-A7D3-62E0C5E8F520}" type="presOf" srcId="{B2A6692C-2A53-4C97-88AD-12CB249F1CF2}" destId="{4142340D-7632-4CBE-AFE7-BD278071C99B}" srcOrd="0" destOrd="0" presId="urn:microsoft.com/office/officeart/2005/8/layout/radial6"/>
    <dgm:cxn modelId="{7D004CF2-F8DA-40D5-B41E-1AD8CAB34E4D}" type="presOf" srcId="{ACC06690-E03E-4030-87A7-594C1CB9E10B}" destId="{920398E0-C281-4CFE-9046-914F942037F1}" srcOrd="0" destOrd="0" presId="urn:microsoft.com/office/officeart/2005/8/layout/radial6"/>
    <dgm:cxn modelId="{A76276F3-B772-42EB-B795-3B9208D7CA21}" type="presOf" srcId="{1FA02244-336F-46C3-8333-C40BF108A8B1}" destId="{3E41541F-8D54-4D0F-B294-75C1E62EA872}" srcOrd="0" destOrd="0" presId="urn:microsoft.com/office/officeart/2005/8/layout/radial6"/>
    <dgm:cxn modelId="{A981D9F5-8097-4D07-94B5-2AF9B78FF185}" type="presOf" srcId="{D9F2739F-624D-417B-A52E-8D4A9ADEE04F}" destId="{DF06090D-2782-4181-A7D9-6A995418E1D4}" srcOrd="0" destOrd="0" presId="urn:microsoft.com/office/officeart/2005/8/layout/radial6"/>
    <dgm:cxn modelId="{AD482608-60C7-406D-8F47-89219E576E23}" type="presParOf" srcId="{79B5EBD8-E888-4553-BC3F-1C7C8A799DA1}" destId="{A44A179D-C477-43A4-8959-C041902BACB5}" srcOrd="0" destOrd="0" presId="urn:microsoft.com/office/officeart/2005/8/layout/radial6"/>
    <dgm:cxn modelId="{59439666-5F58-4EE6-971B-F0E65BA490EF}" type="presParOf" srcId="{79B5EBD8-E888-4553-BC3F-1C7C8A799DA1}" destId="{38741972-3DA7-454F-B680-2378FF9E2B9C}" srcOrd="1" destOrd="0" presId="urn:microsoft.com/office/officeart/2005/8/layout/radial6"/>
    <dgm:cxn modelId="{161879FE-E94E-4DCF-871D-AEF0E301C827}" type="presParOf" srcId="{79B5EBD8-E888-4553-BC3F-1C7C8A799DA1}" destId="{7B7F6F31-9FCB-480C-A04A-2620FFF45C3B}" srcOrd="2" destOrd="0" presId="urn:microsoft.com/office/officeart/2005/8/layout/radial6"/>
    <dgm:cxn modelId="{04180234-5D5B-4570-A7E5-70DCAB024D71}" type="presParOf" srcId="{79B5EBD8-E888-4553-BC3F-1C7C8A799DA1}" destId="{DF06090D-2782-4181-A7D9-6A995418E1D4}" srcOrd="3" destOrd="0" presId="urn:microsoft.com/office/officeart/2005/8/layout/radial6"/>
    <dgm:cxn modelId="{360AD300-FC34-4383-AF4A-F14F01F7B2A3}" type="presParOf" srcId="{79B5EBD8-E888-4553-BC3F-1C7C8A799DA1}" destId="{DDD7071F-3D4E-462D-9EB1-67453CB42361}" srcOrd="4" destOrd="0" presId="urn:microsoft.com/office/officeart/2005/8/layout/radial6"/>
    <dgm:cxn modelId="{5DBAE06D-D584-4111-9EF0-5121607C74BD}" type="presParOf" srcId="{79B5EBD8-E888-4553-BC3F-1C7C8A799DA1}" destId="{D6AC07FA-3A66-4213-85BC-85D6208B3EF6}" srcOrd="5" destOrd="0" presId="urn:microsoft.com/office/officeart/2005/8/layout/radial6"/>
    <dgm:cxn modelId="{D8946341-B73D-4B84-93FC-9D28B45B1C02}" type="presParOf" srcId="{79B5EBD8-E888-4553-BC3F-1C7C8A799DA1}" destId="{4142340D-7632-4CBE-AFE7-BD278071C99B}" srcOrd="6" destOrd="0" presId="urn:microsoft.com/office/officeart/2005/8/layout/radial6"/>
    <dgm:cxn modelId="{603101C3-2AC8-4109-87A9-8C77CA3024A8}" type="presParOf" srcId="{79B5EBD8-E888-4553-BC3F-1C7C8A799DA1}" destId="{6D18A816-35A9-4AFE-ABE2-33B678FBAA9C}" srcOrd="7" destOrd="0" presId="urn:microsoft.com/office/officeart/2005/8/layout/radial6"/>
    <dgm:cxn modelId="{64CDAD27-7D74-45DA-85DA-C107BCA23D53}" type="presParOf" srcId="{79B5EBD8-E888-4553-BC3F-1C7C8A799DA1}" destId="{36EBFC3A-CC66-429F-8755-351A63A03BCC}" srcOrd="8" destOrd="0" presId="urn:microsoft.com/office/officeart/2005/8/layout/radial6"/>
    <dgm:cxn modelId="{499F0495-35E3-4A15-B3B6-EA5715AF59D9}" type="presParOf" srcId="{79B5EBD8-E888-4553-BC3F-1C7C8A799DA1}" destId="{3E41541F-8D54-4D0F-B294-75C1E62EA872}" srcOrd="9" destOrd="0" presId="urn:microsoft.com/office/officeart/2005/8/layout/radial6"/>
    <dgm:cxn modelId="{B3AA0D65-AFD1-4730-B904-A2EF89D45444}" type="presParOf" srcId="{79B5EBD8-E888-4553-BC3F-1C7C8A799DA1}" destId="{034BBB45-D2E7-466C-9024-FE03857D84DA}" srcOrd="10" destOrd="0" presId="urn:microsoft.com/office/officeart/2005/8/layout/radial6"/>
    <dgm:cxn modelId="{FD741854-EF23-4862-8F41-637D3C0B411D}" type="presParOf" srcId="{79B5EBD8-E888-4553-BC3F-1C7C8A799DA1}" destId="{0A9622BA-13AA-475B-B82B-BE14B2089222}" srcOrd="11" destOrd="0" presId="urn:microsoft.com/office/officeart/2005/8/layout/radial6"/>
    <dgm:cxn modelId="{D2B6EB5F-38B5-4FBB-B73C-C24730C8AF39}" type="presParOf" srcId="{79B5EBD8-E888-4553-BC3F-1C7C8A799DA1}" destId="{086A10A3-A7B6-45FA-AB27-D9B4CAB78CFF}" srcOrd="12" destOrd="0" presId="urn:microsoft.com/office/officeart/2005/8/layout/radial6"/>
    <dgm:cxn modelId="{661B6054-B9F7-420C-95A8-989EA298140F}" type="presParOf" srcId="{79B5EBD8-E888-4553-BC3F-1C7C8A799DA1}" destId="{4E4CAFA4-5360-4E55-9FE2-AC60273BD236}" srcOrd="13" destOrd="0" presId="urn:microsoft.com/office/officeart/2005/8/layout/radial6"/>
    <dgm:cxn modelId="{7BE40F65-848A-4553-952A-95A607319494}" type="presParOf" srcId="{79B5EBD8-E888-4553-BC3F-1C7C8A799DA1}" destId="{E57E49B6-65CC-46A9-9ACB-72F21B5970CD}" srcOrd="14" destOrd="0" presId="urn:microsoft.com/office/officeart/2005/8/layout/radial6"/>
    <dgm:cxn modelId="{915B0608-1037-41E8-9DCD-F6CF06D0EAFE}" type="presParOf" srcId="{79B5EBD8-E888-4553-BC3F-1C7C8A799DA1}" destId="{21638FCA-B545-486F-91E7-E3792A8C0823}" srcOrd="15" destOrd="0" presId="urn:microsoft.com/office/officeart/2005/8/layout/radial6"/>
    <dgm:cxn modelId="{AA66295F-0FD1-4E3F-B21F-6E3900AD4506}" type="presParOf" srcId="{79B5EBD8-E888-4553-BC3F-1C7C8A799DA1}" destId="{B7613AB7-16AC-4943-9C91-803FC84DE367}" srcOrd="16" destOrd="0" presId="urn:microsoft.com/office/officeart/2005/8/layout/radial6"/>
    <dgm:cxn modelId="{C1949FCD-5BE7-4A9B-9FE2-E4173B0789A2}" type="presParOf" srcId="{79B5EBD8-E888-4553-BC3F-1C7C8A799DA1}" destId="{DC06D4F4-FBAA-4D36-9F37-A00DA682AA31}" srcOrd="17" destOrd="0" presId="urn:microsoft.com/office/officeart/2005/8/layout/radial6"/>
    <dgm:cxn modelId="{1EB2A9B6-984D-4277-BDAC-6C9A98083CD6}" type="presParOf" srcId="{79B5EBD8-E888-4553-BC3F-1C7C8A799DA1}" destId="{D62C9369-8C0E-49E8-B870-7F5E0286F82B}" srcOrd="18" destOrd="0" presId="urn:microsoft.com/office/officeart/2005/8/layout/radial6"/>
    <dgm:cxn modelId="{B7396428-8BE0-4581-A49D-643098D5218C}" type="presParOf" srcId="{79B5EBD8-E888-4553-BC3F-1C7C8A799DA1}" destId="{FE4316C8-E8FA-4A62-A3DD-7E1F1C2786E1}" srcOrd="19" destOrd="0" presId="urn:microsoft.com/office/officeart/2005/8/layout/radial6"/>
    <dgm:cxn modelId="{DD354913-DEE1-41A6-80B2-D8F00689854D}" type="presParOf" srcId="{79B5EBD8-E888-4553-BC3F-1C7C8A799DA1}" destId="{8BD62087-BADD-4FD2-9583-AAF7F9B1FAF8}" srcOrd="20" destOrd="0" presId="urn:microsoft.com/office/officeart/2005/8/layout/radial6"/>
    <dgm:cxn modelId="{31D685AB-54C0-47BE-8298-57D7B019ABD1}" type="presParOf" srcId="{79B5EBD8-E888-4553-BC3F-1C7C8A799DA1}" destId="{920398E0-C281-4CFE-9046-914F942037F1}" srcOrd="21" destOrd="0" presId="urn:microsoft.com/office/officeart/2005/8/layout/radial6"/>
    <dgm:cxn modelId="{801BAD8B-E790-4693-A5C4-FF5F9B2F9BC2}" type="presParOf" srcId="{79B5EBD8-E888-4553-BC3F-1C7C8A799DA1}" destId="{34E356E3-5037-4D3F-A5D1-B17BC40DF781}" srcOrd="22" destOrd="0" presId="urn:microsoft.com/office/officeart/2005/8/layout/radial6"/>
    <dgm:cxn modelId="{B5933D29-A74E-474B-9FD4-F088D731CDD7}" type="presParOf" srcId="{79B5EBD8-E888-4553-BC3F-1C7C8A799DA1}" destId="{8D155177-5059-42B5-BB61-7CF3BFB51BB2}" srcOrd="23" destOrd="0" presId="urn:microsoft.com/office/officeart/2005/8/layout/radial6"/>
    <dgm:cxn modelId="{B3984E30-B3DE-4DD3-A61D-805BF6F252F1}" type="presParOf" srcId="{79B5EBD8-E888-4553-BC3F-1C7C8A799DA1}" destId="{AC4D57C7-74CC-4598-B4B6-548AC59691C4}" srcOrd="24" destOrd="0" presId="urn:microsoft.com/office/officeart/2005/8/layout/radial6"/>
    <dgm:cxn modelId="{767F51F4-BC55-46DD-8420-59ABB166D8A9}" type="presParOf" srcId="{79B5EBD8-E888-4553-BC3F-1C7C8A799DA1}" destId="{A29CE796-BDB7-43BA-BA6F-0CBA59CD16A6}" srcOrd="25" destOrd="0" presId="urn:microsoft.com/office/officeart/2005/8/layout/radial6"/>
    <dgm:cxn modelId="{4192DE30-4E35-4FFF-9891-A4E3E056A636}" type="presParOf" srcId="{79B5EBD8-E888-4553-BC3F-1C7C8A799DA1}" destId="{98DC4854-B363-4BB8-9CC6-2B57716BDC1C}" srcOrd="26" destOrd="0" presId="urn:microsoft.com/office/officeart/2005/8/layout/radial6"/>
    <dgm:cxn modelId="{ED56FD97-812E-4116-B243-FD5FB7AF4074}" type="presParOf" srcId="{79B5EBD8-E888-4553-BC3F-1C7C8A799DA1}" destId="{E8F1EA19-7F57-4DBD-8FC8-3535CCAD1BE5}" srcOrd="27" destOrd="0" presId="urn:microsoft.com/office/officeart/2005/8/layout/radial6"/>
    <dgm:cxn modelId="{B340FD87-F15B-46B0-9F14-4EC5E796C012}" type="presParOf" srcId="{79B5EBD8-E888-4553-BC3F-1C7C8A799DA1}" destId="{0007FA7B-54AD-47DD-8E44-AC1AF7FEAF82}" srcOrd="28" destOrd="0" presId="urn:microsoft.com/office/officeart/2005/8/layout/radial6"/>
    <dgm:cxn modelId="{81CFA78C-BC7F-414E-BC27-DD6055863261}" type="presParOf" srcId="{79B5EBD8-E888-4553-BC3F-1C7C8A799DA1}" destId="{AFD89D20-1BAA-4513-8DE6-57C7D0803DE1}" srcOrd="29" destOrd="0" presId="urn:microsoft.com/office/officeart/2005/8/layout/radial6"/>
    <dgm:cxn modelId="{BEF1E10D-A72F-4258-8F42-5F98069F5E16}" type="presParOf" srcId="{79B5EBD8-E888-4553-BC3F-1C7C8A799DA1}" destId="{290C690E-4BE9-4C09-B1CD-35497D1FEB59}" srcOrd="30" destOrd="0" presId="urn:microsoft.com/office/officeart/2005/8/layout/radial6"/>
    <dgm:cxn modelId="{B5F8424F-90BE-4CC9-9897-F05F81FE5C0C}" type="presParOf" srcId="{79B5EBD8-E888-4553-BC3F-1C7C8A799DA1}" destId="{1ADB9B43-4EA5-4E99-A2B8-9EAAC9C4B246}" srcOrd="31" destOrd="0" presId="urn:microsoft.com/office/officeart/2005/8/layout/radial6"/>
    <dgm:cxn modelId="{3BBECF21-60B0-41A0-A7A7-88C273B43468}" type="presParOf" srcId="{79B5EBD8-E888-4553-BC3F-1C7C8A799DA1}" destId="{75D4E72A-8014-4EFF-8941-D93A233AB853}" srcOrd="32" destOrd="0" presId="urn:microsoft.com/office/officeart/2005/8/layout/radial6"/>
    <dgm:cxn modelId="{05A9C12E-DE9E-4814-8E6C-09D379AE4DDE}" type="presParOf" srcId="{79B5EBD8-E888-4553-BC3F-1C7C8A799DA1}" destId="{D06037E4-CF76-4FA5-AE8D-BE0093195B04}" srcOrd="33" destOrd="0" presId="urn:microsoft.com/office/officeart/2005/8/layout/radial6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037E4-CF76-4FA5-AE8D-BE0093195B04}">
      <dsp:nvSpPr>
        <dsp:cNvPr id="0" name=""/>
        <dsp:cNvSpPr/>
      </dsp:nvSpPr>
      <dsp:spPr>
        <a:xfrm>
          <a:off x="2111948" y="366325"/>
          <a:ext cx="4495680" cy="4495680"/>
        </a:xfrm>
        <a:prstGeom prst="blockArc">
          <a:avLst>
            <a:gd name="adj1" fmla="val 14236364"/>
            <a:gd name="adj2" fmla="val 16200000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C690E-4BE9-4C09-B1CD-35497D1FEB59}">
      <dsp:nvSpPr>
        <dsp:cNvPr id="0" name=""/>
        <dsp:cNvSpPr/>
      </dsp:nvSpPr>
      <dsp:spPr>
        <a:xfrm>
          <a:off x="2111948" y="366325"/>
          <a:ext cx="4495680" cy="4495680"/>
        </a:xfrm>
        <a:prstGeom prst="blockArc">
          <a:avLst>
            <a:gd name="adj1" fmla="val 12272727"/>
            <a:gd name="adj2" fmla="val 14236364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1EA19-7F57-4DBD-8FC8-3535CCAD1BE5}">
      <dsp:nvSpPr>
        <dsp:cNvPr id="0" name=""/>
        <dsp:cNvSpPr/>
      </dsp:nvSpPr>
      <dsp:spPr>
        <a:xfrm>
          <a:off x="2111948" y="366325"/>
          <a:ext cx="4495680" cy="4495680"/>
        </a:xfrm>
        <a:prstGeom prst="blockArc">
          <a:avLst>
            <a:gd name="adj1" fmla="val 10309091"/>
            <a:gd name="adj2" fmla="val 12272727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D57C7-74CC-4598-B4B6-548AC59691C4}">
      <dsp:nvSpPr>
        <dsp:cNvPr id="0" name=""/>
        <dsp:cNvSpPr/>
      </dsp:nvSpPr>
      <dsp:spPr>
        <a:xfrm>
          <a:off x="2111948" y="366325"/>
          <a:ext cx="4495680" cy="4495680"/>
        </a:xfrm>
        <a:prstGeom prst="blockArc">
          <a:avLst>
            <a:gd name="adj1" fmla="val 8345455"/>
            <a:gd name="adj2" fmla="val 10309091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398E0-C281-4CFE-9046-914F942037F1}">
      <dsp:nvSpPr>
        <dsp:cNvPr id="0" name=""/>
        <dsp:cNvSpPr/>
      </dsp:nvSpPr>
      <dsp:spPr>
        <a:xfrm>
          <a:off x="2111948" y="366325"/>
          <a:ext cx="4495680" cy="4495680"/>
        </a:xfrm>
        <a:prstGeom prst="blockArc">
          <a:avLst>
            <a:gd name="adj1" fmla="val 6381818"/>
            <a:gd name="adj2" fmla="val 8345455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C9369-8C0E-49E8-B870-7F5E0286F82B}">
      <dsp:nvSpPr>
        <dsp:cNvPr id="0" name=""/>
        <dsp:cNvSpPr/>
      </dsp:nvSpPr>
      <dsp:spPr>
        <a:xfrm>
          <a:off x="2111948" y="366325"/>
          <a:ext cx="4495680" cy="4495680"/>
        </a:xfrm>
        <a:prstGeom prst="blockArc">
          <a:avLst>
            <a:gd name="adj1" fmla="val 4418182"/>
            <a:gd name="adj2" fmla="val 6381818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38FCA-B545-486F-91E7-E3792A8C0823}">
      <dsp:nvSpPr>
        <dsp:cNvPr id="0" name=""/>
        <dsp:cNvSpPr/>
      </dsp:nvSpPr>
      <dsp:spPr>
        <a:xfrm>
          <a:off x="2111948" y="366325"/>
          <a:ext cx="4495680" cy="4495680"/>
        </a:xfrm>
        <a:prstGeom prst="blockArc">
          <a:avLst>
            <a:gd name="adj1" fmla="val 2454545"/>
            <a:gd name="adj2" fmla="val 4418182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A10A3-A7B6-45FA-AB27-D9B4CAB78CFF}">
      <dsp:nvSpPr>
        <dsp:cNvPr id="0" name=""/>
        <dsp:cNvSpPr/>
      </dsp:nvSpPr>
      <dsp:spPr>
        <a:xfrm>
          <a:off x="2111948" y="366325"/>
          <a:ext cx="4495680" cy="4495680"/>
        </a:xfrm>
        <a:prstGeom prst="blockArc">
          <a:avLst>
            <a:gd name="adj1" fmla="val 490909"/>
            <a:gd name="adj2" fmla="val 2454545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1541F-8D54-4D0F-B294-75C1E62EA872}">
      <dsp:nvSpPr>
        <dsp:cNvPr id="0" name=""/>
        <dsp:cNvSpPr/>
      </dsp:nvSpPr>
      <dsp:spPr>
        <a:xfrm>
          <a:off x="2111948" y="366325"/>
          <a:ext cx="4495680" cy="4495680"/>
        </a:xfrm>
        <a:prstGeom prst="blockArc">
          <a:avLst>
            <a:gd name="adj1" fmla="val 20127273"/>
            <a:gd name="adj2" fmla="val 490909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2340D-7632-4CBE-AFE7-BD278071C99B}">
      <dsp:nvSpPr>
        <dsp:cNvPr id="0" name=""/>
        <dsp:cNvSpPr/>
      </dsp:nvSpPr>
      <dsp:spPr>
        <a:xfrm>
          <a:off x="2111948" y="366325"/>
          <a:ext cx="4495680" cy="4495680"/>
        </a:xfrm>
        <a:prstGeom prst="blockArc">
          <a:avLst>
            <a:gd name="adj1" fmla="val 18163636"/>
            <a:gd name="adj2" fmla="val 20127273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6090D-2782-4181-A7D9-6A995418E1D4}">
      <dsp:nvSpPr>
        <dsp:cNvPr id="0" name=""/>
        <dsp:cNvSpPr/>
      </dsp:nvSpPr>
      <dsp:spPr>
        <a:xfrm>
          <a:off x="2111948" y="366325"/>
          <a:ext cx="4495680" cy="4495680"/>
        </a:xfrm>
        <a:prstGeom prst="blockArc">
          <a:avLst>
            <a:gd name="adj1" fmla="val 16200000"/>
            <a:gd name="adj2" fmla="val 18163636"/>
            <a:gd name="adj3" fmla="val 25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A179D-C477-43A4-8959-C041902BACB5}">
      <dsp:nvSpPr>
        <dsp:cNvPr id="0" name=""/>
        <dsp:cNvSpPr/>
      </dsp:nvSpPr>
      <dsp:spPr>
        <a:xfrm>
          <a:off x="3161269" y="1415646"/>
          <a:ext cx="2397038" cy="239703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3512307" y="1766684"/>
        <a:ext cx="1694962" cy="1694962"/>
      </dsp:txXfrm>
    </dsp:sp>
    <dsp:sp modelId="{38741972-3DA7-454F-B680-2378FF9E2B9C}">
      <dsp:nvSpPr>
        <dsp:cNvPr id="0" name=""/>
        <dsp:cNvSpPr/>
      </dsp:nvSpPr>
      <dsp:spPr>
        <a:xfrm>
          <a:off x="3730020" y="-221445"/>
          <a:ext cx="1259536" cy="1231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</a:rPr>
            <a:t>ГРОЗНЕНСКАЯ ТЭС</a:t>
          </a:r>
        </a:p>
      </dsp:txBody>
      <dsp:txXfrm>
        <a:off x="3914475" y="-41026"/>
        <a:ext cx="890626" cy="871139"/>
      </dsp:txXfrm>
    </dsp:sp>
    <dsp:sp modelId="{DDD7071F-3D4E-462D-9EB1-67453CB42361}">
      <dsp:nvSpPr>
        <dsp:cNvPr id="0" name=""/>
        <dsp:cNvSpPr/>
      </dsp:nvSpPr>
      <dsp:spPr>
        <a:xfrm>
          <a:off x="4930038" y="130912"/>
          <a:ext cx="1259536" cy="1231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ЧЕЧЕННЕФТЕ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ХИМПРОМ</a:t>
          </a:r>
        </a:p>
      </dsp:txBody>
      <dsp:txXfrm>
        <a:off x="5114493" y="311331"/>
        <a:ext cx="890626" cy="871139"/>
      </dsp:txXfrm>
    </dsp:sp>
    <dsp:sp modelId="{6D18A816-35A9-4AFE-ABE2-33B678FBAA9C}">
      <dsp:nvSpPr>
        <dsp:cNvPr id="0" name=""/>
        <dsp:cNvSpPr/>
      </dsp:nvSpPr>
      <dsp:spPr>
        <a:xfrm>
          <a:off x="5749059" y="1076112"/>
          <a:ext cx="1259536" cy="1231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РОСНЕФТЬ</a:t>
          </a:r>
        </a:p>
      </dsp:txBody>
      <dsp:txXfrm>
        <a:off x="5933514" y="1256531"/>
        <a:ext cx="890626" cy="871139"/>
      </dsp:txXfrm>
    </dsp:sp>
    <dsp:sp modelId="{034BBB45-D2E7-466C-9024-FE03857D84DA}">
      <dsp:nvSpPr>
        <dsp:cNvPr id="0" name=""/>
        <dsp:cNvSpPr/>
      </dsp:nvSpPr>
      <dsp:spPr>
        <a:xfrm>
          <a:off x="5927050" y="2314062"/>
          <a:ext cx="1259536" cy="1231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ФАРМСНАБ</a:t>
          </a:r>
        </a:p>
      </dsp:txBody>
      <dsp:txXfrm>
        <a:off x="6111505" y="2494481"/>
        <a:ext cx="890626" cy="871139"/>
      </dsp:txXfrm>
    </dsp:sp>
    <dsp:sp modelId="{4E4CAFA4-5360-4E55-9FE2-AC60273BD236}">
      <dsp:nvSpPr>
        <dsp:cNvPr id="0" name=""/>
        <dsp:cNvSpPr/>
      </dsp:nvSpPr>
      <dsp:spPr>
        <a:xfrm>
          <a:off x="5407498" y="3451721"/>
          <a:ext cx="1259536" cy="1231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КНИИ РАН им. Х.И. Ибрагимова РАН</a:t>
          </a:r>
        </a:p>
      </dsp:txBody>
      <dsp:txXfrm>
        <a:off x="5591953" y="3632140"/>
        <a:ext cx="890626" cy="871139"/>
      </dsp:txXfrm>
    </dsp:sp>
    <dsp:sp modelId="{B7613AB7-16AC-4943-9C91-803FC84DE367}">
      <dsp:nvSpPr>
        <dsp:cNvPr id="0" name=""/>
        <dsp:cNvSpPr/>
      </dsp:nvSpPr>
      <dsp:spPr>
        <a:xfrm>
          <a:off x="4355360" y="4127889"/>
          <a:ext cx="1259536" cy="1231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Академия наук Чеченской Республики</a:t>
          </a:r>
        </a:p>
      </dsp:txBody>
      <dsp:txXfrm>
        <a:off x="4539815" y="4308308"/>
        <a:ext cx="890626" cy="871139"/>
      </dsp:txXfrm>
    </dsp:sp>
    <dsp:sp modelId="{FE4316C8-E8FA-4A62-A3DD-7E1F1C2786E1}">
      <dsp:nvSpPr>
        <dsp:cNvPr id="0" name=""/>
        <dsp:cNvSpPr/>
      </dsp:nvSpPr>
      <dsp:spPr>
        <a:xfrm>
          <a:off x="3104680" y="4127889"/>
          <a:ext cx="1259536" cy="1231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МИАЦ</a:t>
          </a:r>
        </a:p>
      </dsp:txBody>
      <dsp:txXfrm>
        <a:off x="3289135" y="4308308"/>
        <a:ext cx="890626" cy="871139"/>
      </dsp:txXfrm>
    </dsp:sp>
    <dsp:sp modelId="{34E356E3-5037-4D3F-A5D1-B17BC40DF781}">
      <dsp:nvSpPr>
        <dsp:cNvPr id="0" name=""/>
        <dsp:cNvSpPr/>
      </dsp:nvSpPr>
      <dsp:spPr>
        <a:xfrm>
          <a:off x="2052541" y="3451721"/>
          <a:ext cx="1259536" cy="1231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РЦОИ</a:t>
          </a:r>
        </a:p>
      </dsp:txBody>
      <dsp:txXfrm>
        <a:off x="2236996" y="3632140"/>
        <a:ext cx="890626" cy="871139"/>
      </dsp:txXfrm>
    </dsp:sp>
    <dsp:sp modelId="{A29CE796-BDB7-43BA-BA6F-0CBA59CD16A6}">
      <dsp:nvSpPr>
        <dsp:cNvPr id="0" name=""/>
        <dsp:cNvSpPr/>
      </dsp:nvSpPr>
      <dsp:spPr>
        <a:xfrm>
          <a:off x="1532990" y="2314062"/>
          <a:ext cx="1259536" cy="1231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SMART BUILDING</a:t>
          </a:r>
          <a:endParaRPr lang="ru-RU" sz="1000" kern="1200" dirty="0"/>
        </a:p>
      </dsp:txBody>
      <dsp:txXfrm>
        <a:off x="1717445" y="2494481"/>
        <a:ext cx="890626" cy="871139"/>
      </dsp:txXfrm>
    </dsp:sp>
    <dsp:sp modelId="{0007FA7B-54AD-47DD-8E44-AC1AF7FEAF82}">
      <dsp:nvSpPr>
        <dsp:cNvPr id="0" name=""/>
        <dsp:cNvSpPr/>
      </dsp:nvSpPr>
      <dsp:spPr>
        <a:xfrm>
          <a:off x="1710980" y="1076112"/>
          <a:ext cx="1259536" cy="1231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ЧЕЧЕНСКИЕ МИНЕРАЛЬНЫЕ ВОДЫ</a:t>
          </a:r>
        </a:p>
      </dsp:txBody>
      <dsp:txXfrm>
        <a:off x="1895435" y="1256531"/>
        <a:ext cx="890626" cy="871139"/>
      </dsp:txXfrm>
    </dsp:sp>
    <dsp:sp modelId="{1ADB9B43-4EA5-4E99-A2B8-9EAAC9C4B246}">
      <dsp:nvSpPr>
        <dsp:cNvPr id="0" name=""/>
        <dsp:cNvSpPr/>
      </dsp:nvSpPr>
      <dsp:spPr>
        <a:xfrm>
          <a:off x="2530001" y="130912"/>
          <a:ext cx="1259536" cy="1231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ВАЙНАХ ТЕЛЕКОМ</a:t>
          </a:r>
        </a:p>
      </dsp:txBody>
      <dsp:txXfrm>
        <a:off x="2714456" y="311331"/>
        <a:ext cx="890626" cy="87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327DC-53C3-4898-936A-2C04A7D51CA3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709A3-19D7-4E2F-ADF9-CF8443E56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73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709A3-19D7-4E2F-ADF9-CF8443E560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4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D253F-43D2-487E-8E58-E1C8160CADB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52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82181" y="123624"/>
            <a:ext cx="5827636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161F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893" y="1456435"/>
            <a:ext cx="4015740" cy="442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78247" y="1456435"/>
            <a:ext cx="4015104" cy="412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48155" cy="6858000"/>
          </a:xfrm>
          <a:custGeom>
            <a:avLst/>
            <a:gdLst/>
            <a:ahLst/>
            <a:cxnLst/>
            <a:rect l="l" t="t" r="r" b="b"/>
            <a:pathLst>
              <a:path w="1748155" h="6858000">
                <a:moveTo>
                  <a:pt x="0" y="6858000"/>
                </a:moveTo>
                <a:lnTo>
                  <a:pt x="1748027" y="6858000"/>
                </a:lnTo>
                <a:lnTo>
                  <a:pt x="174802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52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32232" y="306324"/>
            <a:ext cx="1094231" cy="1354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8081" y="175642"/>
            <a:ext cx="10475836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2376" y="1981179"/>
            <a:ext cx="10747247" cy="1588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161F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8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748155" cy="6858000"/>
          </a:xfrm>
          <a:custGeom>
            <a:avLst/>
            <a:gdLst/>
            <a:ahLst/>
            <a:cxnLst/>
            <a:rect l="l" t="t" r="r" b="b"/>
            <a:pathLst>
              <a:path w="1748155" h="6858000">
                <a:moveTo>
                  <a:pt x="0" y="6858000"/>
                </a:moveTo>
                <a:lnTo>
                  <a:pt x="1748027" y="6858000"/>
                </a:lnTo>
                <a:lnTo>
                  <a:pt x="174802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52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58344" y="70485"/>
            <a:ext cx="8305165" cy="1422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95"/>
              </a:spcBef>
            </a:pPr>
            <a:endParaRPr lang="ru-RU" sz="1600" b="1" spc="-1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ts val="1825"/>
              </a:lnSpc>
              <a:spcBef>
                <a:spcPts val="95"/>
              </a:spcBef>
            </a:pPr>
            <a:endParaRPr lang="ru-RU" sz="2000" b="1" spc="-1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ts val="1825"/>
              </a:lnSpc>
              <a:spcBef>
                <a:spcPts val="95"/>
              </a:spcBef>
            </a:pPr>
            <a:r>
              <a:rPr lang="ru-RU" sz="20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Министерство науки и высшего образования Российской Федерации</a:t>
            </a:r>
          </a:p>
          <a:p>
            <a:pPr algn="ctr">
              <a:lnSpc>
                <a:spcPts val="1825"/>
              </a:lnSpc>
              <a:spcBef>
                <a:spcPts val="95"/>
              </a:spcBef>
            </a:pPr>
            <a:r>
              <a:rPr sz="1500" spc="-10" dirty="0" err="1">
                <a:solidFill>
                  <a:srgbClr val="161F33"/>
                </a:solidFill>
                <a:latin typeface="Calibri"/>
                <a:cs typeface="Calibri"/>
              </a:rPr>
              <a:t>Федеральное</a:t>
            </a:r>
            <a:r>
              <a:rPr sz="1500" spc="-10" dirty="0">
                <a:solidFill>
                  <a:srgbClr val="161F33"/>
                </a:solidFill>
                <a:latin typeface="Calibri"/>
                <a:cs typeface="Calibri"/>
              </a:rPr>
              <a:t> государственное </a:t>
            </a:r>
            <a:r>
              <a:rPr sz="1500" spc="-15" dirty="0">
                <a:solidFill>
                  <a:srgbClr val="161F33"/>
                </a:solidFill>
                <a:latin typeface="Calibri"/>
                <a:cs typeface="Calibri"/>
              </a:rPr>
              <a:t>бюджетное </a:t>
            </a:r>
            <a:r>
              <a:rPr sz="1500" spc="-10" dirty="0">
                <a:solidFill>
                  <a:srgbClr val="161F33"/>
                </a:solidFill>
                <a:latin typeface="Calibri"/>
                <a:cs typeface="Calibri"/>
              </a:rPr>
              <a:t>образовательное учреждение </a:t>
            </a:r>
            <a:r>
              <a:rPr sz="1500" spc="-5" dirty="0">
                <a:solidFill>
                  <a:srgbClr val="161F33"/>
                </a:solidFill>
                <a:latin typeface="Calibri"/>
                <a:cs typeface="Calibri"/>
              </a:rPr>
              <a:t>высшего</a:t>
            </a:r>
            <a:r>
              <a:rPr sz="1500" spc="-140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161F33"/>
                </a:solidFill>
                <a:latin typeface="Calibri"/>
                <a:cs typeface="Calibri"/>
              </a:rPr>
              <a:t>образования</a:t>
            </a:r>
            <a:endParaRPr sz="1500" dirty="0">
              <a:latin typeface="Calibri"/>
              <a:cs typeface="Calibri"/>
            </a:endParaRPr>
          </a:p>
          <a:p>
            <a:pPr marL="1250950" marR="1244600" algn="ctr">
              <a:lnSpc>
                <a:spcPts val="1730"/>
              </a:lnSpc>
              <a:spcBef>
                <a:spcPts val="120"/>
              </a:spcBef>
            </a:pPr>
            <a:r>
              <a:rPr sz="1500" spc="-15" dirty="0">
                <a:solidFill>
                  <a:srgbClr val="161F33"/>
                </a:solidFill>
                <a:latin typeface="Agency FB"/>
                <a:cs typeface="Agency FB"/>
              </a:rPr>
              <a:t>«</a:t>
            </a:r>
            <a:r>
              <a:rPr sz="1500" spc="-15" dirty="0">
                <a:solidFill>
                  <a:srgbClr val="161F33"/>
                </a:solidFill>
                <a:latin typeface="Calibri"/>
                <a:cs typeface="Calibri"/>
              </a:rPr>
              <a:t>Грозненский </a:t>
            </a:r>
            <a:r>
              <a:rPr sz="1500" spc="-10" dirty="0">
                <a:solidFill>
                  <a:srgbClr val="161F33"/>
                </a:solidFill>
                <a:latin typeface="Calibri"/>
                <a:cs typeface="Calibri"/>
              </a:rPr>
              <a:t>государственный нефтяной технический</a:t>
            </a:r>
            <a:r>
              <a:rPr sz="1500" spc="-100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161F33"/>
                </a:solidFill>
                <a:latin typeface="Calibri"/>
                <a:cs typeface="Calibri"/>
              </a:rPr>
              <a:t>университет  </a:t>
            </a:r>
            <a:r>
              <a:rPr sz="1500" spc="-5" dirty="0">
                <a:solidFill>
                  <a:srgbClr val="161F33"/>
                </a:solidFill>
                <a:latin typeface="Calibri"/>
                <a:cs typeface="Calibri"/>
              </a:rPr>
              <a:t>имени </a:t>
            </a:r>
            <a:r>
              <a:rPr sz="1500" spc="-15" dirty="0">
                <a:solidFill>
                  <a:srgbClr val="161F33"/>
                </a:solidFill>
                <a:latin typeface="Calibri"/>
                <a:cs typeface="Calibri"/>
              </a:rPr>
              <a:t>академика </a:t>
            </a:r>
            <a:r>
              <a:rPr sz="1500" spc="-5" dirty="0">
                <a:solidFill>
                  <a:srgbClr val="161F33"/>
                </a:solidFill>
                <a:latin typeface="Calibri"/>
                <a:cs typeface="Calibri"/>
              </a:rPr>
              <a:t>М</a:t>
            </a:r>
            <a:r>
              <a:rPr sz="1500" spc="-5" dirty="0">
                <a:solidFill>
                  <a:srgbClr val="161F33"/>
                </a:solidFill>
                <a:latin typeface="Agency FB"/>
                <a:cs typeface="Agency FB"/>
              </a:rPr>
              <a:t>.</a:t>
            </a:r>
            <a:r>
              <a:rPr sz="1500" spc="-5" dirty="0">
                <a:solidFill>
                  <a:srgbClr val="161F33"/>
                </a:solidFill>
                <a:latin typeface="Calibri"/>
                <a:cs typeface="Calibri"/>
              </a:rPr>
              <a:t>Д</a:t>
            </a:r>
            <a:r>
              <a:rPr sz="1500" spc="-5" dirty="0">
                <a:solidFill>
                  <a:srgbClr val="161F33"/>
                </a:solidFill>
                <a:latin typeface="Agency FB"/>
                <a:cs typeface="Agency FB"/>
              </a:rPr>
              <a:t>.</a:t>
            </a:r>
            <a:r>
              <a:rPr sz="1500" spc="-114" dirty="0">
                <a:solidFill>
                  <a:srgbClr val="161F33"/>
                </a:solidFill>
                <a:latin typeface="Agency FB"/>
                <a:cs typeface="Agency FB"/>
              </a:rPr>
              <a:t> </a:t>
            </a:r>
            <a:r>
              <a:rPr sz="1500" spc="-5" dirty="0">
                <a:solidFill>
                  <a:srgbClr val="161F33"/>
                </a:solidFill>
                <a:latin typeface="Calibri"/>
                <a:cs typeface="Calibri"/>
              </a:rPr>
              <a:t>Миллионщикова</a:t>
            </a:r>
            <a:r>
              <a:rPr sz="1500" spc="-5" dirty="0">
                <a:solidFill>
                  <a:srgbClr val="161F33"/>
                </a:solidFill>
                <a:latin typeface="Agency FB"/>
                <a:cs typeface="Agency FB"/>
              </a:rPr>
              <a:t>»</a:t>
            </a:r>
            <a:endParaRPr sz="1500" dirty="0">
              <a:latin typeface="Agency FB"/>
              <a:cs typeface="Agency FB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0" y="959792"/>
            <a:ext cx="9220200" cy="359072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1711960" algn="ctr"/>
            <a:endParaRPr lang="ru-RU" sz="3600" b="1" spc="-15" dirty="0">
              <a:solidFill>
                <a:srgbClr val="952137"/>
              </a:solidFill>
              <a:latin typeface="Calibri"/>
              <a:cs typeface="Calibri"/>
            </a:endParaRPr>
          </a:p>
          <a:p>
            <a:pPr marL="12700" marR="1711960" algn="ctr"/>
            <a:r>
              <a:rPr lang="ru-RU" sz="3600" b="1" spc="-15" dirty="0">
                <a:solidFill>
                  <a:srgbClr val="952137"/>
                </a:solidFill>
                <a:latin typeface="Calibri"/>
                <a:cs typeface="Calibri"/>
              </a:rPr>
              <a:t>Федеральный проект </a:t>
            </a:r>
          </a:p>
          <a:p>
            <a:pPr marL="12700" marR="1711960" algn="ctr"/>
            <a:r>
              <a:rPr lang="ru-RU" sz="3600" b="1" spc="-15" dirty="0">
                <a:solidFill>
                  <a:srgbClr val="952137"/>
                </a:solidFill>
                <a:latin typeface="Calibri"/>
                <a:cs typeface="Calibri"/>
              </a:rPr>
              <a:t>«Новые возможности для каждого»</a:t>
            </a:r>
          </a:p>
          <a:p>
            <a:pPr marL="12700" marR="5080"/>
            <a:endParaRPr lang="ru-RU" sz="2400" b="1" spc="-10" dirty="0">
              <a:latin typeface="Trebuchet MS"/>
              <a:cs typeface="Trebuchet MS"/>
            </a:endParaRPr>
          </a:p>
          <a:p>
            <a:pPr marL="12700" marR="5080" algn="r"/>
            <a:endParaRPr lang="ru-RU" sz="2400" b="1" spc="-1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/>
            <a:r>
              <a:rPr sz="2400" b="1" spc="-1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spc="-1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ГГНТУ развития непрерывного образования </a:t>
            </a:r>
          </a:p>
          <a:p>
            <a:pPr marL="12700" marR="5080"/>
            <a:r>
              <a:rPr lang="ru-RU" sz="2400" b="1" spc="-1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привлечением стратегических партнеров из реального сектора промышленности и региональной экономики</a:t>
            </a:r>
            <a:r>
              <a:rPr sz="2400" b="1" spc="-5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3844" y="4879520"/>
            <a:ext cx="549148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i="1" spc="-5" dirty="0">
                <a:solidFill>
                  <a:srgbClr val="952137"/>
                </a:solidFill>
                <a:latin typeface="Trebuchet MS"/>
                <a:cs typeface="Trebuchet MS"/>
              </a:rPr>
              <a:t>Алисултанова </a:t>
            </a:r>
            <a:r>
              <a:rPr i="1" dirty="0">
                <a:solidFill>
                  <a:srgbClr val="952137"/>
                </a:solidFill>
                <a:latin typeface="Trebuchet MS"/>
                <a:cs typeface="Trebuchet MS"/>
              </a:rPr>
              <a:t>Эсмира</a:t>
            </a:r>
            <a:r>
              <a:rPr i="1" spc="-45" dirty="0">
                <a:solidFill>
                  <a:srgbClr val="952137"/>
                </a:solidFill>
                <a:latin typeface="Trebuchet MS"/>
                <a:cs typeface="Trebuchet MS"/>
              </a:rPr>
              <a:t> </a:t>
            </a:r>
            <a:r>
              <a:rPr i="1" spc="-5" dirty="0">
                <a:solidFill>
                  <a:srgbClr val="952137"/>
                </a:solidFill>
                <a:latin typeface="Trebuchet MS"/>
                <a:cs typeface="Trebuchet MS"/>
              </a:rPr>
              <a:t>Докуевна,</a:t>
            </a:r>
            <a:endParaRPr dirty="0">
              <a:latin typeface="Trebuchet MS"/>
              <a:cs typeface="Trebuchet MS"/>
            </a:endParaRPr>
          </a:p>
          <a:p>
            <a:pPr marL="215265" marR="5080" indent="2540000" algn="r">
              <a:lnSpc>
                <a:spcPct val="100000"/>
              </a:lnSpc>
              <a:spcBef>
                <a:spcPts val="5"/>
              </a:spcBef>
            </a:pPr>
            <a:r>
              <a:rPr i="1" spc="-5" dirty="0">
                <a:solidFill>
                  <a:srgbClr val="952137"/>
                </a:solidFill>
                <a:latin typeface="Trebuchet MS"/>
                <a:cs typeface="Trebuchet MS"/>
              </a:rPr>
              <a:t>директор</a:t>
            </a:r>
            <a:r>
              <a:rPr i="1" spc="-55" dirty="0">
                <a:solidFill>
                  <a:srgbClr val="952137"/>
                </a:solidFill>
                <a:latin typeface="Trebuchet MS"/>
                <a:cs typeface="Trebuchet MS"/>
              </a:rPr>
              <a:t> </a:t>
            </a:r>
            <a:r>
              <a:rPr i="1" spc="-5" dirty="0">
                <a:solidFill>
                  <a:srgbClr val="952137"/>
                </a:solidFill>
                <a:latin typeface="Trebuchet MS"/>
                <a:cs typeface="Trebuchet MS"/>
              </a:rPr>
              <a:t>института </a:t>
            </a:r>
            <a:r>
              <a:rPr i="1" dirty="0">
                <a:solidFill>
                  <a:srgbClr val="952137"/>
                </a:solidFill>
                <a:latin typeface="Trebuchet MS"/>
                <a:cs typeface="Trebuchet MS"/>
              </a:rPr>
              <a:t> </a:t>
            </a:r>
            <a:r>
              <a:rPr i="1" spc="-5" dirty="0">
                <a:solidFill>
                  <a:srgbClr val="952137"/>
                </a:solidFill>
                <a:latin typeface="Trebuchet MS"/>
                <a:cs typeface="Trebuchet MS"/>
              </a:rPr>
              <a:t>прикладных</a:t>
            </a:r>
            <a:r>
              <a:rPr i="1" spc="-25" dirty="0">
                <a:solidFill>
                  <a:srgbClr val="952137"/>
                </a:solidFill>
                <a:latin typeface="Trebuchet MS"/>
                <a:cs typeface="Trebuchet MS"/>
              </a:rPr>
              <a:t> </a:t>
            </a:r>
            <a:r>
              <a:rPr i="1" dirty="0">
                <a:solidFill>
                  <a:srgbClr val="952137"/>
                </a:solidFill>
                <a:latin typeface="Trebuchet MS"/>
                <a:cs typeface="Trebuchet MS"/>
              </a:rPr>
              <a:t>информационных</a:t>
            </a:r>
            <a:r>
              <a:rPr i="1" spc="-35" dirty="0">
                <a:solidFill>
                  <a:srgbClr val="952137"/>
                </a:solidFill>
                <a:latin typeface="Trebuchet MS"/>
                <a:cs typeface="Trebuchet MS"/>
              </a:rPr>
              <a:t> </a:t>
            </a:r>
            <a:r>
              <a:rPr i="1" spc="-5" dirty="0">
                <a:solidFill>
                  <a:srgbClr val="952137"/>
                </a:solidFill>
                <a:latin typeface="Trebuchet MS"/>
                <a:cs typeface="Trebuchet MS"/>
              </a:rPr>
              <a:t>технологий, </a:t>
            </a:r>
            <a:r>
              <a:rPr i="1" dirty="0">
                <a:solidFill>
                  <a:srgbClr val="952137"/>
                </a:solidFill>
                <a:latin typeface="Trebuchet MS"/>
                <a:cs typeface="Trebuchet MS"/>
              </a:rPr>
              <a:t> </a:t>
            </a:r>
            <a:r>
              <a:rPr i="1" spc="-5" dirty="0">
                <a:solidFill>
                  <a:srgbClr val="952137"/>
                </a:solidFill>
                <a:latin typeface="Trebuchet MS"/>
                <a:cs typeface="Trebuchet MS"/>
              </a:rPr>
              <a:t>доктор </a:t>
            </a:r>
            <a:r>
              <a:rPr i="1" dirty="0" err="1">
                <a:solidFill>
                  <a:srgbClr val="952137"/>
                </a:solidFill>
                <a:latin typeface="Trebuchet MS"/>
                <a:cs typeface="Trebuchet MS"/>
              </a:rPr>
              <a:t>пед.</a:t>
            </a:r>
            <a:r>
              <a:rPr i="1" spc="-5" dirty="0" err="1">
                <a:solidFill>
                  <a:srgbClr val="952137"/>
                </a:solidFill>
                <a:latin typeface="Trebuchet MS"/>
                <a:cs typeface="Trebuchet MS"/>
              </a:rPr>
              <a:t>наук</a:t>
            </a:r>
            <a:r>
              <a:rPr i="1" spc="-5" dirty="0">
                <a:solidFill>
                  <a:srgbClr val="952137"/>
                </a:solidFill>
                <a:latin typeface="Trebuchet MS"/>
                <a:cs typeface="Trebuchet MS"/>
              </a:rPr>
              <a:t>, </a:t>
            </a:r>
            <a:r>
              <a:rPr i="1" dirty="0">
                <a:solidFill>
                  <a:srgbClr val="952137"/>
                </a:solidFill>
                <a:latin typeface="Trebuchet MS"/>
                <a:cs typeface="Trebuchet MS"/>
              </a:rPr>
              <a:t>зав.</a:t>
            </a:r>
            <a:r>
              <a:rPr i="1" spc="-35" dirty="0">
                <a:solidFill>
                  <a:srgbClr val="952137"/>
                </a:solidFill>
                <a:latin typeface="Trebuchet MS"/>
                <a:cs typeface="Trebuchet MS"/>
              </a:rPr>
              <a:t> </a:t>
            </a:r>
            <a:r>
              <a:rPr i="1" spc="-5" dirty="0">
                <a:solidFill>
                  <a:srgbClr val="952137"/>
                </a:solidFill>
                <a:latin typeface="Trebuchet MS"/>
                <a:cs typeface="Trebuchet MS"/>
              </a:rPr>
              <a:t>кафедрой</a:t>
            </a:r>
            <a:endParaRPr dirty="0">
              <a:latin typeface="Trebuchet MS"/>
              <a:cs typeface="Trebuchet MS"/>
            </a:endParaRPr>
          </a:p>
          <a:p>
            <a:pPr marR="6350" algn="r">
              <a:lnSpc>
                <a:spcPct val="100000"/>
              </a:lnSpc>
            </a:pPr>
            <a:r>
              <a:rPr i="1" dirty="0">
                <a:solidFill>
                  <a:srgbClr val="952137"/>
                </a:solidFill>
                <a:latin typeface="Trebuchet MS"/>
                <a:cs typeface="Trebuchet MS"/>
              </a:rPr>
              <a:t>«Информатика и </a:t>
            </a:r>
            <a:r>
              <a:rPr i="1" spc="-5" dirty="0">
                <a:solidFill>
                  <a:srgbClr val="952137"/>
                </a:solidFill>
                <a:latin typeface="Trebuchet MS"/>
                <a:cs typeface="Trebuchet MS"/>
              </a:rPr>
              <a:t>вычислительная</a:t>
            </a:r>
            <a:r>
              <a:rPr i="1" spc="-80" dirty="0">
                <a:solidFill>
                  <a:srgbClr val="952137"/>
                </a:solidFill>
                <a:latin typeface="Trebuchet MS"/>
                <a:cs typeface="Trebuchet MS"/>
              </a:rPr>
              <a:t> </a:t>
            </a:r>
            <a:r>
              <a:rPr i="1" spc="-5" dirty="0">
                <a:solidFill>
                  <a:srgbClr val="952137"/>
                </a:solidFill>
                <a:latin typeface="Trebuchet MS"/>
                <a:cs typeface="Trebuchet MS"/>
              </a:rPr>
              <a:t>техника»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2232" y="306324"/>
            <a:ext cx="1094231" cy="1354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8081" y="175642"/>
            <a:ext cx="10475836" cy="51744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825365" marR="5080" indent="-3065145">
              <a:lnSpc>
                <a:spcPts val="3460"/>
              </a:lnSpc>
              <a:spcBef>
                <a:spcPts val="535"/>
              </a:spcBef>
            </a:pPr>
            <a:r>
              <a:rPr spc="-20" dirty="0"/>
              <a:t>ПРАКТИЧЕСК</a:t>
            </a:r>
            <a:r>
              <a:rPr lang="ru-RU" spc="-20" dirty="0"/>
              <a:t>АЯ</a:t>
            </a:r>
            <a:r>
              <a:rPr spc="-20" dirty="0"/>
              <a:t> </a:t>
            </a:r>
            <a:r>
              <a:rPr lang="ru-RU" dirty="0"/>
              <a:t>РЕАЛИЗАЦИЯ ПРОЕКТА</a:t>
            </a:r>
            <a:endParaRPr spc="-135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748155" cy="6858000"/>
          </a:xfrm>
          <a:custGeom>
            <a:avLst/>
            <a:gdLst/>
            <a:ahLst/>
            <a:cxnLst/>
            <a:rect l="l" t="t" r="r" b="b"/>
            <a:pathLst>
              <a:path w="1748155" h="6858000">
                <a:moveTo>
                  <a:pt x="0" y="6858000"/>
                </a:moveTo>
                <a:lnTo>
                  <a:pt x="1748027" y="6858000"/>
                </a:lnTo>
                <a:lnTo>
                  <a:pt x="174802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52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232" y="306324"/>
            <a:ext cx="1094231" cy="1354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39873" y="1248917"/>
            <a:ext cx="9417050" cy="0"/>
          </a:xfrm>
          <a:custGeom>
            <a:avLst/>
            <a:gdLst/>
            <a:ahLst/>
            <a:cxnLst/>
            <a:rect l="l" t="t" r="r" b="b"/>
            <a:pathLst>
              <a:path w="9417050">
                <a:moveTo>
                  <a:pt x="0" y="0"/>
                </a:moveTo>
                <a:lnTo>
                  <a:pt x="9416453" y="0"/>
                </a:lnTo>
              </a:path>
            </a:pathLst>
          </a:custGeom>
          <a:ln w="25908">
            <a:solidFill>
              <a:srgbClr val="9521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39873" y="5087309"/>
            <a:ext cx="9417050" cy="0"/>
          </a:xfrm>
          <a:custGeom>
            <a:avLst/>
            <a:gdLst/>
            <a:ahLst/>
            <a:cxnLst/>
            <a:rect l="l" t="t" r="r" b="b"/>
            <a:pathLst>
              <a:path w="9417050">
                <a:moveTo>
                  <a:pt x="0" y="0"/>
                </a:moveTo>
                <a:lnTo>
                  <a:pt x="9416516" y="0"/>
                </a:lnTo>
              </a:path>
            </a:pathLst>
          </a:custGeom>
          <a:ln w="25908">
            <a:solidFill>
              <a:srgbClr val="9521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59E392BB-0CCF-4F43-9646-B72885CBA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2315" y="1436878"/>
            <a:ext cx="5237308" cy="2462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338E4B-6264-4B45-B313-2D98D912E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62" y="1282047"/>
            <a:ext cx="5508477" cy="35712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внутренний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A9820885-2405-4C5E-8515-C363C9B285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0"/>
          <a:stretch/>
        </p:blipFill>
        <p:spPr>
          <a:xfrm>
            <a:off x="6919114" y="3578301"/>
            <a:ext cx="4917901" cy="29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6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89F90-5822-46DC-A25E-408ECE715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2B883B-A18F-4669-9864-E48C14405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52420" y="1536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7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21D37F0-62B9-4027-B6A5-CBDE97AFC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0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825365" marR="5080" indent="-3065145">
              <a:lnSpc>
                <a:spcPts val="3460"/>
              </a:lnSpc>
              <a:spcBef>
                <a:spcPts val="535"/>
              </a:spcBef>
            </a:pPr>
            <a:r>
              <a:rPr spc="-35" dirty="0"/>
              <a:t>ОБЛАСТЬ </a:t>
            </a:r>
            <a:r>
              <a:rPr spc="-20" dirty="0"/>
              <a:t>ПРАКТИЧЕСКОГО </a:t>
            </a:r>
            <a:r>
              <a:rPr dirty="0"/>
              <a:t>ПРИМЕНЕНИЯ  </a:t>
            </a:r>
            <a:r>
              <a:rPr spc="-135" dirty="0"/>
              <a:t>РЕЗУЛЬТАТА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748155" cy="6858000"/>
          </a:xfrm>
          <a:custGeom>
            <a:avLst/>
            <a:gdLst/>
            <a:ahLst/>
            <a:cxnLst/>
            <a:rect l="l" t="t" r="r" b="b"/>
            <a:pathLst>
              <a:path w="1748155" h="6858000">
                <a:moveTo>
                  <a:pt x="0" y="6858000"/>
                </a:moveTo>
                <a:lnTo>
                  <a:pt x="1748027" y="6858000"/>
                </a:lnTo>
                <a:lnTo>
                  <a:pt x="174802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52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232" y="306324"/>
            <a:ext cx="1094231" cy="1354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57037" y="2900172"/>
            <a:ext cx="962660" cy="844550"/>
          </a:xfrm>
          <a:custGeom>
            <a:avLst/>
            <a:gdLst/>
            <a:ahLst/>
            <a:cxnLst/>
            <a:rect l="l" t="t" r="r" b="b"/>
            <a:pathLst>
              <a:path w="962660" h="844550">
                <a:moveTo>
                  <a:pt x="277685" y="0"/>
                </a:moveTo>
                <a:lnTo>
                  <a:pt x="0" y="0"/>
                </a:lnTo>
                <a:lnTo>
                  <a:pt x="0" y="771728"/>
                </a:lnTo>
                <a:lnTo>
                  <a:pt x="660095" y="771728"/>
                </a:lnTo>
                <a:lnTo>
                  <a:pt x="660095" y="844169"/>
                </a:lnTo>
                <a:lnTo>
                  <a:pt x="962634" y="633069"/>
                </a:lnTo>
                <a:lnTo>
                  <a:pt x="763970" y="494525"/>
                </a:lnTo>
                <a:lnTo>
                  <a:pt x="277685" y="494525"/>
                </a:lnTo>
                <a:lnTo>
                  <a:pt x="277685" y="0"/>
                </a:lnTo>
                <a:close/>
              </a:path>
              <a:path w="962660" h="844550">
                <a:moveTo>
                  <a:pt x="660095" y="422084"/>
                </a:moveTo>
                <a:lnTo>
                  <a:pt x="660095" y="494525"/>
                </a:lnTo>
                <a:lnTo>
                  <a:pt x="763970" y="494525"/>
                </a:lnTo>
                <a:lnTo>
                  <a:pt x="660095" y="422084"/>
                </a:lnTo>
                <a:close/>
              </a:path>
            </a:pathLst>
          </a:custGeom>
          <a:solidFill>
            <a:srgbClr val="D65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92445" y="1903476"/>
            <a:ext cx="1423670" cy="996315"/>
          </a:xfrm>
          <a:custGeom>
            <a:avLst/>
            <a:gdLst/>
            <a:ahLst/>
            <a:cxnLst/>
            <a:rect l="l" t="t" r="r" b="b"/>
            <a:pathLst>
              <a:path w="1423670" h="996314">
                <a:moveTo>
                  <a:pt x="1257020" y="0"/>
                </a:moveTo>
                <a:lnTo>
                  <a:pt x="166052" y="0"/>
                </a:lnTo>
                <a:lnTo>
                  <a:pt x="121907" y="5930"/>
                </a:lnTo>
                <a:lnTo>
                  <a:pt x="82245" y="22669"/>
                </a:lnTo>
                <a:lnTo>
                  <a:pt x="48641" y="48628"/>
                </a:lnTo>
                <a:lnTo>
                  <a:pt x="22682" y="82232"/>
                </a:lnTo>
                <a:lnTo>
                  <a:pt x="5930" y="121907"/>
                </a:lnTo>
                <a:lnTo>
                  <a:pt x="0" y="166052"/>
                </a:lnTo>
                <a:lnTo>
                  <a:pt x="0" y="830008"/>
                </a:lnTo>
                <a:lnTo>
                  <a:pt x="5930" y="874166"/>
                </a:lnTo>
                <a:lnTo>
                  <a:pt x="22682" y="913866"/>
                </a:lnTo>
                <a:lnTo>
                  <a:pt x="48641" y="947496"/>
                </a:lnTo>
                <a:lnTo>
                  <a:pt x="82245" y="973493"/>
                </a:lnTo>
                <a:lnTo>
                  <a:pt x="121907" y="990244"/>
                </a:lnTo>
                <a:lnTo>
                  <a:pt x="166052" y="996188"/>
                </a:lnTo>
                <a:lnTo>
                  <a:pt x="1257020" y="996188"/>
                </a:lnTo>
                <a:lnTo>
                  <a:pt x="1301165" y="990244"/>
                </a:lnTo>
                <a:lnTo>
                  <a:pt x="1340827" y="973493"/>
                </a:lnTo>
                <a:lnTo>
                  <a:pt x="1374432" y="947496"/>
                </a:lnTo>
                <a:lnTo>
                  <a:pt x="1400390" y="913866"/>
                </a:lnTo>
                <a:lnTo>
                  <a:pt x="1417129" y="874166"/>
                </a:lnTo>
                <a:lnTo>
                  <a:pt x="1423047" y="830008"/>
                </a:lnTo>
                <a:lnTo>
                  <a:pt x="1423047" y="166052"/>
                </a:lnTo>
                <a:lnTo>
                  <a:pt x="1417129" y="121907"/>
                </a:lnTo>
                <a:lnTo>
                  <a:pt x="1400390" y="82232"/>
                </a:lnTo>
                <a:lnTo>
                  <a:pt x="1374432" y="48628"/>
                </a:lnTo>
                <a:lnTo>
                  <a:pt x="1340827" y="22669"/>
                </a:lnTo>
                <a:lnTo>
                  <a:pt x="1301165" y="5930"/>
                </a:lnTo>
                <a:lnTo>
                  <a:pt x="1257020" y="0"/>
                </a:lnTo>
                <a:close/>
              </a:path>
            </a:pathLst>
          </a:custGeom>
          <a:solidFill>
            <a:srgbClr val="952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3214" y="1904236"/>
            <a:ext cx="1423670" cy="996315"/>
          </a:xfrm>
          <a:custGeom>
            <a:avLst/>
            <a:gdLst/>
            <a:ahLst/>
            <a:cxnLst/>
            <a:rect l="l" t="t" r="r" b="b"/>
            <a:pathLst>
              <a:path w="1423670" h="996314">
                <a:moveTo>
                  <a:pt x="1257020" y="0"/>
                </a:moveTo>
                <a:lnTo>
                  <a:pt x="166052" y="0"/>
                </a:lnTo>
                <a:lnTo>
                  <a:pt x="121907" y="5930"/>
                </a:lnTo>
                <a:lnTo>
                  <a:pt x="82245" y="22669"/>
                </a:lnTo>
                <a:lnTo>
                  <a:pt x="48628" y="48628"/>
                </a:lnTo>
                <a:lnTo>
                  <a:pt x="22669" y="82232"/>
                </a:lnTo>
                <a:lnTo>
                  <a:pt x="5930" y="121907"/>
                </a:lnTo>
                <a:lnTo>
                  <a:pt x="0" y="166052"/>
                </a:lnTo>
                <a:lnTo>
                  <a:pt x="0" y="830008"/>
                </a:lnTo>
                <a:lnTo>
                  <a:pt x="5930" y="874166"/>
                </a:lnTo>
                <a:lnTo>
                  <a:pt x="22669" y="913866"/>
                </a:lnTo>
                <a:lnTo>
                  <a:pt x="48628" y="947496"/>
                </a:lnTo>
                <a:lnTo>
                  <a:pt x="82245" y="973493"/>
                </a:lnTo>
                <a:lnTo>
                  <a:pt x="121907" y="990244"/>
                </a:lnTo>
                <a:lnTo>
                  <a:pt x="166052" y="996187"/>
                </a:lnTo>
                <a:lnTo>
                  <a:pt x="1257020" y="996187"/>
                </a:lnTo>
                <a:lnTo>
                  <a:pt x="1301165" y="990244"/>
                </a:lnTo>
                <a:lnTo>
                  <a:pt x="1340827" y="973493"/>
                </a:lnTo>
                <a:lnTo>
                  <a:pt x="1374432" y="947496"/>
                </a:lnTo>
                <a:lnTo>
                  <a:pt x="1400390" y="913866"/>
                </a:lnTo>
                <a:lnTo>
                  <a:pt x="1417116" y="874166"/>
                </a:lnTo>
                <a:lnTo>
                  <a:pt x="1423047" y="830008"/>
                </a:lnTo>
                <a:lnTo>
                  <a:pt x="1423047" y="166052"/>
                </a:lnTo>
                <a:lnTo>
                  <a:pt x="1417116" y="121907"/>
                </a:lnTo>
                <a:lnTo>
                  <a:pt x="1400390" y="82232"/>
                </a:lnTo>
                <a:lnTo>
                  <a:pt x="1374432" y="48628"/>
                </a:lnTo>
                <a:lnTo>
                  <a:pt x="1340827" y="22669"/>
                </a:lnTo>
                <a:lnTo>
                  <a:pt x="1301165" y="5930"/>
                </a:lnTo>
                <a:lnTo>
                  <a:pt x="1257020" y="0"/>
                </a:lnTo>
                <a:close/>
              </a:path>
            </a:pathLst>
          </a:custGeom>
          <a:solidFill>
            <a:srgbClr val="952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3214" y="1904236"/>
            <a:ext cx="1423670" cy="996315"/>
          </a:xfrm>
          <a:custGeom>
            <a:avLst/>
            <a:gdLst/>
            <a:ahLst/>
            <a:cxnLst/>
            <a:rect l="l" t="t" r="r" b="b"/>
            <a:pathLst>
              <a:path w="1423670" h="996314">
                <a:moveTo>
                  <a:pt x="0" y="166052"/>
                </a:moveTo>
                <a:lnTo>
                  <a:pt x="5930" y="121907"/>
                </a:lnTo>
                <a:lnTo>
                  <a:pt x="22669" y="82232"/>
                </a:lnTo>
                <a:lnTo>
                  <a:pt x="48628" y="48628"/>
                </a:lnTo>
                <a:lnTo>
                  <a:pt x="82245" y="22669"/>
                </a:lnTo>
                <a:lnTo>
                  <a:pt x="121907" y="5930"/>
                </a:lnTo>
                <a:lnTo>
                  <a:pt x="166052" y="0"/>
                </a:lnTo>
                <a:lnTo>
                  <a:pt x="1257020" y="0"/>
                </a:lnTo>
                <a:lnTo>
                  <a:pt x="1301165" y="5930"/>
                </a:lnTo>
                <a:lnTo>
                  <a:pt x="1340827" y="22669"/>
                </a:lnTo>
                <a:lnTo>
                  <a:pt x="1374432" y="48628"/>
                </a:lnTo>
                <a:lnTo>
                  <a:pt x="1400390" y="82232"/>
                </a:lnTo>
                <a:lnTo>
                  <a:pt x="1417116" y="121907"/>
                </a:lnTo>
                <a:lnTo>
                  <a:pt x="1423047" y="166052"/>
                </a:lnTo>
                <a:lnTo>
                  <a:pt x="1423047" y="830008"/>
                </a:lnTo>
                <a:lnTo>
                  <a:pt x="1417116" y="874166"/>
                </a:lnTo>
                <a:lnTo>
                  <a:pt x="1400390" y="913866"/>
                </a:lnTo>
                <a:lnTo>
                  <a:pt x="1374432" y="947496"/>
                </a:lnTo>
                <a:lnTo>
                  <a:pt x="1340827" y="973493"/>
                </a:lnTo>
                <a:lnTo>
                  <a:pt x="1301165" y="990244"/>
                </a:lnTo>
                <a:lnTo>
                  <a:pt x="1257020" y="996187"/>
                </a:lnTo>
                <a:lnTo>
                  <a:pt x="166052" y="996187"/>
                </a:lnTo>
                <a:lnTo>
                  <a:pt x="121907" y="990244"/>
                </a:lnTo>
                <a:lnTo>
                  <a:pt x="82245" y="973493"/>
                </a:lnTo>
                <a:lnTo>
                  <a:pt x="48628" y="947496"/>
                </a:lnTo>
                <a:lnTo>
                  <a:pt x="22669" y="913866"/>
                </a:lnTo>
                <a:lnTo>
                  <a:pt x="5930" y="874166"/>
                </a:lnTo>
                <a:lnTo>
                  <a:pt x="0" y="830008"/>
                </a:lnTo>
                <a:lnTo>
                  <a:pt x="0" y="1660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57879" y="2001399"/>
            <a:ext cx="8794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2729">
              <a:lnSpc>
                <a:spcPct val="125000"/>
              </a:lnSpc>
              <a:spcBef>
                <a:spcPts val="100"/>
              </a:spcBef>
            </a:pP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Что 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07330" y="1763362"/>
            <a:ext cx="2238199" cy="108043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0" marR="5080" indent="-114300">
              <a:lnSpc>
                <a:spcPct val="97200"/>
              </a:lnSpc>
              <a:spcBef>
                <a:spcPts val="140"/>
              </a:spcBef>
              <a:buClr>
                <a:srgbClr val="000000"/>
              </a:buClr>
              <a:buChar char="•"/>
              <a:tabLst>
                <a:tab pos="127000" algn="l"/>
              </a:tabLst>
            </a:pPr>
            <a:r>
              <a:rPr sz="1400" spc="-10" dirty="0">
                <a:solidFill>
                  <a:srgbClr val="161F33"/>
                </a:solidFill>
                <a:latin typeface="Arial"/>
                <a:cs typeface="Arial"/>
              </a:rPr>
              <a:t>Межвузовская </a:t>
            </a:r>
            <a:r>
              <a:rPr sz="1400" dirty="0">
                <a:solidFill>
                  <a:srgbClr val="161F33"/>
                </a:solidFill>
                <a:latin typeface="Arial"/>
                <a:cs typeface="Arial"/>
              </a:rPr>
              <a:t>и</a:t>
            </a:r>
            <a:r>
              <a:rPr sz="1400" spc="-100" dirty="0">
                <a:solidFill>
                  <a:srgbClr val="161F33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61F33"/>
                </a:solidFill>
                <a:latin typeface="Arial"/>
                <a:cs typeface="Arial"/>
              </a:rPr>
              <a:t>межотраслевая  </a:t>
            </a:r>
            <a:r>
              <a:rPr sz="1400" spc="-5" dirty="0">
                <a:solidFill>
                  <a:srgbClr val="161F33"/>
                </a:solidFill>
                <a:latin typeface="Arial"/>
                <a:cs typeface="Arial"/>
              </a:rPr>
              <a:t>Кооперация </a:t>
            </a:r>
            <a:r>
              <a:rPr sz="1400" dirty="0">
                <a:solidFill>
                  <a:srgbClr val="161F33"/>
                </a:solidFill>
                <a:latin typeface="Arial"/>
                <a:cs typeface="Arial"/>
              </a:rPr>
              <a:t>в </a:t>
            </a:r>
            <a:r>
              <a:rPr sz="1400" spc="-10" dirty="0">
                <a:solidFill>
                  <a:srgbClr val="161F33"/>
                </a:solidFill>
                <a:latin typeface="Arial"/>
                <a:cs typeface="Arial"/>
              </a:rPr>
              <a:t>области  </a:t>
            </a:r>
            <a:r>
              <a:rPr sz="1400" spc="-5" dirty="0">
                <a:solidFill>
                  <a:srgbClr val="161F33"/>
                </a:solidFill>
                <a:latin typeface="Arial"/>
                <a:cs typeface="Arial"/>
              </a:rPr>
              <a:t>реализации программ  непрерывного</a:t>
            </a:r>
            <a:r>
              <a:rPr sz="1400" spc="-50" dirty="0">
                <a:solidFill>
                  <a:srgbClr val="161F3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61F33"/>
                </a:solidFill>
                <a:latin typeface="Arial"/>
                <a:cs typeface="Arial"/>
              </a:rPr>
              <a:t>обучения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14570" y="4018788"/>
            <a:ext cx="961390" cy="844550"/>
          </a:xfrm>
          <a:custGeom>
            <a:avLst/>
            <a:gdLst/>
            <a:ahLst/>
            <a:cxnLst/>
            <a:rect l="l" t="t" r="r" b="b"/>
            <a:pathLst>
              <a:path w="961389" h="844550">
                <a:moveTo>
                  <a:pt x="277202" y="0"/>
                </a:moveTo>
                <a:lnTo>
                  <a:pt x="0" y="0"/>
                </a:lnTo>
                <a:lnTo>
                  <a:pt x="0" y="771728"/>
                </a:lnTo>
                <a:lnTo>
                  <a:pt x="659066" y="771728"/>
                </a:lnTo>
                <a:lnTo>
                  <a:pt x="659066" y="844169"/>
                </a:lnTo>
                <a:lnTo>
                  <a:pt x="961136" y="633183"/>
                </a:lnTo>
                <a:lnTo>
                  <a:pt x="762724" y="494525"/>
                </a:lnTo>
                <a:lnTo>
                  <a:pt x="277202" y="494525"/>
                </a:lnTo>
                <a:lnTo>
                  <a:pt x="277202" y="0"/>
                </a:lnTo>
                <a:close/>
              </a:path>
              <a:path w="961389" h="844550">
                <a:moveTo>
                  <a:pt x="659066" y="422084"/>
                </a:moveTo>
                <a:lnTo>
                  <a:pt x="659066" y="494525"/>
                </a:lnTo>
                <a:lnTo>
                  <a:pt x="762724" y="494525"/>
                </a:lnTo>
                <a:lnTo>
                  <a:pt x="659066" y="422084"/>
                </a:lnTo>
                <a:close/>
              </a:path>
            </a:pathLst>
          </a:custGeom>
          <a:solidFill>
            <a:srgbClr val="DE6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48461" y="3022092"/>
            <a:ext cx="1423035" cy="996315"/>
          </a:xfrm>
          <a:custGeom>
            <a:avLst/>
            <a:gdLst/>
            <a:ahLst/>
            <a:cxnLst/>
            <a:rect l="l" t="t" r="r" b="b"/>
            <a:pathLst>
              <a:path w="1423035" h="996314">
                <a:moveTo>
                  <a:pt x="1256995" y="0"/>
                </a:moveTo>
                <a:lnTo>
                  <a:pt x="166027" y="0"/>
                </a:lnTo>
                <a:lnTo>
                  <a:pt x="121881" y="5930"/>
                </a:lnTo>
                <a:lnTo>
                  <a:pt x="82219" y="22669"/>
                </a:lnTo>
                <a:lnTo>
                  <a:pt x="48615" y="48628"/>
                </a:lnTo>
                <a:lnTo>
                  <a:pt x="22656" y="82232"/>
                </a:lnTo>
                <a:lnTo>
                  <a:pt x="5918" y="121907"/>
                </a:lnTo>
                <a:lnTo>
                  <a:pt x="0" y="166052"/>
                </a:lnTo>
                <a:lnTo>
                  <a:pt x="0" y="830135"/>
                </a:lnTo>
                <a:lnTo>
                  <a:pt x="5918" y="874242"/>
                </a:lnTo>
                <a:lnTo>
                  <a:pt x="22656" y="913891"/>
                </a:lnTo>
                <a:lnTo>
                  <a:pt x="48615" y="947508"/>
                </a:lnTo>
                <a:lnTo>
                  <a:pt x="82219" y="973493"/>
                </a:lnTo>
                <a:lnTo>
                  <a:pt x="121881" y="990244"/>
                </a:lnTo>
                <a:lnTo>
                  <a:pt x="166027" y="996188"/>
                </a:lnTo>
                <a:lnTo>
                  <a:pt x="1256995" y="996188"/>
                </a:lnTo>
                <a:lnTo>
                  <a:pt x="1301140" y="990244"/>
                </a:lnTo>
                <a:lnTo>
                  <a:pt x="1340802" y="973493"/>
                </a:lnTo>
                <a:lnTo>
                  <a:pt x="1374406" y="947508"/>
                </a:lnTo>
                <a:lnTo>
                  <a:pt x="1400365" y="913891"/>
                </a:lnTo>
                <a:lnTo>
                  <a:pt x="1417104" y="874242"/>
                </a:lnTo>
                <a:lnTo>
                  <a:pt x="1423022" y="830135"/>
                </a:lnTo>
                <a:lnTo>
                  <a:pt x="1423022" y="166052"/>
                </a:lnTo>
                <a:lnTo>
                  <a:pt x="1417104" y="121907"/>
                </a:lnTo>
                <a:lnTo>
                  <a:pt x="1400365" y="82232"/>
                </a:lnTo>
                <a:lnTo>
                  <a:pt x="1374406" y="48628"/>
                </a:lnTo>
                <a:lnTo>
                  <a:pt x="1340802" y="22669"/>
                </a:lnTo>
                <a:lnTo>
                  <a:pt x="1301140" y="5930"/>
                </a:lnTo>
                <a:lnTo>
                  <a:pt x="1256995" y="0"/>
                </a:lnTo>
                <a:close/>
              </a:path>
            </a:pathLst>
          </a:custGeom>
          <a:solidFill>
            <a:srgbClr val="A62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49217" y="3022852"/>
            <a:ext cx="1423035" cy="996315"/>
          </a:xfrm>
          <a:custGeom>
            <a:avLst/>
            <a:gdLst/>
            <a:ahLst/>
            <a:cxnLst/>
            <a:rect l="l" t="t" r="r" b="b"/>
            <a:pathLst>
              <a:path w="1423035" h="996314">
                <a:moveTo>
                  <a:pt x="1256995" y="0"/>
                </a:moveTo>
                <a:lnTo>
                  <a:pt x="166027" y="0"/>
                </a:lnTo>
                <a:lnTo>
                  <a:pt x="121881" y="5930"/>
                </a:lnTo>
                <a:lnTo>
                  <a:pt x="82219" y="22669"/>
                </a:lnTo>
                <a:lnTo>
                  <a:pt x="48615" y="48628"/>
                </a:lnTo>
                <a:lnTo>
                  <a:pt x="22656" y="82232"/>
                </a:lnTo>
                <a:lnTo>
                  <a:pt x="5930" y="121907"/>
                </a:lnTo>
                <a:lnTo>
                  <a:pt x="0" y="166052"/>
                </a:lnTo>
                <a:lnTo>
                  <a:pt x="0" y="830135"/>
                </a:lnTo>
                <a:lnTo>
                  <a:pt x="5930" y="874242"/>
                </a:lnTo>
                <a:lnTo>
                  <a:pt x="22656" y="913904"/>
                </a:lnTo>
                <a:lnTo>
                  <a:pt x="48615" y="947508"/>
                </a:lnTo>
                <a:lnTo>
                  <a:pt x="82219" y="973493"/>
                </a:lnTo>
                <a:lnTo>
                  <a:pt x="121881" y="990244"/>
                </a:lnTo>
                <a:lnTo>
                  <a:pt x="166027" y="996187"/>
                </a:lnTo>
                <a:lnTo>
                  <a:pt x="1256995" y="996187"/>
                </a:lnTo>
                <a:lnTo>
                  <a:pt x="1301140" y="990244"/>
                </a:lnTo>
                <a:lnTo>
                  <a:pt x="1340815" y="973493"/>
                </a:lnTo>
                <a:lnTo>
                  <a:pt x="1374406" y="947508"/>
                </a:lnTo>
                <a:lnTo>
                  <a:pt x="1400365" y="913904"/>
                </a:lnTo>
                <a:lnTo>
                  <a:pt x="1417104" y="874242"/>
                </a:lnTo>
                <a:lnTo>
                  <a:pt x="1423035" y="830135"/>
                </a:lnTo>
                <a:lnTo>
                  <a:pt x="1423035" y="166052"/>
                </a:lnTo>
                <a:lnTo>
                  <a:pt x="1417104" y="121907"/>
                </a:lnTo>
                <a:lnTo>
                  <a:pt x="1400365" y="82232"/>
                </a:lnTo>
                <a:lnTo>
                  <a:pt x="1374406" y="48628"/>
                </a:lnTo>
                <a:lnTo>
                  <a:pt x="1340815" y="22669"/>
                </a:lnTo>
                <a:lnTo>
                  <a:pt x="1301140" y="5930"/>
                </a:lnTo>
                <a:lnTo>
                  <a:pt x="1256995" y="0"/>
                </a:lnTo>
                <a:close/>
              </a:path>
            </a:pathLst>
          </a:custGeom>
          <a:solidFill>
            <a:srgbClr val="A625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49217" y="3022852"/>
            <a:ext cx="1423035" cy="996315"/>
          </a:xfrm>
          <a:custGeom>
            <a:avLst/>
            <a:gdLst/>
            <a:ahLst/>
            <a:cxnLst/>
            <a:rect l="l" t="t" r="r" b="b"/>
            <a:pathLst>
              <a:path w="1423035" h="996314">
                <a:moveTo>
                  <a:pt x="0" y="166052"/>
                </a:moveTo>
                <a:lnTo>
                  <a:pt x="5930" y="121907"/>
                </a:lnTo>
                <a:lnTo>
                  <a:pt x="22656" y="82232"/>
                </a:lnTo>
                <a:lnTo>
                  <a:pt x="48615" y="48628"/>
                </a:lnTo>
                <a:lnTo>
                  <a:pt x="82219" y="22669"/>
                </a:lnTo>
                <a:lnTo>
                  <a:pt x="121881" y="5930"/>
                </a:lnTo>
                <a:lnTo>
                  <a:pt x="166027" y="0"/>
                </a:lnTo>
                <a:lnTo>
                  <a:pt x="1256995" y="0"/>
                </a:lnTo>
                <a:lnTo>
                  <a:pt x="1301140" y="5930"/>
                </a:lnTo>
                <a:lnTo>
                  <a:pt x="1340815" y="22669"/>
                </a:lnTo>
                <a:lnTo>
                  <a:pt x="1374406" y="48628"/>
                </a:lnTo>
                <a:lnTo>
                  <a:pt x="1400365" y="82232"/>
                </a:lnTo>
                <a:lnTo>
                  <a:pt x="1417104" y="121907"/>
                </a:lnTo>
                <a:lnTo>
                  <a:pt x="1423035" y="166052"/>
                </a:lnTo>
                <a:lnTo>
                  <a:pt x="1423035" y="830135"/>
                </a:lnTo>
                <a:lnTo>
                  <a:pt x="1417104" y="874242"/>
                </a:lnTo>
                <a:lnTo>
                  <a:pt x="1400365" y="913904"/>
                </a:lnTo>
                <a:lnTo>
                  <a:pt x="1374406" y="947508"/>
                </a:lnTo>
                <a:lnTo>
                  <a:pt x="1340815" y="973493"/>
                </a:lnTo>
                <a:lnTo>
                  <a:pt x="1301140" y="990244"/>
                </a:lnTo>
                <a:lnTo>
                  <a:pt x="1256995" y="996187"/>
                </a:lnTo>
                <a:lnTo>
                  <a:pt x="166027" y="996187"/>
                </a:lnTo>
                <a:lnTo>
                  <a:pt x="121881" y="990244"/>
                </a:lnTo>
                <a:lnTo>
                  <a:pt x="82219" y="973493"/>
                </a:lnTo>
                <a:lnTo>
                  <a:pt x="48615" y="947508"/>
                </a:lnTo>
                <a:lnTo>
                  <a:pt x="22656" y="913904"/>
                </a:lnTo>
                <a:lnTo>
                  <a:pt x="5930" y="874242"/>
                </a:lnTo>
                <a:lnTo>
                  <a:pt x="0" y="830135"/>
                </a:lnTo>
                <a:lnTo>
                  <a:pt x="0" y="1660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52340" y="3364867"/>
            <a:ext cx="974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Результат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69076" y="3013866"/>
            <a:ext cx="3411043" cy="7509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5080" indent="-114300">
              <a:lnSpc>
                <a:spcPct val="90300"/>
              </a:lnSpc>
              <a:spcBef>
                <a:spcPts val="240"/>
              </a:spcBef>
              <a:buClr>
                <a:srgbClr val="000000"/>
              </a:buClr>
              <a:buFont typeface="Arial"/>
              <a:buChar char="•"/>
              <a:tabLst>
                <a:tab pos="127000" algn="l"/>
              </a:tabLst>
            </a:pPr>
            <a:r>
              <a:rPr sz="1300" b="1" spc="-15" dirty="0">
                <a:solidFill>
                  <a:srgbClr val="161F33"/>
                </a:solidFill>
                <a:latin typeface="Arial"/>
                <a:cs typeface="Arial"/>
              </a:rPr>
              <a:t>Новая </a:t>
            </a:r>
            <a:r>
              <a:rPr sz="1300" b="1" spc="-10" dirty="0">
                <a:solidFill>
                  <a:srgbClr val="161F33"/>
                </a:solidFill>
                <a:latin typeface="Arial"/>
                <a:cs typeface="Arial"/>
              </a:rPr>
              <a:t>образовательная </a:t>
            </a:r>
            <a:r>
              <a:rPr sz="1300" b="1" spc="-20" dirty="0">
                <a:solidFill>
                  <a:srgbClr val="161F33"/>
                </a:solidFill>
                <a:latin typeface="Arial"/>
                <a:cs typeface="Arial"/>
              </a:rPr>
              <a:t>технология  </a:t>
            </a:r>
            <a:r>
              <a:rPr sz="1300" spc="-15" dirty="0">
                <a:solidFill>
                  <a:srgbClr val="161F33"/>
                </a:solidFill>
                <a:latin typeface="Arial"/>
                <a:cs typeface="Arial"/>
              </a:rPr>
              <a:t>непрерывной </a:t>
            </a:r>
            <a:r>
              <a:rPr sz="1300" spc="-25" dirty="0">
                <a:solidFill>
                  <a:srgbClr val="161F33"/>
                </a:solidFill>
                <a:latin typeface="Arial"/>
                <a:cs typeface="Arial"/>
              </a:rPr>
              <a:t>подготовки  </a:t>
            </a:r>
            <a:r>
              <a:rPr sz="1300" spc="-10" dirty="0">
                <a:solidFill>
                  <a:srgbClr val="161F33"/>
                </a:solidFill>
                <a:latin typeface="Arial"/>
                <a:cs typeface="Arial"/>
              </a:rPr>
              <a:t>высококвалифицированных </a:t>
            </a:r>
            <a:r>
              <a:rPr sz="1300" dirty="0">
                <a:solidFill>
                  <a:srgbClr val="161F33"/>
                </a:solidFill>
                <a:latin typeface="Arial"/>
                <a:cs typeface="Arial"/>
              </a:rPr>
              <a:t>кадров </a:t>
            </a:r>
            <a:r>
              <a:rPr sz="1300" spc="-5" dirty="0">
                <a:solidFill>
                  <a:srgbClr val="161F33"/>
                </a:solidFill>
                <a:latin typeface="Arial"/>
                <a:cs typeface="Arial"/>
              </a:rPr>
              <a:t>для </a:t>
            </a:r>
            <a:r>
              <a:rPr sz="1300" spc="-20" dirty="0">
                <a:solidFill>
                  <a:srgbClr val="161F33"/>
                </a:solidFill>
                <a:latin typeface="Arial"/>
                <a:cs typeface="Arial"/>
              </a:rPr>
              <a:t>для  </a:t>
            </a:r>
            <a:r>
              <a:rPr sz="1300" spc="-15" dirty="0">
                <a:solidFill>
                  <a:srgbClr val="161F33"/>
                </a:solidFill>
                <a:latin typeface="Arial"/>
                <a:cs typeface="Arial"/>
              </a:rPr>
              <a:t>работы </a:t>
            </a:r>
            <a:r>
              <a:rPr sz="1300" dirty="0">
                <a:solidFill>
                  <a:srgbClr val="161F33"/>
                </a:solidFill>
                <a:latin typeface="Arial"/>
                <a:cs typeface="Arial"/>
              </a:rPr>
              <a:t>в </a:t>
            </a:r>
            <a:r>
              <a:rPr sz="1300" spc="-15" dirty="0">
                <a:solidFill>
                  <a:srgbClr val="161F33"/>
                </a:solidFill>
                <a:latin typeface="Arial"/>
                <a:cs typeface="Arial"/>
              </a:rPr>
              <a:t>условиях</a:t>
            </a:r>
            <a:r>
              <a:rPr sz="1300" spc="-45" dirty="0">
                <a:solidFill>
                  <a:srgbClr val="161F33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161F33"/>
                </a:solidFill>
                <a:latin typeface="Arial"/>
                <a:cs typeface="Arial"/>
              </a:rPr>
              <a:t>цифровизации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70582" y="5137403"/>
            <a:ext cx="962660" cy="844550"/>
          </a:xfrm>
          <a:custGeom>
            <a:avLst/>
            <a:gdLst/>
            <a:ahLst/>
            <a:cxnLst/>
            <a:rect l="l" t="t" r="r" b="b"/>
            <a:pathLst>
              <a:path w="962660" h="844550">
                <a:moveTo>
                  <a:pt x="277634" y="0"/>
                </a:moveTo>
                <a:lnTo>
                  <a:pt x="0" y="0"/>
                </a:lnTo>
                <a:lnTo>
                  <a:pt x="0" y="771779"/>
                </a:lnTo>
                <a:lnTo>
                  <a:pt x="660107" y="771779"/>
                </a:lnTo>
                <a:lnTo>
                  <a:pt x="660107" y="844207"/>
                </a:lnTo>
                <a:lnTo>
                  <a:pt x="962647" y="633183"/>
                </a:lnTo>
                <a:lnTo>
                  <a:pt x="763927" y="494525"/>
                </a:lnTo>
                <a:lnTo>
                  <a:pt x="277634" y="494525"/>
                </a:lnTo>
                <a:lnTo>
                  <a:pt x="277634" y="0"/>
                </a:lnTo>
                <a:close/>
              </a:path>
              <a:path w="962660" h="844550">
                <a:moveTo>
                  <a:pt x="660107" y="422084"/>
                </a:moveTo>
                <a:lnTo>
                  <a:pt x="660107" y="494525"/>
                </a:lnTo>
                <a:lnTo>
                  <a:pt x="763927" y="494525"/>
                </a:lnTo>
                <a:lnTo>
                  <a:pt x="660107" y="422084"/>
                </a:lnTo>
                <a:close/>
              </a:path>
            </a:pathLst>
          </a:custGeom>
          <a:solidFill>
            <a:srgbClr val="EAA3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99662" y="4140708"/>
            <a:ext cx="1727835" cy="996315"/>
          </a:xfrm>
          <a:custGeom>
            <a:avLst/>
            <a:gdLst/>
            <a:ahLst/>
            <a:cxnLst/>
            <a:rect l="l" t="t" r="r" b="b"/>
            <a:pathLst>
              <a:path w="1727834" h="996314">
                <a:moveTo>
                  <a:pt x="1526133" y="0"/>
                </a:moveTo>
                <a:lnTo>
                  <a:pt x="201574" y="0"/>
                </a:lnTo>
                <a:lnTo>
                  <a:pt x="147980" y="5930"/>
                </a:lnTo>
                <a:lnTo>
                  <a:pt x="99834" y="22669"/>
                </a:lnTo>
                <a:lnTo>
                  <a:pt x="59042" y="48628"/>
                </a:lnTo>
                <a:lnTo>
                  <a:pt x="27520" y="82232"/>
                </a:lnTo>
                <a:lnTo>
                  <a:pt x="7200" y="121907"/>
                </a:lnTo>
                <a:lnTo>
                  <a:pt x="0" y="166052"/>
                </a:lnTo>
                <a:lnTo>
                  <a:pt x="0" y="830135"/>
                </a:lnTo>
                <a:lnTo>
                  <a:pt x="7200" y="874280"/>
                </a:lnTo>
                <a:lnTo>
                  <a:pt x="27520" y="913955"/>
                </a:lnTo>
                <a:lnTo>
                  <a:pt x="59042" y="947559"/>
                </a:lnTo>
                <a:lnTo>
                  <a:pt x="99834" y="973518"/>
                </a:lnTo>
                <a:lnTo>
                  <a:pt x="147980" y="990257"/>
                </a:lnTo>
                <a:lnTo>
                  <a:pt x="201574" y="996188"/>
                </a:lnTo>
                <a:lnTo>
                  <a:pt x="1526133" y="996188"/>
                </a:lnTo>
                <a:lnTo>
                  <a:pt x="1579727" y="990257"/>
                </a:lnTo>
                <a:lnTo>
                  <a:pt x="1627898" y="973518"/>
                </a:lnTo>
                <a:lnTo>
                  <a:pt x="1668729" y="947559"/>
                </a:lnTo>
                <a:lnTo>
                  <a:pt x="1700276" y="913955"/>
                </a:lnTo>
                <a:lnTo>
                  <a:pt x="1720621" y="874280"/>
                </a:lnTo>
                <a:lnTo>
                  <a:pt x="1727835" y="830135"/>
                </a:lnTo>
                <a:lnTo>
                  <a:pt x="1727835" y="166052"/>
                </a:lnTo>
                <a:lnTo>
                  <a:pt x="1720621" y="121907"/>
                </a:lnTo>
                <a:lnTo>
                  <a:pt x="1700276" y="82232"/>
                </a:lnTo>
                <a:lnTo>
                  <a:pt x="1668729" y="48628"/>
                </a:lnTo>
                <a:lnTo>
                  <a:pt x="1627898" y="22669"/>
                </a:lnTo>
                <a:lnTo>
                  <a:pt x="1579727" y="5930"/>
                </a:lnTo>
                <a:lnTo>
                  <a:pt x="1526133" y="0"/>
                </a:lnTo>
                <a:close/>
              </a:path>
            </a:pathLst>
          </a:custGeom>
          <a:solidFill>
            <a:srgbClr val="C52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00421" y="4141468"/>
            <a:ext cx="1727835" cy="996315"/>
          </a:xfrm>
          <a:custGeom>
            <a:avLst/>
            <a:gdLst/>
            <a:ahLst/>
            <a:cxnLst/>
            <a:rect l="l" t="t" r="r" b="b"/>
            <a:pathLst>
              <a:path w="1727834" h="996314">
                <a:moveTo>
                  <a:pt x="1526133" y="0"/>
                </a:moveTo>
                <a:lnTo>
                  <a:pt x="201574" y="0"/>
                </a:lnTo>
                <a:lnTo>
                  <a:pt x="147993" y="5930"/>
                </a:lnTo>
                <a:lnTo>
                  <a:pt x="99834" y="22669"/>
                </a:lnTo>
                <a:lnTo>
                  <a:pt x="59042" y="48628"/>
                </a:lnTo>
                <a:lnTo>
                  <a:pt x="27520" y="82232"/>
                </a:lnTo>
                <a:lnTo>
                  <a:pt x="7200" y="121907"/>
                </a:lnTo>
                <a:lnTo>
                  <a:pt x="0" y="166052"/>
                </a:lnTo>
                <a:lnTo>
                  <a:pt x="0" y="830135"/>
                </a:lnTo>
                <a:lnTo>
                  <a:pt x="7200" y="874280"/>
                </a:lnTo>
                <a:lnTo>
                  <a:pt x="27520" y="913955"/>
                </a:lnTo>
                <a:lnTo>
                  <a:pt x="59042" y="947559"/>
                </a:lnTo>
                <a:lnTo>
                  <a:pt x="99834" y="973518"/>
                </a:lnTo>
                <a:lnTo>
                  <a:pt x="147993" y="990257"/>
                </a:lnTo>
                <a:lnTo>
                  <a:pt x="201574" y="996187"/>
                </a:lnTo>
                <a:lnTo>
                  <a:pt x="1526133" y="996187"/>
                </a:lnTo>
                <a:lnTo>
                  <a:pt x="1579727" y="990257"/>
                </a:lnTo>
                <a:lnTo>
                  <a:pt x="1627911" y="973518"/>
                </a:lnTo>
                <a:lnTo>
                  <a:pt x="1668729" y="947559"/>
                </a:lnTo>
                <a:lnTo>
                  <a:pt x="1700276" y="913955"/>
                </a:lnTo>
                <a:lnTo>
                  <a:pt x="1720621" y="874280"/>
                </a:lnTo>
                <a:lnTo>
                  <a:pt x="1727835" y="830135"/>
                </a:lnTo>
                <a:lnTo>
                  <a:pt x="1727835" y="166052"/>
                </a:lnTo>
                <a:lnTo>
                  <a:pt x="1720621" y="121907"/>
                </a:lnTo>
                <a:lnTo>
                  <a:pt x="1700276" y="82232"/>
                </a:lnTo>
                <a:lnTo>
                  <a:pt x="1668729" y="48628"/>
                </a:lnTo>
                <a:lnTo>
                  <a:pt x="1627911" y="22669"/>
                </a:lnTo>
                <a:lnTo>
                  <a:pt x="1579727" y="5930"/>
                </a:lnTo>
                <a:lnTo>
                  <a:pt x="1526133" y="0"/>
                </a:lnTo>
                <a:close/>
              </a:path>
            </a:pathLst>
          </a:custGeom>
          <a:solidFill>
            <a:srgbClr val="C52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00421" y="4141470"/>
            <a:ext cx="1727835" cy="996315"/>
          </a:xfrm>
          <a:custGeom>
            <a:avLst/>
            <a:gdLst/>
            <a:ahLst/>
            <a:cxnLst/>
            <a:rect l="l" t="t" r="r" b="b"/>
            <a:pathLst>
              <a:path w="1727834" h="996314">
                <a:moveTo>
                  <a:pt x="0" y="166052"/>
                </a:moveTo>
                <a:lnTo>
                  <a:pt x="7200" y="121907"/>
                </a:lnTo>
                <a:lnTo>
                  <a:pt x="27520" y="82232"/>
                </a:lnTo>
                <a:lnTo>
                  <a:pt x="59042" y="48628"/>
                </a:lnTo>
                <a:lnTo>
                  <a:pt x="99834" y="22669"/>
                </a:lnTo>
                <a:lnTo>
                  <a:pt x="147993" y="5930"/>
                </a:lnTo>
                <a:lnTo>
                  <a:pt x="201574" y="0"/>
                </a:lnTo>
                <a:lnTo>
                  <a:pt x="1526133" y="0"/>
                </a:lnTo>
                <a:lnTo>
                  <a:pt x="1579727" y="5930"/>
                </a:lnTo>
                <a:lnTo>
                  <a:pt x="1627911" y="22669"/>
                </a:lnTo>
                <a:lnTo>
                  <a:pt x="1668729" y="48628"/>
                </a:lnTo>
                <a:lnTo>
                  <a:pt x="1700276" y="82232"/>
                </a:lnTo>
                <a:lnTo>
                  <a:pt x="1720621" y="121907"/>
                </a:lnTo>
                <a:lnTo>
                  <a:pt x="1727835" y="166052"/>
                </a:lnTo>
                <a:lnTo>
                  <a:pt x="1727835" y="830135"/>
                </a:lnTo>
                <a:lnTo>
                  <a:pt x="1720621" y="874280"/>
                </a:lnTo>
                <a:lnTo>
                  <a:pt x="1700276" y="913955"/>
                </a:lnTo>
                <a:lnTo>
                  <a:pt x="1668729" y="947559"/>
                </a:lnTo>
                <a:lnTo>
                  <a:pt x="1627911" y="973518"/>
                </a:lnTo>
                <a:lnTo>
                  <a:pt x="1579727" y="990257"/>
                </a:lnTo>
                <a:lnTo>
                  <a:pt x="1526133" y="996187"/>
                </a:lnTo>
                <a:lnTo>
                  <a:pt x="201574" y="996187"/>
                </a:lnTo>
                <a:lnTo>
                  <a:pt x="147993" y="990257"/>
                </a:lnTo>
                <a:lnTo>
                  <a:pt x="99834" y="973518"/>
                </a:lnTo>
                <a:lnTo>
                  <a:pt x="59042" y="947559"/>
                </a:lnTo>
                <a:lnTo>
                  <a:pt x="27520" y="913955"/>
                </a:lnTo>
                <a:lnTo>
                  <a:pt x="7200" y="874280"/>
                </a:lnTo>
                <a:lnTo>
                  <a:pt x="0" y="830135"/>
                </a:lnTo>
                <a:lnTo>
                  <a:pt x="0" y="166052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29714" y="4372359"/>
            <a:ext cx="1433195" cy="4851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469265">
              <a:lnSpc>
                <a:spcPts val="1700"/>
              </a:lnSpc>
              <a:spcBef>
                <a:spcPts val="335"/>
              </a:spcBef>
            </a:pP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Поле  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мо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96667" y="4245343"/>
            <a:ext cx="2758825" cy="53347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6364" marR="5080" indent="-114300">
              <a:lnSpc>
                <a:spcPts val="1300"/>
              </a:lnSpc>
              <a:spcBef>
                <a:spcPts val="259"/>
              </a:spcBef>
              <a:buClr>
                <a:srgbClr val="000000"/>
              </a:buClr>
              <a:buFont typeface="Arial"/>
              <a:buChar char="•"/>
              <a:tabLst>
                <a:tab pos="127000" algn="l"/>
              </a:tabLst>
            </a:pPr>
            <a:r>
              <a:rPr sz="1400" b="1" spc="-15" dirty="0">
                <a:solidFill>
                  <a:srgbClr val="161F33"/>
                </a:solidFill>
                <a:latin typeface="Arial"/>
                <a:cs typeface="Arial"/>
              </a:rPr>
              <a:t>Новое </a:t>
            </a:r>
            <a:r>
              <a:rPr sz="1400" b="1" spc="-20" dirty="0">
                <a:solidFill>
                  <a:srgbClr val="161F33"/>
                </a:solidFill>
                <a:latin typeface="Arial"/>
                <a:cs typeface="Arial"/>
              </a:rPr>
              <a:t>качество </a:t>
            </a:r>
            <a:r>
              <a:rPr sz="1400" b="1" spc="-10" dirty="0">
                <a:solidFill>
                  <a:srgbClr val="161F33"/>
                </a:solidFill>
                <a:latin typeface="Arial"/>
                <a:cs typeface="Arial"/>
              </a:rPr>
              <a:t>образования</a:t>
            </a:r>
            <a:r>
              <a:rPr sz="1400" spc="-10" dirty="0">
                <a:solidFill>
                  <a:srgbClr val="161F33"/>
                </a:solidFill>
                <a:latin typeface="Arial"/>
                <a:cs typeface="Arial"/>
              </a:rPr>
              <a:t>,  основанное </a:t>
            </a:r>
            <a:r>
              <a:rPr sz="1400" spc="-5" dirty="0">
                <a:solidFill>
                  <a:srgbClr val="161F33"/>
                </a:solidFill>
                <a:latin typeface="Arial"/>
                <a:cs typeface="Arial"/>
              </a:rPr>
              <a:t>на </a:t>
            </a:r>
            <a:r>
              <a:rPr sz="1400" spc="-20" dirty="0">
                <a:solidFill>
                  <a:srgbClr val="161F33"/>
                </a:solidFill>
                <a:latin typeface="Arial"/>
                <a:cs typeface="Arial"/>
              </a:rPr>
              <a:t>межвузовской </a:t>
            </a:r>
            <a:r>
              <a:rPr sz="1400" dirty="0">
                <a:solidFill>
                  <a:srgbClr val="161F33"/>
                </a:solidFill>
                <a:latin typeface="Arial"/>
                <a:cs typeface="Arial"/>
              </a:rPr>
              <a:t>и  </a:t>
            </a:r>
            <a:r>
              <a:rPr sz="1400" spc="-20" dirty="0">
                <a:solidFill>
                  <a:srgbClr val="161F33"/>
                </a:solidFill>
                <a:latin typeface="Arial"/>
                <a:cs typeface="Arial"/>
              </a:rPr>
              <a:t>межотраслевой</a:t>
            </a:r>
            <a:r>
              <a:rPr sz="1400" spc="-60" dirty="0">
                <a:solidFill>
                  <a:srgbClr val="161F33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61F33"/>
                </a:solidFill>
                <a:latin typeface="Arial"/>
                <a:cs typeface="Arial"/>
              </a:rPr>
              <a:t>кооперации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03403" y="5258483"/>
            <a:ext cx="1547275" cy="989917"/>
          </a:xfrm>
          <a:custGeom>
            <a:avLst/>
            <a:gdLst/>
            <a:ahLst/>
            <a:cxnLst/>
            <a:rect l="l" t="t" r="r" b="b"/>
            <a:pathLst>
              <a:path w="1423034" h="996314">
                <a:moveTo>
                  <a:pt x="1257007" y="0"/>
                </a:moveTo>
                <a:lnTo>
                  <a:pt x="166039" y="0"/>
                </a:lnTo>
                <a:lnTo>
                  <a:pt x="121894" y="5930"/>
                </a:lnTo>
                <a:lnTo>
                  <a:pt x="82232" y="22669"/>
                </a:lnTo>
                <a:lnTo>
                  <a:pt x="48628" y="48628"/>
                </a:lnTo>
                <a:lnTo>
                  <a:pt x="22669" y="82232"/>
                </a:lnTo>
                <a:lnTo>
                  <a:pt x="5930" y="121907"/>
                </a:lnTo>
                <a:lnTo>
                  <a:pt x="0" y="166052"/>
                </a:lnTo>
                <a:lnTo>
                  <a:pt x="0" y="830110"/>
                </a:lnTo>
                <a:lnTo>
                  <a:pt x="5930" y="874255"/>
                </a:lnTo>
                <a:lnTo>
                  <a:pt x="22669" y="913930"/>
                </a:lnTo>
                <a:lnTo>
                  <a:pt x="48628" y="947534"/>
                </a:lnTo>
                <a:lnTo>
                  <a:pt x="82232" y="973505"/>
                </a:lnTo>
                <a:lnTo>
                  <a:pt x="121894" y="990244"/>
                </a:lnTo>
                <a:lnTo>
                  <a:pt x="166039" y="996175"/>
                </a:lnTo>
                <a:lnTo>
                  <a:pt x="1257007" y="996175"/>
                </a:lnTo>
                <a:lnTo>
                  <a:pt x="1301153" y="990244"/>
                </a:lnTo>
                <a:lnTo>
                  <a:pt x="1340815" y="973505"/>
                </a:lnTo>
                <a:lnTo>
                  <a:pt x="1374419" y="947534"/>
                </a:lnTo>
                <a:lnTo>
                  <a:pt x="1400378" y="913930"/>
                </a:lnTo>
                <a:lnTo>
                  <a:pt x="1417116" y="874255"/>
                </a:lnTo>
                <a:lnTo>
                  <a:pt x="1423034" y="830110"/>
                </a:lnTo>
                <a:lnTo>
                  <a:pt x="1423034" y="166052"/>
                </a:lnTo>
                <a:lnTo>
                  <a:pt x="1417116" y="121907"/>
                </a:lnTo>
                <a:lnTo>
                  <a:pt x="1400378" y="82232"/>
                </a:lnTo>
                <a:lnTo>
                  <a:pt x="1374419" y="48628"/>
                </a:lnTo>
                <a:lnTo>
                  <a:pt x="1340815" y="22669"/>
                </a:lnTo>
                <a:lnTo>
                  <a:pt x="1301153" y="5930"/>
                </a:lnTo>
                <a:lnTo>
                  <a:pt x="1257007" y="0"/>
                </a:lnTo>
                <a:close/>
              </a:path>
            </a:pathLst>
          </a:custGeom>
          <a:solidFill>
            <a:srgbClr val="D651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881010" y="5381628"/>
            <a:ext cx="1348590" cy="478977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-6985" algn="ctr">
              <a:lnSpc>
                <a:spcPts val="1700"/>
              </a:lnSpc>
              <a:spcBef>
                <a:spcPts val="335"/>
              </a:spcBef>
            </a:pPr>
            <a:r>
              <a:rPr sz="1600" b="1" spc="-60" dirty="0" err="1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1600" b="1" spc="-10" dirty="0" err="1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b="1" spc="-25" dirty="0" err="1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b="1" spc="-20" dirty="0" err="1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-25" dirty="0" err="1">
                <a:solidFill>
                  <a:srgbClr val="FFFFFF"/>
                </a:solidFill>
                <a:latin typeface="Arial"/>
                <a:cs typeface="Arial"/>
              </a:rPr>
              <a:t>дл</a:t>
            </a:r>
            <a:r>
              <a:rPr sz="1600" b="1" spc="-20" dirty="0" err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-25" dirty="0" err="1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b="1" spc="-20" dirty="0" err="1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spc="-55" dirty="0" err="1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lang="ru-RU" sz="1600" b="1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30358" y="5404740"/>
            <a:ext cx="3148965" cy="700191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0" marR="364490" indent="-114300">
              <a:lnSpc>
                <a:spcPts val="1300"/>
              </a:lnSpc>
              <a:spcBef>
                <a:spcPts val="259"/>
              </a:spcBef>
              <a:buClr>
                <a:srgbClr val="000000"/>
              </a:buClr>
              <a:buChar char="•"/>
              <a:tabLst>
                <a:tab pos="127000" algn="l"/>
              </a:tabLst>
            </a:pPr>
            <a:r>
              <a:rPr sz="1400" spc="-5" dirty="0">
                <a:solidFill>
                  <a:srgbClr val="161F33"/>
                </a:solidFill>
                <a:latin typeface="Arial"/>
                <a:cs typeface="Arial"/>
              </a:rPr>
              <a:t>Формирование интеграционной  площадки для </a:t>
            </a:r>
            <a:r>
              <a:rPr sz="1400" spc="-15" dirty="0">
                <a:solidFill>
                  <a:srgbClr val="161F33"/>
                </a:solidFill>
                <a:latin typeface="Arial"/>
                <a:cs typeface="Arial"/>
              </a:rPr>
              <a:t>вузов </a:t>
            </a:r>
            <a:r>
              <a:rPr sz="1400" dirty="0">
                <a:solidFill>
                  <a:srgbClr val="161F33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161F33"/>
                </a:solidFill>
                <a:latin typeface="Arial"/>
                <a:cs typeface="Arial"/>
              </a:rPr>
              <a:t>предприятий </a:t>
            </a:r>
            <a:r>
              <a:rPr sz="1400" dirty="0">
                <a:solidFill>
                  <a:srgbClr val="161F33"/>
                </a:solidFill>
                <a:latin typeface="Arial"/>
                <a:cs typeface="Arial"/>
              </a:rPr>
              <a:t>в </a:t>
            </a:r>
            <a:r>
              <a:rPr lang="ru-RU" sz="1400" dirty="0" err="1">
                <a:solidFill>
                  <a:srgbClr val="161F33"/>
                </a:solidFill>
                <a:latin typeface="Arial"/>
                <a:cs typeface="Arial"/>
              </a:rPr>
              <a:t>ра</a:t>
            </a:r>
            <a:r>
              <a:rPr sz="1400" spc="-5" dirty="0" err="1">
                <a:solidFill>
                  <a:srgbClr val="161F33"/>
                </a:solidFill>
                <a:latin typeface="Arial"/>
                <a:cs typeface="Arial"/>
              </a:rPr>
              <a:t>звитии</a:t>
            </a:r>
            <a:r>
              <a:rPr sz="1400" spc="-5" dirty="0">
                <a:solidFill>
                  <a:srgbClr val="161F33"/>
                </a:solidFill>
                <a:latin typeface="Arial"/>
                <a:cs typeface="Arial"/>
              </a:rPr>
              <a:t> </a:t>
            </a:r>
            <a:r>
              <a:rPr lang="ru-RU" sz="1400" spc="-5" dirty="0">
                <a:solidFill>
                  <a:srgbClr val="161F33"/>
                </a:solidFill>
                <a:latin typeface="Arial"/>
                <a:cs typeface="Arial"/>
              </a:rPr>
              <a:t>непрерывного образования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80119" y="1376172"/>
            <a:ext cx="3316604" cy="759182"/>
          </a:xfrm>
          <a:prstGeom prst="rect">
            <a:avLst/>
          </a:prstGeom>
          <a:ln w="9144">
            <a:solidFill>
              <a:srgbClr val="952137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1600" b="1" spc="-25" dirty="0">
                <a:solidFill>
                  <a:srgbClr val="952137"/>
                </a:solidFill>
                <a:latin typeface="Calibri"/>
                <a:cs typeface="Calibri"/>
              </a:rPr>
              <a:t>СТРАТЕГИЧЕСКИЙ</a:t>
            </a:r>
            <a:r>
              <a:rPr sz="1600" b="1" spc="-75" dirty="0">
                <a:solidFill>
                  <a:srgbClr val="952137"/>
                </a:solidFill>
                <a:latin typeface="Calibri"/>
                <a:cs typeface="Calibri"/>
              </a:rPr>
              <a:t> </a:t>
            </a:r>
            <a:r>
              <a:rPr sz="1600" b="1" spc="-55" dirty="0">
                <a:solidFill>
                  <a:srgbClr val="952137"/>
                </a:solidFill>
                <a:latin typeface="Calibri"/>
                <a:cs typeface="Calibri"/>
              </a:rPr>
              <a:t>РЕЗУЛЬТАТ</a:t>
            </a:r>
            <a:endParaRPr sz="1600" dirty="0">
              <a:latin typeface="Calibri"/>
              <a:cs typeface="Calibri"/>
            </a:endParaRPr>
          </a:p>
          <a:p>
            <a:pPr marL="715645" marR="701675" algn="ctr">
              <a:lnSpc>
                <a:spcPct val="100000"/>
              </a:lnSpc>
            </a:pPr>
            <a:r>
              <a:rPr sz="1600" b="1" spc="-5" dirty="0">
                <a:solidFill>
                  <a:srgbClr val="161F33"/>
                </a:solidFill>
                <a:latin typeface="Calibri"/>
                <a:cs typeface="Calibri"/>
              </a:rPr>
              <a:t>Квал</a:t>
            </a:r>
            <a:r>
              <a:rPr sz="1600" b="1" spc="-10" dirty="0">
                <a:solidFill>
                  <a:srgbClr val="161F33"/>
                </a:solidFill>
                <a:latin typeface="Calibri"/>
                <a:cs typeface="Calibri"/>
              </a:rPr>
              <a:t>и</a:t>
            </a:r>
            <a:r>
              <a:rPr sz="1600" b="1" spc="-15" dirty="0">
                <a:solidFill>
                  <a:srgbClr val="161F33"/>
                </a:solidFill>
                <a:latin typeface="Calibri"/>
                <a:cs typeface="Calibri"/>
              </a:rPr>
              <a:t>ф</a:t>
            </a:r>
            <a:r>
              <a:rPr sz="1600" b="1" spc="-10" dirty="0">
                <a:solidFill>
                  <a:srgbClr val="161F33"/>
                </a:solidFill>
                <a:latin typeface="Calibri"/>
                <a:cs typeface="Calibri"/>
              </a:rPr>
              <a:t>и</a:t>
            </a:r>
            <a:r>
              <a:rPr sz="1600" b="1" spc="-15" dirty="0">
                <a:solidFill>
                  <a:srgbClr val="161F33"/>
                </a:solidFill>
                <a:latin typeface="Calibri"/>
                <a:cs typeface="Calibri"/>
              </a:rPr>
              <a:t>ц</a:t>
            </a:r>
            <a:r>
              <a:rPr sz="1600" b="1" spc="-10" dirty="0">
                <a:solidFill>
                  <a:srgbClr val="161F33"/>
                </a:solidFill>
                <a:latin typeface="Calibri"/>
                <a:cs typeface="Calibri"/>
              </a:rPr>
              <a:t>ир</a:t>
            </a:r>
            <a:r>
              <a:rPr sz="1600" b="1" dirty="0">
                <a:solidFill>
                  <a:srgbClr val="161F33"/>
                </a:solidFill>
                <a:latin typeface="Calibri"/>
                <a:cs typeface="Calibri"/>
              </a:rPr>
              <a:t>о</a:t>
            </a:r>
            <a:r>
              <a:rPr sz="1600" b="1" spc="-15" dirty="0">
                <a:solidFill>
                  <a:srgbClr val="161F33"/>
                </a:solidFill>
                <a:latin typeface="Calibri"/>
                <a:cs typeface="Calibri"/>
              </a:rPr>
              <a:t>ва</a:t>
            </a:r>
            <a:r>
              <a:rPr sz="1600" b="1" dirty="0">
                <a:solidFill>
                  <a:srgbClr val="161F33"/>
                </a:solidFill>
                <a:latin typeface="Calibri"/>
                <a:cs typeface="Calibri"/>
              </a:rPr>
              <a:t>н</a:t>
            </a:r>
            <a:r>
              <a:rPr sz="1600" b="1" spc="-15" dirty="0">
                <a:solidFill>
                  <a:srgbClr val="161F33"/>
                </a:solidFill>
                <a:latin typeface="Calibri"/>
                <a:cs typeface="Calibri"/>
              </a:rPr>
              <a:t>ны</a:t>
            </a:r>
            <a:r>
              <a:rPr sz="1600" b="1" spc="-5" dirty="0">
                <a:solidFill>
                  <a:srgbClr val="161F33"/>
                </a:solidFill>
                <a:latin typeface="Calibri"/>
                <a:cs typeface="Calibri"/>
              </a:rPr>
              <a:t>е  </a:t>
            </a:r>
            <a:r>
              <a:rPr sz="1600" b="1" spc="-10" dirty="0">
                <a:solidFill>
                  <a:srgbClr val="161F33"/>
                </a:solidFill>
                <a:latin typeface="Calibri"/>
                <a:cs typeface="Calibri"/>
              </a:rPr>
              <a:t>кадры </a:t>
            </a:r>
            <a:r>
              <a:rPr sz="1600" b="1" spc="-5" dirty="0">
                <a:solidFill>
                  <a:srgbClr val="161F33"/>
                </a:solidFill>
                <a:latin typeface="Calibri"/>
                <a:cs typeface="Calibri"/>
              </a:rPr>
              <a:t>в</a:t>
            </a:r>
            <a:r>
              <a:rPr sz="1600" b="1" spc="-45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600" b="1" spc="-5" dirty="0" err="1">
                <a:solidFill>
                  <a:srgbClr val="161F33"/>
                </a:solidFill>
                <a:latin typeface="Calibri"/>
                <a:cs typeface="Calibri"/>
              </a:rPr>
              <a:t>регионах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0" algn="ctr">
              <a:lnSpc>
                <a:spcPts val="3650"/>
              </a:lnSpc>
              <a:spcBef>
                <a:spcPts val="100"/>
              </a:spcBef>
            </a:pPr>
            <a:r>
              <a:rPr spc="5" dirty="0">
                <a:solidFill>
                  <a:srgbClr val="952137"/>
                </a:solidFill>
              </a:rPr>
              <a:t>ОФИЦИАЛЬНЫЙ</a:t>
            </a:r>
            <a:r>
              <a:rPr spc="-35" dirty="0">
                <a:solidFill>
                  <a:srgbClr val="952137"/>
                </a:solidFill>
              </a:rPr>
              <a:t> </a:t>
            </a:r>
            <a:r>
              <a:rPr spc="-75" dirty="0">
                <a:solidFill>
                  <a:srgbClr val="952137"/>
                </a:solidFill>
              </a:rPr>
              <a:t>СТАТУС</a:t>
            </a:r>
          </a:p>
          <a:p>
            <a:pPr marL="1746250" algn="ctr">
              <a:lnSpc>
                <a:spcPts val="3650"/>
              </a:lnSpc>
            </a:pPr>
            <a:r>
              <a:rPr spc="-5" dirty="0">
                <a:solidFill>
                  <a:srgbClr val="952137"/>
                </a:solidFill>
              </a:rPr>
              <a:t>ГГНТУ им.акад. М.Д.</a:t>
            </a:r>
            <a:r>
              <a:rPr spc="-45" dirty="0">
                <a:solidFill>
                  <a:srgbClr val="952137"/>
                </a:solidFill>
              </a:rPr>
              <a:t> </a:t>
            </a:r>
            <a:r>
              <a:rPr spc="-10" dirty="0">
                <a:solidFill>
                  <a:srgbClr val="952137"/>
                </a:solidFill>
              </a:rPr>
              <a:t>Миллионщикова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05892" y="1241521"/>
            <a:ext cx="5692140" cy="4718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73025">
              <a:lnSpc>
                <a:spcPct val="101099"/>
              </a:lnSpc>
              <a:spcBef>
                <a:spcPts val="65"/>
              </a:spcBef>
            </a:pPr>
            <a:r>
              <a:rPr sz="2200" b="1" spc="-15" dirty="0">
                <a:solidFill>
                  <a:srgbClr val="161F33"/>
                </a:solidFill>
                <a:latin typeface="Calibri"/>
                <a:cs typeface="Calibri"/>
              </a:rPr>
              <a:t>Один </a:t>
            </a:r>
            <a:r>
              <a:rPr sz="2200" b="1" spc="-5" dirty="0">
                <a:solidFill>
                  <a:srgbClr val="161F33"/>
                </a:solidFill>
                <a:latin typeface="Calibri"/>
                <a:cs typeface="Calibri"/>
              </a:rPr>
              <a:t>из </a:t>
            </a:r>
            <a:r>
              <a:rPr sz="2200" b="1" spc="-15" dirty="0">
                <a:solidFill>
                  <a:srgbClr val="161F33"/>
                </a:solidFill>
                <a:latin typeface="Calibri"/>
                <a:cs typeface="Calibri"/>
              </a:rPr>
              <a:t>ведущих </a:t>
            </a:r>
            <a:r>
              <a:rPr sz="2200" b="1" spc="-10" dirty="0">
                <a:solidFill>
                  <a:srgbClr val="161F33"/>
                </a:solidFill>
                <a:latin typeface="Calibri"/>
                <a:cs typeface="Calibri"/>
              </a:rPr>
              <a:t>нефтегазовых вузов РФ  </a:t>
            </a:r>
            <a:r>
              <a:rPr sz="2200" spc="-25" dirty="0">
                <a:solidFill>
                  <a:srgbClr val="161F33"/>
                </a:solidFill>
                <a:latin typeface="Calibri"/>
                <a:cs typeface="Calibri"/>
              </a:rPr>
              <a:t>входит </a:t>
            </a:r>
            <a:r>
              <a:rPr sz="2200" spc="-5" dirty="0">
                <a:solidFill>
                  <a:srgbClr val="161F33"/>
                </a:solidFill>
                <a:latin typeface="Calibri"/>
                <a:cs typeface="Calibri"/>
              </a:rPr>
              <a:t>в состав национального</a:t>
            </a:r>
            <a:r>
              <a:rPr sz="2200" spc="-285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61F33"/>
                </a:solidFill>
                <a:latin typeface="Calibri"/>
                <a:cs typeface="Calibri"/>
              </a:rPr>
              <a:t>объединённого  </a:t>
            </a:r>
            <a:r>
              <a:rPr sz="2200" spc="-5" dirty="0">
                <a:latin typeface="Arial"/>
                <a:cs typeface="Arial"/>
              </a:rPr>
              <a:t>Консорциума </a:t>
            </a:r>
            <a:r>
              <a:rPr sz="2200" spc="-20" dirty="0">
                <a:latin typeface="Arial"/>
                <a:cs typeface="Arial"/>
              </a:rPr>
              <a:t>университетов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«Недра»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b="1" spc="-5" dirty="0">
                <a:solidFill>
                  <a:srgbClr val="161F33"/>
                </a:solidFill>
                <a:latin typeface="Calibri"/>
                <a:cs typeface="Calibri"/>
              </a:rPr>
              <a:t>Отраслевой университет по </a:t>
            </a:r>
            <a:r>
              <a:rPr sz="2200" b="1" spc="-10" dirty="0">
                <a:solidFill>
                  <a:srgbClr val="161F33"/>
                </a:solidFill>
                <a:latin typeface="Calibri"/>
                <a:cs typeface="Calibri"/>
              </a:rPr>
              <a:t>направлениям  </a:t>
            </a:r>
            <a:r>
              <a:rPr sz="2200" spc="-5" dirty="0">
                <a:solidFill>
                  <a:srgbClr val="161F33"/>
                </a:solidFill>
                <a:latin typeface="Calibri"/>
                <a:cs typeface="Calibri"/>
              </a:rPr>
              <a:t>Разработки и </a:t>
            </a:r>
            <a:r>
              <a:rPr sz="2200" spc="-10" dirty="0">
                <a:solidFill>
                  <a:srgbClr val="161F33"/>
                </a:solidFill>
                <a:latin typeface="Calibri"/>
                <a:cs typeface="Calibri"/>
              </a:rPr>
              <a:t>сопровождения  производственных технологий </a:t>
            </a:r>
            <a:r>
              <a:rPr sz="2200" spc="-5" dirty="0">
                <a:solidFill>
                  <a:srgbClr val="161F33"/>
                </a:solidFill>
                <a:latin typeface="Calibri"/>
                <a:cs typeface="Calibri"/>
              </a:rPr>
              <a:t>в </a:t>
            </a:r>
            <a:r>
              <a:rPr sz="2200" spc="-10" dirty="0">
                <a:solidFill>
                  <a:srgbClr val="161F33"/>
                </a:solidFill>
                <a:latin typeface="Calibri"/>
                <a:cs typeface="Calibri"/>
              </a:rPr>
              <a:t>области  Зеленой энергетики</a:t>
            </a:r>
            <a:r>
              <a:rPr sz="2200" spc="-10" dirty="0">
                <a:solidFill>
                  <a:srgbClr val="161F33"/>
                </a:solidFill>
                <a:latin typeface="Agency FB"/>
                <a:cs typeface="Agency FB"/>
              </a:rPr>
              <a:t>, </a:t>
            </a:r>
            <a:r>
              <a:rPr sz="2200" spc="-15" dirty="0">
                <a:solidFill>
                  <a:srgbClr val="161F33"/>
                </a:solidFill>
                <a:latin typeface="Calibri"/>
                <a:cs typeface="Calibri"/>
              </a:rPr>
              <a:t>нефтехимического </a:t>
            </a:r>
            <a:r>
              <a:rPr sz="2200" spc="-10" dirty="0">
                <a:solidFill>
                  <a:srgbClr val="161F33"/>
                </a:solidFill>
                <a:latin typeface="Calibri"/>
                <a:cs typeface="Calibri"/>
              </a:rPr>
              <a:t>синтеза  </a:t>
            </a:r>
            <a:r>
              <a:rPr sz="2200" spc="-5" dirty="0">
                <a:solidFill>
                  <a:srgbClr val="161F33"/>
                </a:solidFill>
                <a:latin typeface="Calibri"/>
                <a:cs typeface="Calibri"/>
              </a:rPr>
              <a:t>и цифровых</a:t>
            </a:r>
            <a:r>
              <a:rPr sz="2200" spc="-150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61F33"/>
                </a:solidFill>
                <a:latin typeface="Calibri"/>
                <a:cs typeface="Calibri"/>
              </a:rPr>
              <a:t>технологий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161F33"/>
                </a:solidFill>
                <a:latin typeface="Calibri"/>
                <a:cs typeface="Calibri"/>
              </a:rPr>
              <a:t>Первый </a:t>
            </a:r>
            <a:r>
              <a:rPr sz="2200" b="1" spc="-10" dirty="0">
                <a:solidFill>
                  <a:srgbClr val="161F33"/>
                </a:solidFill>
                <a:latin typeface="Calibri"/>
                <a:cs typeface="Calibri"/>
              </a:rPr>
              <a:t>технический </a:t>
            </a:r>
            <a:r>
              <a:rPr sz="2200" b="1" spc="-15" dirty="0">
                <a:solidFill>
                  <a:srgbClr val="161F33"/>
                </a:solidFill>
                <a:latin typeface="Calibri"/>
                <a:cs typeface="Calibri"/>
              </a:rPr>
              <a:t>Университет</a:t>
            </a:r>
            <a:r>
              <a:rPr sz="2200" b="1" spc="-65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161F33"/>
                </a:solidFill>
                <a:latin typeface="Calibri"/>
                <a:cs typeface="Calibri"/>
              </a:rPr>
              <a:t>региона</a:t>
            </a:r>
            <a:endParaRPr sz="2200" dirty="0">
              <a:latin typeface="Calibri"/>
              <a:cs typeface="Calibri"/>
            </a:endParaRPr>
          </a:p>
          <a:p>
            <a:pPr marL="12700" marR="772160">
              <a:lnSpc>
                <a:spcPct val="100000"/>
              </a:lnSpc>
            </a:pPr>
            <a:r>
              <a:rPr sz="2200" spc="-5" dirty="0">
                <a:solidFill>
                  <a:srgbClr val="161F33"/>
                </a:solidFill>
                <a:latin typeface="Agency FB"/>
                <a:cs typeface="Agency FB"/>
              </a:rPr>
              <a:t>- </a:t>
            </a:r>
            <a:r>
              <a:rPr sz="2200" spc="-10" dirty="0">
                <a:solidFill>
                  <a:srgbClr val="161F33"/>
                </a:solidFill>
                <a:latin typeface="Calibri"/>
                <a:cs typeface="Calibri"/>
              </a:rPr>
              <a:t>площадка </a:t>
            </a:r>
            <a:r>
              <a:rPr sz="2200" spc="-5" dirty="0">
                <a:solidFill>
                  <a:srgbClr val="161F33"/>
                </a:solidFill>
                <a:latin typeface="Calibri"/>
                <a:cs typeface="Calibri"/>
              </a:rPr>
              <a:t>развития отраслевых  </a:t>
            </a:r>
            <a:r>
              <a:rPr sz="2200" spc="-10" dirty="0">
                <a:solidFill>
                  <a:srgbClr val="161F33"/>
                </a:solidFill>
                <a:latin typeface="Calibri"/>
                <a:cs typeface="Calibri"/>
              </a:rPr>
              <a:t>исследований </a:t>
            </a:r>
            <a:r>
              <a:rPr sz="2200" spc="-5" dirty="0">
                <a:solidFill>
                  <a:srgbClr val="161F33"/>
                </a:solidFill>
                <a:latin typeface="Calibri"/>
                <a:cs typeface="Calibri"/>
              </a:rPr>
              <a:t>и </a:t>
            </a:r>
            <a:r>
              <a:rPr sz="2200" spc="-10" dirty="0">
                <a:solidFill>
                  <a:srgbClr val="161F33"/>
                </a:solidFill>
                <a:latin typeface="Calibri"/>
                <a:cs typeface="Calibri"/>
              </a:rPr>
              <a:t>разработок </a:t>
            </a:r>
            <a:r>
              <a:rPr sz="2200" spc="-5" dirty="0">
                <a:solidFill>
                  <a:srgbClr val="161F33"/>
                </a:solidFill>
                <a:latin typeface="Calibri"/>
                <a:cs typeface="Calibri"/>
              </a:rPr>
              <a:t>и</a:t>
            </a:r>
            <a:r>
              <a:rPr sz="2200" spc="-330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161F33"/>
                </a:solidFill>
                <a:latin typeface="Calibri"/>
                <a:cs typeface="Calibri"/>
              </a:rPr>
              <a:t>подготовки  </a:t>
            </a:r>
            <a:r>
              <a:rPr sz="2200" spc="-10" dirty="0">
                <a:solidFill>
                  <a:srgbClr val="161F33"/>
                </a:solidFill>
                <a:latin typeface="Calibri"/>
                <a:cs typeface="Calibri"/>
              </a:rPr>
              <a:t>инженерных</a:t>
            </a:r>
            <a:r>
              <a:rPr sz="2200" spc="-80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61F33"/>
                </a:solidFill>
                <a:latin typeface="Calibri"/>
                <a:cs typeface="Calibri"/>
              </a:rPr>
              <a:t>кадров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748155" cy="6858000"/>
          </a:xfrm>
          <a:custGeom>
            <a:avLst/>
            <a:gdLst/>
            <a:ahLst/>
            <a:cxnLst/>
            <a:rect l="l" t="t" r="r" b="b"/>
            <a:pathLst>
              <a:path w="1748155" h="6858000">
                <a:moveTo>
                  <a:pt x="0" y="6858000"/>
                </a:moveTo>
                <a:lnTo>
                  <a:pt x="1748027" y="6858000"/>
                </a:lnTo>
                <a:lnTo>
                  <a:pt x="174802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52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2232" y="306324"/>
            <a:ext cx="1094231" cy="1354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2271" y="1222247"/>
            <a:ext cx="3919728" cy="5017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8028" y="0"/>
            <a:ext cx="10443971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0214" y="150294"/>
            <a:ext cx="8377555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900" spc="5" dirty="0"/>
              <a:t>РАБОЧАЯ ГРУППА </a:t>
            </a:r>
            <a:r>
              <a:rPr sz="2900" dirty="0"/>
              <a:t>РЕАЛИЗАЦИИ</a:t>
            </a:r>
            <a:r>
              <a:rPr sz="2900" spc="35" dirty="0"/>
              <a:t> </a:t>
            </a:r>
            <a:r>
              <a:rPr sz="2900" spc="-25" dirty="0"/>
              <a:t>ПРОЕКТА</a:t>
            </a:r>
            <a:endParaRPr sz="2900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748155" cy="6858000"/>
          </a:xfrm>
          <a:custGeom>
            <a:avLst/>
            <a:gdLst/>
            <a:ahLst/>
            <a:cxnLst/>
            <a:rect l="l" t="t" r="r" b="b"/>
            <a:pathLst>
              <a:path w="1748155" h="6858000">
                <a:moveTo>
                  <a:pt x="0" y="6858000"/>
                </a:moveTo>
                <a:lnTo>
                  <a:pt x="1748027" y="6858000"/>
                </a:lnTo>
                <a:lnTo>
                  <a:pt x="174802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52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232" y="306324"/>
            <a:ext cx="1094231" cy="1354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7939" y="1066800"/>
            <a:ext cx="1513331" cy="1889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02708" y="1066800"/>
            <a:ext cx="1520951" cy="1889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1004" y="1245108"/>
            <a:ext cx="1522475" cy="1525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57588" y="1066800"/>
            <a:ext cx="1513331" cy="18819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1551" y="3784091"/>
            <a:ext cx="1513332" cy="18089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87467" y="3791711"/>
            <a:ext cx="1528571" cy="18089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78624" y="3784091"/>
            <a:ext cx="1514855" cy="18089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57588" y="3784092"/>
            <a:ext cx="1572767" cy="18013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32859" y="2992740"/>
            <a:ext cx="178435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7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52137"/>
                </a:solidFill>
                <a:latin typeface="Calibri"/>
                <a:cs typeface="Calibri"/>
              </a:rPr>
              <a:t>Алисултанова </a:t>
            </a:r>
            <a:r>
              <a:rPr sz="1000" spc="-10" dirty="0">
                <a:solidFill>
                  <a:srgbClr val="952137"/>
                </a:solidFill>
                <a:latin typeface="Calibri"/>
                <a:cs typeface="Calibri"/>
              </a:rPr>
              <a:t>Эсмира </a:t>
            </a:r>
            <a:r>
              <a:rPr sz="1000" spc="-5" dirty="0">
                <a:solidFill>
                  <a:srgbClr val="952137"/>
                </a:solidFill>
                <a:latin typeface="Calibri"/>
                <a:cs typeface="Calibri"/>
              </a:rPr>
              <a:t>Докуевна 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Директор института</a:t>
            </a:r>
            <a:r>
              <a:rPr sz="1000" spc="-85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прикладных  информационных</a:t>
            </a:r>
            <a:r>
              <a:rPr sz="1000" spc="-25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технологий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41590" y="2992740"/>
            <a:ext cx="182054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52137"/>
                </a:solidFill>
                <a:latin typeface="Calibri"/>
                <a:cs typeface="Calibri"/>
              </a:rPr>
              <a:t>Моисеенко Наталья</a:t>
            </a:r>
            <a:r>
              <a:rPr sz="1000" spc="-45" dirty="0">
                <a:solidFill>
                  <a:srgbClr val="952137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952137"/>
                </a:solidFill>
                <a:latin typeface="Calibri"/>
                <a:cs typeface="Calibri"/>
              </a:rPr>
              <a:t>Анатольевна 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Заведующая</a:t>
            </a:r>
            <a:r>
              <a:rPr sz="1000" spc="-15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кафедрой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solidFill>
                  <a:srgbClr val="161F33"/>
                </a:solidFill>
                <a:latin typeface="Agency FB"/>
                <a:cs typeface="Agency FB"/>
              </a:rPr>
              <a:t>«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Информационные</a:t>
            </a:r>
            <a:r>
              <a:rPr sz="1000" spc="-40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технологии</a:t>
            </a:r>
            <a:r>
              <a:rPr sz="1000" spc="-5" dirty="0">
                <a:solidFill>
                  <a:srgbClr val="161F33"/>
                </a:solidFill>
                <a:latin typeface="Agency FB"/>
                <a:cs typeface="Agency FB"/>
              </a:rPr>
              <a:t>»</a:t>
            </a:r>
            <a:endParaRPr sz="1000">
              <a:latin typeface="Agency FB"/>
              <a:cs typeface="Agency FB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05599" y="2885855"/>
            <a:ext cx="185420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52137"/>
                </a:solidFill>
                <a:latin typeface="Calibri"/>
                <a:cs typeface="Calibri"/>
              </a:rPr>
              <a:t>Хатаева Ровзан Салимсултановна  </a:t>
            </a:r>
            <a:r>
              <a:rPr sz="1000" spc="-10" dirty="0">
                <a:solidFill>
                  <a:srgbClr val="161F33"/>
                </a:solidFill>
                <a:latin typeface="Calibri"/>
                <a:cs typeface="Calibri"/>
              </a:rPr>
              <a:t>Доцент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кафедры </a:t>
            </a:r>
            <a:r>
              <a:rPr sz="1000" spc="-5" dirty="0">
                <a:solidFill>
                  <a:srgbClr val="161F33"/>
                </a:solidFill>
                <a:latin typeface="Agency FB"/>
                <a:cs typeface="Agency FB"/>
              </a:rPr>
              <a:t>«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Информатика</a:t>
            </a:r>
            <a:r>
              <a:rPr sz="1000" spc="-75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и  вычислительная</a:t>
            </a:r>
            <a:r>
              <a:rPr sz="1000" spc="10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техника</a:t>
            </a:r>
            <a:r>
              <a:rPr sz="1000" spc="-5" dirty="0">
                <a:solidFill>
                  <a:srgbClr val="161F33"/>
                </a:solidFill>
                <a:latin typeface="Agency FB"/>
                <a:cs typeface="Agency FB"/>
              </a:rPr>
              <a:t>»</a:t>
            </a:r>
            <a:endParaRPr sz="1000">
              <a:latin typeface="Agency FB"/>
              <a:cs typeface="Agency FB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71435" y="2975537"/>
            <a:ext cx="168211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52137"/>
                </a:solidFill>
                <a:latin typeface="Calibri"/>
                <a:cs typeface="Calibri"/>
              </a:rPr>
              <a:t>Хасамбиев Ибрагим Вахаевич  </a:t>
            </a:r>
            <a:r>
              <a:rPr sz="1000" spc="-10" dirty="0">
                <a:solidFill>
                  <a:srgbClr val="161F33"/>
                </a:solidFill>
                <a:latin typeface="Calibri"/>
                <a:cs typeface="Calibri"/>
              </a:rPr>
              <a:t>Доцент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кафедры </a:t>
            </a:r>
            <a:r>
              <a:rPr sz="1000" spc="-10" dirty="0">
                <a:solidFill>
                  <a:srgbClr val="161F33"/>
                </a:solidFill>
                <a:latin typeface="Agency FB"/>
                <a:cs typeface="Agency FB"/>
              </a:rPr>
              <a:t>«</a:t>
            </a:r>
            <a:r>
              <a:rPr sz="1000" spc="-10" dirty="0">
                <a:solidFill>
                  <a:srgbClr val="161F33"/>
                </a:solidFill>
                <a:latin typeface="Calibri"/>
                <a:cs typeface="Calibri"/>
              </a:rPr>
              <a:t>Сети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связи</a:t>
            </a:r>
            <a:r>
              <a:rPr sz="1000" spc="-50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и  </a:t>
            </a:r>
            <a:r>
              <a:rPr sz="1000" spc="-10" dirty="0">
                <a:solidFill>
                  <a:srgbClr val="161F33"/>
                </a:solidFill>
                <a:latin typeface="Calibri"/>
                <a:cs typeface="Calibri"/>
              </a:rPr>
              <a:t>системы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коммутации</a:t>
            </a:r>
            <a:r>
              <a:rPr sz="1000" spc="-5" dirty="0">
                <a:solidFill>
                  <a:srgbClr val="161F33"/>
                </a:solidFill>
                <a:latin typeface="Agency FB"/>
                <a:cs typeface="Agency FB"/>
              </a:rPr>
              <a:t>»</a:t>
            </a:r>
            <a:endParaRPr sz="1000">
              <a:latin typeface="Agency FB"/>
              <a:cs typeface="Agency FB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22937" y="5631364"/>
            <a:ext cx="1889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52137"/>
                </a:solidFill>
                <a:latin typeface="Calibri"/>
                <a:cs typeface="Calibri"/>
              </a:rPr>
              <a:t>Бериев </a:t>
            </a:r>
            <a:r>
              <a:rPr sz="1000" spc="-10" dirty="0">
                <a:solidFill>
                  <a:srgbClr val="952137"/>
                </a:solidFill>
                <a:latin typeface="Calibri"/>
                <a:cs typeface="Calibri"/>
              </a:rPr>
              <a:t>Ислам </a:t>
            </a:r>
            <a:r>
              <a:rPr sz="1000" spc="-5" dirty="0">
                <a:solidFill>
                  <a:srgbClr val="952137"/>
                </a:solidFill>
                <a:latin typeface="Calibri"/>
                <a:cs typeface="Calibri"/>
              </a:rPr>
              <a:t>Ризванович 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Начальник </a:t>
            </a:r>
            <a:r>
              <a:rPr sz="1000" spc="-10" dirty="0">
                <a:solidFill>
                  <a:srgbClr val="161F33"/>
                </a:solidFill>
                <a:latin typeface="Calibri"/>
                <a:cs typeface="Calibri"/>
              </a:rPr>
              <a:t>отдела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разработок и  сопровождения</a:t>
            </a:r>
            <a:r>
              <a:rPr sz="1000" spc="-80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информационных  </a:t>
            </a:r>
            <a:r>
              <a:rPr sz="1000" spc="-10" dirty="0">
                <a:solidFill>
                  <a:srgbClr val="161F33"/>
                </a:solidFill>
                <a:latin typeface="Calibri"/>
                <a:cs typeface="Calibri"/>
              </a:rPr>
              <a:t>систем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и</a:t>
            </a:r>
            <a:r>
              <a:rPr sz="1000" spc="-40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сервисов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42096" y="5611884"/>
            <a:ext cx="178879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52137"/>
                </a:solidFill>
                <a:latin typeface="Calibri"/>
                <a:cs typeface="Calibri"/>
              </a:rPr>
              <a:t>Хаджиева </a:t>
            </a:r>
            <a:r>
              <a:rPr sz="1000" dirty="0">
                <a:solidFill>
                  <a:srgbClr val="952137"/>
                </a:solidFill>
                <a:latin typeface="Calibri"/>
                <a:cs typeface="Calibri"/>
              </a:rPr>
              <a:t>Лаура </a:t>
            </a:r>
            <a:r>
              <a:rPr sz="1000" spc="-5" dirty="0">
                <a:solidFill>
                  <a:srgbClr val="952137"/>
                </a:solidFill>
                <a:latin typeface="Calibri"/>
                <a:cs typeface="Calibri"/>
              </a:rPr>
              <a:t>Куйраевна  </a:t>
            </a:r>
            <a:r>
              <a:rPr sz="1000" spc="-10" dirty="0">
                <a:solidFill>
                  <a:srgbClr val="161F33"/>
                </a:solidFill>
                <a:latin typeface="Calibri"/>
                <a:cs typeface="Calibri"/>
              </a:rPr>
              <a:t>Заместитель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директора ИПИТ</a:t>
            </a:r>
            <a:r>
              <a:rPr sz="1000" spc="-50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по  научной</a:t>
            </a:r>
            <a:r>
              <a:rPr sz="1000" spc="-30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работе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46456" y="5619979"/>
            <a:ext cx="177228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marR="25527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52137"/>
                </a:solidFill>
                <a:latin typeface="Calibri"/>
                <a:cs typeface="Calibri"/>
              </a:rPr>
              <a:t>Мачуева Дина</a:t>
            </a:r>
            <a:r>
              <a:rPr sz="1000" spc="-114" dirty="0">
                <a:solidFill>
                  <a:srgbClr val="952137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952137"/>
                </a:solidFill>
                <a:latin typeface="Calibri"/>
                <a:cs typeface="Calibri"/>
              </a:rPr>
              <a:t>Алуевна  </a:t>
            </a:r>
            <a:r>
              <a:rPr sz="1000" spc="-10" dirty="0">
                <a:solidFill>
                  <a:srgbClr val="161F33"/>
                </a:solidFill>
                <a:latin typeface="Calibri"/>
                <a:cs typeface="Calibri"/>
              </a:rPr>
              <a:t>Доцент</a:t>
            </a:r>
            <a:r>
              <a:rPr sz="1000" spc="-15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кафедры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solidFill>
                  <a:srgbClr val="161F33"/>
                </a:solidFill>
                <a:latin typeface="Agency FB"/>
                <a:cs typeface="Agency FB"/>
              </a:rPr>
              <a:t>«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Информационные</a:t>
            </a:r>
            <a:r>
              <a:rPr sz="1000" spc="-60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технологии</a:t>
            </a:r>
            <a:r>
              <a:rPr sz="1000" spc="-5" dirty="0">
                <a:solidFill>
                  <a:srgbClr val="161F33"/>
                </a:solidFill>
                <a:latin typeface="Agency FB"/>
                <a:cs typeface="Agency FB"/>
              </a:rPr>
              <a:t>»</a:t>
            </a:r>
            <a:endParaRPr sz="1000">
              <a:latin typeface="Agency FB"/>
              <a:cs typeface="Agency FB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16537" y="5628075"/>
            <a:ext cx="18535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952137"/>
                </a:solidFill>
                <a:latin typeface="Calibri"/>
                <a:cs typeface="Calibri"/>
              </a:rPr>
              <a:t>Юсупова Райхан Вахаевна 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Старший преподаватель</a:t>
            </a:r>
            <a:r>
              <a:rPr sz="1000" spc="-80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кафедры</a:t>
            </a:r>
            <a:endParaRPr sz="1000">
              <a:latin typeface="Calibri"/>
              <a:cs typeface="Calibri"/>
            </a:endParaRPr>
          </a:p>
          <a:p>
            <a:pPr marL="26034" marR="17145" algn="ctr">
              <a:lnSpc>
                <a:spcPct val="100000"/>
              </a:lnSpc>
            </a:pPr>
            <a:r>
              <a:rPr sz="1000" spc="-5" dirty="0">
                <a:solidFill>
                  <a:srgbClr val="161F33"/>
                </a:solidFill>
                <a:latin typeface="Agency FB"/>
                <a:cs typeface="Agency FB"/>
              </a:rPr>
              <a:t>«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Информатика и</a:t>
            </a:r>
            <a:r>
              <a:rPr sz="1000" spc="-120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161F33"/>
                </a:solidFill>
                <a:latin typeface="Calibri"/>
                <a:cs typeface="Calibri"/>
              </a:rPr>
              <a:t>вычислительная  техника</a:t>
            </a:r>
            <a:r>
              <a:rPr sz="1000" spc="-5" dirty="0">
                <a:solidFill>
                  <a:srgbClr val="161F33"/>
                </a:solidFill>
                <a:latin typeface="Agency FB"/>
                <a:cs typeface="Agency FB"/>
              </a:rPr>
              <a:t>»</a:t>
            </a:r>
            <a:endParaRPr sz="10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0752" y="3602735"/>
            <a:ext cx="1897380" cy="0"/>
          </a:xfrm>
          <a:custGeom>
            <a:avLst/>
            <a:gdLst/>
            <a:ahLst/>
            <a:cxnLst/>
            <a:rect l="l" t="t" r="r" b="b"/>
            <a:pathLst>
              <a:path w="1897379">
                <a:moveTo>
                  <a:pt x="0" y="0"/>
                </a:moveTo>
                <a:lnTo>
                  <a:pt x="1897380" y="0"/>
                </a:lnTo>
              </a:path>
            </a:pathLst>
          </a:custGeom>
          <a:ln w="3175">
            <a:solidFill>
              <a:srgbClr val="EC7C3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44228" y="3602735"/>
            <a:ext cx="1897380" cy="0"/>
          </a:xfrm>
          <a:custGeom>
            <a:avLst/>
            <a:gdLst/>
            <a:ahLst/>
            <a:cxnLst/>
            <a:rect l="l" t="t" r="r" b="b"/>
            <a:pathLst>
              <a:path w="1897379">
                <a:moveTo>
                  <a:pt x="189737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C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42247" y="4998720"/>
            <a:ext cx="2499360" cy="0"/>
          </a:xfrm>
          <a:custGeom>
            <a:avLst/>
            <a:gdLst/>
            <a:ahLst/>
            <a:cxnLst/>
            <a:rect l="l" t="t" r="r" b="b"/>
            <a:pathLst>
              <a:path w="2499359">
                <a:moveTo>
                  <a:pt x="249935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4471C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7399" y="3730552"/>
            <a:ext cx="1395095" cy="1734820"/>
          </a:xfrm>
          <a:custGeom>
            <a:avLst/>
            <a:gdLst/>
            <a:ahLst/>
            <a:cxnLst/>
            <a:rect l="l" t="t" r="r" b="b"/>
            <a:pathLst>
              <a:path w="1395095" h="1734820">
                <a:moveTo>
                  <a:pt x="1336222" y="0"/>
                </a:moveTo>
                <a:lnTo>
                  <a:pt x="1281012" y="980"/>
                </a:lnTo>
                <a:lnTo>
                  <a:pt x="1212091" y="4196"/>
                </a:lnTo>
                <a:lnTo>
                  <a:pt x="1173173" y="6932"/>
                </a:lnTo>
                <a:lnTo>
                  <a:pt x="1131648" y="10572"/>
                </a:lnTo>
                <a:lnTo>
                  <a:pt x="1087789" y="15234"/>
                </a:lnTo>
                <a:lnTo>
                  <a:pt x="1041869" y="21032"/>
                </a:lnTo>
                <a:lnTo>
                  <a:pt x="994163" y="28081"/>
                </a:lnTo>
                <a:lnTo>
                  <a:pt x="944943" y="36498"/>
                </a:lnTo>
                <a:lnTo>
                  <a:pt x="894484" y="46397"/>
                </a:lnTo>
                <a:lnTo>
                  <a:pt x="843058" y="57894"/>
                </a:lnTo>
                <a:lnTo>
                  <a:pt x="790940" y="71105"/>
                </a:lnTo>
                <a:lnTo>
                  <a:pt x="738402" y="86145"/>
                </a:lnTo>
                <a:lnTo>
                  <a:pt x="685718" y="103129"/>
                </a:lnTo>
                <a:lnTo>
                  <a:pt x="633162" y="122174"/>
                </a:lnTo>
                <a:lnTo>
                  <a:pt x="581007" y="143393"/>
                </a:lnTo>
                <a:lnTo>
                  <a:pt x="529526" y="166903"/>
                </a:lnTo>
                <a:lnTo>
                  <a:pt x="478994" y="192820"/>
                </a:lnTo>
                <a:lnTo>
                  <a:pt x="429683" y="221258"/>
                </a:lnTo>
                <a:lnTo>
                  <a:pt x="381867" y="252334"/>
                </a:lnTo>
                <a:lnTo>
                  <a:pt x="335820" y="286162"/>
                </a:lnTo>
                <a:lnTo>
                  <a:pt x="291815" y="322858"/>
                </a:lnTo>
                <a:lnTo>
                  <a:pt x="250125" y="362537"/>
                </a:lnTo>
                <a:lnTo>
                  <a:pt x="211024" y="405316"/>
                </a:lnTo>
                <a:lnTo>
                  <a:pt x="174786" y="451309"/>
                </a:lnTo>
                <a:lnTo>
                  <a:pt x="142104" y="500210"/>
                </a:lnTo>
                <a:lnTo>
                  <a:pt x="113362" y="550810"/>
                </a:lnTo>
                <a:lnTo>
                  <a:pt x="88365" y="602886"/>
                </a:lnTo>
                <a:lnTo>
                  <a:pt x="66920" y="656215"/>
                </a:lnTo>
                <a:lnTo>
                  <a:pt x="48834" y="710575"/>
                </a:lnTo>
                <a:lnTo>
                  <a:pt x="33912" y="765744"/>
                </a:lnTo>
                <a:lnTo>
                  <a:pt x="21961" y="821500"/>
                </a:lnTo>
                <a:lnTo>
                  <a:pt x="12788" y="877621"/>
                </a:lnTo>
                <a:lnTo>
                  <a:pt x="6199" y="933884"/>
                </a:lnTo>
                <a:lnTo>
                  <a:pt x="2001" y="990067"/>
                </a:lnTo>
                <a:lnTo>
                  <a:pt x="37" y="1044872"/>
                </a:lnTo>
                <a:lnTo>
                  <a:pt x="0" y="1101305"/>
                </a:lnTo>
                <a:lnTo>
                  <a:pt x="1810" y="1155916"/>
                </a:lnTo>
                <a:lnTo>
                  <a:pt x="5236" y="1209557"/>
                </a:lnTo>
                <a:lnTo>
                  <a:pt x="10084" y="1262008"/>
                </a:lnTo>
                <a:lnTo>
                  <a:pt x="16161" y="1313045"/>
                </a:lnTo>
                <a:lnTo>
                  <a:pt x="23273" y="1362447"/>
                </a:lnTo>
                <a:lnTo>
                  <a:pt x="31227" y="1409992"/>
                </a:lnTo>
                <a:lnTo>
                  <a:pt x="39828" y="1455456"/>
                </a:lnTo>
                <a:lnTo>
                  <a:pt x="48883" y="1498619"/>
                </a:lnTo>
                <a:lnTo>
                  <a:pt x="58198" y="1539257"/>
                </a:lnTo>
                <a:lnTo>
                  <a:pt x="67580" y="1577149"/>
                </a:lnTo>
                <a:lnTo>
                  <a:pt x="85771" y="1643803"/>
                </a:lnTo>
                <a:lnTo>
                  <a:pt x="101906" y="1696805"/>
                </a:lnTo>
                <a:lnTo>
                  <a:pt x="114435" y="1734377"/>
                </a:lnTo>
                <a:lnTo>
                  <a:pt x="154331" y="1734710"/>
                </a:lnTo>
                <a:lnTo>
                  <a:pt x="180311" y="1734440"/>
                </a:lnTo>
                <a:lnTo>
                  <a:pt x="242983" y="1732444"/>
                </a:lnTo>
                <a:lnTo>
                  <a:pt x="318129" y="1727733"/>
                </a:lnTo>
                <a:lnTo>
                  <a:pt x="359703" y="1724068"/>
                </a:lnTo>
                <a:lnTo>
                  <a:pt x="403583" y="1719375"/>
                </a:lnTo>
                <a:lnTo>
                  <a:pt x="449499" y="1713538"/>
                </a:lnTo>
                <a:lnTo>
                  <a:pt x="497178" y="1706440"/>
                </a:lnTo>
                <a:lnTo>
                  <a:pt x="546352" y="1697966"/>
                </a:lnTo>
                <a:lnTo>
                  <a:pt x="596747" y="1687999"/>
                </a:lnTo>
                <a:lnTo>
                  <a:pt x="648094" y="1676422"/>
                </a:lnTo>
                <a:lnTo>
                  <a:pt x="700122" y="1663119"/>
                </a:lnTo>
                <a:lnTo>
                  <a:pt x="752560" y="1647975"/>
                </a:lnTo>
                <a:lnTo>
                  <a:pt x="805136" y="1630872"/>
                </a:lnTo>
                <a:lnTo>
                  <a:pt x="857581" y="1611694"/>
                </a:lnTo>
                <a:lnTo>
                  <a:pt x="909623" y="1590326"/>
                </a:lnTo>
                <a:lnTo>
                  <a:pt x="960990" y="1566650"/>
                </a:lnTo>
                <a:lnTo>
                  <a:pt x="1011414" y="1540551"/>
                </a:lnTo>
                <a:lnTo>
                  <a:pt x="1060621" y="1511912"/>
                </a:lnTo>
                <a:lnTo>
                  <a:pt x="1108342" y="1480616"/>
                </a:lnTo>
                <a:lnTo>
                  <a:pt x="1154306" y="1446548"/>
                </a:lnTo>
                <a:lnTo>
                  <a:pt x="1198242" y="1409591"/>
                </a:lnTo>
                <a:lnTo>
                  <a:pt x="1239878" y="1369629"/>
                </a:lnTo>
                <a:lnTo>
                  <a:pt x="1278944" y="1326546"/>
                </a:lnTo>
                <a:lnTo>
                  <a:pt x="1315170" y="1280225"/>
                </a:lnTo>
                <a:lnTo>
                  <a:pt x="1337858" y="1248713"/>
                </a:lnTo>
                <a:lnTo>
                  <a:pt x="1358458" y="1216309"/>
                </a:lnTo>
                <a:lnTo>
                  <a:pt x="1394583" y="1150012"/>
                </a:lnTo>
                <a:lnTo>
                  <a:pt x="1374147" y="1097808"/>
                </a:lnTo>
                <a:lnTo>
                  <a:pt x="1356655" y="1044872"/>
                </a:lnTo>
                <a:lnTo>
                  <a:pt x="1341951" y="991370"/>
                </a:lnTo>
                <a:lnTo>
                  <a:pt x="1329880" y="937470"/>
                </a:lnTo>
                <a:lnTo>
                  <a:pt x="1320288" y="883340"/>
                </a:lnTo>
                <a:lnTo>
                  <a:pt x="1313018" y="829147"/>
                </a:lnTo>
                <a:lnTo>
                  <a:pt x="1307917" y="775059"/>
                </a:lnTo>
                <a:lnTo>
                  <a:pt x="1304828" y="721244"/>
                </a:lnTo>
                <a:lnTo>
                  <a:pt x="1303597" y="667869"/>
                </a:lnTo>
                <a:lnTo>
                  <a:pt x="1304068" y="615101"/>
                </a:lnTo>
                <a:lnTo>
                  <a:pt x="1306088" y="563109"/>
                </a:lnTo>
                <a:lnTo>
                  <a:pt x="1309499" y="512059"/>
                </a:lnTo>
                <a:lnTo>
                  <a:pt x="1314149" y="462120"/>
                </a:lnTo>
                <a:lnTo>
                  <a:pt x="1319880" y="413459"/>
                </a:lnTo>
                <a:lnTo>
                  <a:pt x="1326539" y="366244"/>
                </a:lnTo>
                <a:lnTo>
                  <a:pt x="1333970" y="320641"/>
                </a:lnTo>
                <a:lnTo>
                  <a:pt x="1342018" y="276820"/>
                </a:lnTo>
                <a:lnTo>
                  <a:pt x="1350529" y="234946"/>
                </a:lnTo>
                <a:lnTo>
                  <a:pt x="1359346" y="195189"/>
                </a:lnTo>
                <a:lnTo>
                  <a:pt x="1368315" y="157715"/>
                </a:lnTo>
                <a:lnTo>
                  <a:pt x="1386088" y="90287"/>
                </a:lnTo>
                <a:lnTo>
                  <a:pt x="1394583" y="60669"/>
                </a:lnTo>
                <a:lnTo>
                  <a:pt x="1389820" y="42306"/>
                </a:lnTo>
                <a:lnTo>
                  <a:pt x="1385058" y="25733"/>
                </a:lnTo>
                <a:lnTo>
                  <a:pt x="1380295" y="11543"/>
                </a:lnTo>
                <a:lnTo>
                  <a:pt x="1375533" y="332"/>
                </a:lnTo>
                <a:lnTo>
                  <a:pt x="1358001" y="59"/>
                </a:lnTo>
                <a:lnTo>
                  <a:pt x="1336222" y="0"/>
                </a:lnTo>
                <a:close/>
              </a:path>
            </a:pathLst>
          </a:custGeom>
          <a:solidFill>
            <a:srgbClr val="952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6482" y="2575299"/>
            <a:ext cx="2037714" cy="1413510"/>
          </a:xfrm>
          <a:custGeom>
            <a:avLst/>
            <a:gdLst/>
            <a:ahLst/>
            <a:cxnLst/>
            <a:rect l="l" t="t" r="r" b="b"/>
            <a:pathLst>
              <a:path w="2037715" h="1413510">
                <a:moveTo>
                  <a:pt x="953409" y="0"/>
                </a:moveTo>
                <a:lnTo>
                  <a:pt x="896517" y="2983"/>
                </a:lnTo>
                <a:lnTo>
                  <a:pt x="839972" y="8964"/>
                </a:lnTo>
                <a:lnTo>
                  <a:pt x="783925" y="17689"/>
                </a:lnTo>
                <a:lnTo>
                  <a:pt x="728527" y="28905"/>
                </a:lnTo>
                <a:lnTo>
                  <a:pt x="673929" y="42359"/>
                </a:lnTo>
                <a:lnTo>
                  <a:pt x="620281" y="57798"/>
                </a:lnTo>
                <a:lnTo>
                  <a:pt x="567736" y="74968"/>
                </a:lnTo>
                <a:lnTo>
                  <a:pt x="516443" y="93616"/>
                </a:lnTo>
                <a:lnTo>
                  <a:pt x="466553" y="113488"/>
                </a:lnTo>
                <a:lnTo>
                  <a:pt x="418218" y="134332"/>
                </a:lnTo>
                <a:lnTo>
                  <a:pt x="371588" y="155895"/>
                </a:lnTo>
                <a:lnTo>
                  <a:pt x="326815" y="177922"/>
                </a:lnTo>
                <a:lnTo>
                  <a:pt x="284049" y="200161"/>
                </a:lnTo>
                <a:lnTo>
                  <a:pt x="243442" y="222358"/>
                </a:lnTo>
                <a:lnTo>
                  <a:pt x="205143" y="244260"/>
                </a:lnTo>
                <a:lnTo>
                  <a:pt x="169305" y="265614"/>
                </a:lnTo>
                <a:lnTo>
                  <a:pt x="136078" y="286167"/>
                </a:lnTo>
                <a:lnTo>
                  <a:pt x="78061" y="323855"/>
                </a:lnTo>
                <a:lnTo>
                  <a:pt x="32299" y="355298"/>
                </a:lnTo>
                <a:lnTo>
                  <a:pt x="0" y="378471"/>
                </a:lnTo>
                <a:lnTo>
                  <a:pt x="5494" y="395494"/>
                </a:lnTo>
                <a:lnTo>
                  <a:pt x="20962" y="441047"/>
                </a:lnTo>
                <a:lnTo>
                  <a:pt x="42582" y="499985"/>
                </a:lnTo>
                <a:lnTo>
                  <a:pt x="70569" y="569963"/>
                </a:lnTo>
                <a:lnTo>
                  <a:pt x="87018" y="608360"/>
                </a:lnTo>
                <a:lnTo>
                  <a:pt x="105139" y="648636"/>
                </a:lnTo>
                <a:lnTo>
                  <a:pt x="124960" y="690500"/>
                </a:lnTo>
                <a:lnTo>
                  <a:pt x="146506" y="733659"/>
                </a:lnTo>
                <a:lnTo>
                  <a:pt x="169806" y="777818"/>
                </a:lnTo>
                <a:lnTo>
                  <a:pt x="194886" y="822685"/>
                </a:lnTo>
                <a:lnTo>
                  <a:pt x="221773" y="867967"/>
                </a:lnTo>
                <a:lnTo>
                  <a:pt x="250494" y="913370"/>
                </a:lnTo>
                <a:lnTo>
                  <a:pt x="281076" y="958602"/>
                </a:lnTo>
                <a:lnTo>
                  <a:pt x="313545" y="1003368"/>
                </a:lnTo>
                <a:lnTo>
                  <a:pt x="347929" y="1047377"/>
                </a:lnTo>
                <a:lnTo>
                  <a:pt x="384254" y="1090335"/>
                </a:lnTo>
                <a:lnTo>
                  <a:pt x="422547" y="1131948"/>
                </a:lnTo>
                <a:lnTo>
                  <a:pt x="462836" y="1171923"/>
                </a:lnTo>
                <a:lnTo>
                  <a:pt x="505147" y="1209968"/>
                </a:lnTo>
                <a:lnTo>
                  <a:pt x="549507" y="1245789"/>
                </a:lnTo>
                <a:lnTo>
                  <a:pt x="595942" y="1279093"/>
                </a:lnTo>
                <a:lnTo>
                  <a:pt x="644481" y="1309587"/>
                </a:lnTo>
                <a:lnTo>
                  <a:pt x="695149" y="1336978"/>
                </a:lnTo>
                <a:lnTo>
                  <a:pt x="747974" y="1360971"/>
                </a:lnTo>
                <a:lnTo>
                  <a:pt x="802982" y="1381275"/>
                </a:lnTo>
                <a:lnTo>
                  <a:pt x="876373" y="1400711"/>
                </a:lnTo>
                <a:lnTo>
                  <a:pt x="914111" y="1407605"/>
                </a:lnTo>
                <a:lnTo>
                  <a:pt x="952144" y="1413013"/>
                </a:lnTo>
                <a:lnTo>
                  <a:pt x="997272" y="1375955"/>
                </a:lnTo>
                <a:lnTo>
                  <a:pt x="1044203" y="1341735"/>
                </a:lnTo>
                <a:lnTo>
                  <a:pt x="1092693" y="1310241"/>
                </a:lnTo>
                <a:lnTo>
                  <a:pt x="1142499" y="1281359"/>
                </a:lnTo>
                <a:lnTo>
                  <a:pt x="1193378" y="1254976"/>
                </a:lnTo>
                <a:lnTo>
                  <a:pt x="1245087" y="1230981"/>
                </a:lnTo>
                <a:lnTo>
                  <a:pt x="1297382" y="1209261"/>
                </a:lnTo>
                <a:lnTo>
                  <a:pt x="1350021" y="1189702"/>
                </a:lnTo>
                <a:lnTo>
                  <a:pt x="1402759" y="1172193"/>
                </a:lnTo>
                <a:lnTo>
                  <a:pt x="1455355" y="1156620"/>
                </a:lnTo>
                <a:lnTo>
                  <a:pt x="1507564" y="1142871"/>
                </a:lnTo>
                <a:lnTo>
                  <a:pt x="1559144" y="1130834"/>
                </a:lnTo>
                <a:lnTo>
                  <a:pt x="1609851" y="1120395"/>
                </a:lnTo>
                <a:lnTo>
                  <a:pt x="1659442" y="1111442"/>
                </a:lnTo>
                <a:lnTo>
                  <a:pt x="1707674" y="1103863"/>
                </a:lnTo>
                <a:lnTo>
                  <a:pt x="1754304" y="1097545"/>
                </a:lnTo>
                <a:lnTo>
                  <a:pt x="1799088" y="1092374"/>
                </a:lnTo>
                <a:lnTo>
                  <a:pt x="1841783" y="1088240"/>
                </a:lnTo>
                <a:lnTo>
                  <a:pt x="1882147" y="1085028"/>
                </a:lnTo>
                <a:lnTo>
                  <a:pt x="1954905" y="1080922"/>
                </a:lnTo>
                <a:lnTo>
                  <a:pt x="1986813" y="1079803"/>
                </a:lnTo>
                <a:lnTo>
                  <a:pt x="2016963" y="1058378"/>
                </a:lnTo>
                <a:lnTo>
                  <a:pt x="2028765" y="1049453"/>
                </a:lnTo>
                <a:lnTo>
                  <a:pt x="2037588" y="1041715"/>
                </a:lnTo>
                <a:lnTo>
                  <a:pt x="2032423" y="1024690"/>
                </a:lnTo>
                <a:lnTo>
                  <a:pt x="2017544" y="979136"/>
                </a:lnTo>
                <a:lnTo>
                  <a:pt x="1996426" y="920196"/>
                </a:lnTo>
                <a:lnTo>
                  <a:pt x="1968860" y="850216"/>
                </a:lnTo>
                <a:lnTo>
                  <a:pt x="1952595" y="811819"/>
                </a:lnTo>
                <a:lnTo>
                  <a:pt x="1934640" y="771542"/>
                </a:lnTo>
                <a:lnTo>
                  <a:pt x="1914968" y="729677"/>
                </a:lnTo>
                <a:lnTo>
                  <a:pt x="1893555" y="686518"/>
                </a:lnTo>
                <a:lnTo>
                  <a:pt x="1870374" y="642359"/>
                </a:lnTo>
                <a:lnTo>
                  <a:pt x="1845398" y="597492"/>
                </a:lnTo>
                <a:lnTo>
                  <a:pt x="1818603" y="552210"/>
                </a:lnTo>
                <a:lnTo>
                  <a:pt x="1789962" y="506807"/>
                </a:lnTo>
                <a:lnTo>
                  <a:pt x="1759448" y="461575"/>
                </a:lnTo>
                <a:lnTo>
                  <a:pt x="1727037" y="416809"/>
                </a:lnTo>
                <a:lnTo>
                  <a:pt x="1692701" y="372800"/>
                </a:lnTo>
                <a:lnTo>
                  <a:pt x="1656415" y="329843"/>
                </a:lnTo>
                <a:lnTo>
                  <a:pt x="1618153" y="288231"/>
                </a:lnTo>
                <a:lnTo>
                  <a:pt x="1577889" y="248256"/>
                </a:lnTo>
                <a:lnTo>
                  <a:pt x="1535597" y="210211"/>
                </a:lnTo>
                <a:lnTo>
                  <a:pt x="1491250" y="174391"/>
                </a:lnTo>
                <a:lnTo>
                  <a:pt x="1444823" y="141088"/>
                </a:lnTo>
                <a:lnTo>
                  <a:pt x="1396290" y="110595"/>
                </a:lnTo>
                <a:lnTo>
                  <a:pt x="1345624" y="83206"/>
                </a:lnTo>
                <a:lnTo>
                  <a:pt x="1292800" y="59214"/>
                </a:lnTo>
                <a:lnTo>
                  <a:pt x="1237792" y="38911"/>
                </a:lnTo>
                <a:lnTo>
                  <a:pt x="1181429" y="23107"/>
                </a:lnTo>
                <a:lnTo>
                  <a:pt x="1124658" y="11568"/>
                </a:lnTo>
                <a:lnTo>
                  <a:pt x="1067631" y="4039"/>
                </a:lnTo>
                <a:lnTo>
                  <a:pt x="1010497" y="267"/>
                </a:lnTo>
                <a:lnTo>
                  <a:pt x="95340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00677" y="2575353"/>
            <a:ext cx="2039620" cy="1421130"/>
          </a:xfrm>
          <a:custGeom>
            <a:avLst/>
            <a:gdLst/>
            <a:ahLst/>
            <a:cxnLst/>
            <a:rect l="l" t="t" r="r" b="b"/>
            <a:pathLst>
              <a:path w="2039620" h="1421129">
                <a:moveTo>
                  <a:pt x="1084988" y="0"/>
                </a:moveTo>
                <a:lnTo>
                  <a:pt x="1027857" y="267"/>
                </a:lnTo>
                <a:lnTo>
                  <a:pt x="970681" y="4041"/>
                </a:lnTo>
                <a:lnTo>
                  <a:pt x="913611" y="11573"/>
                </a:lnTo>
                <a:lnTo>
                  <a:pt x="856797" y="23118"/>
                </a:lnTo>
                <a:lnTo>
                  <a:pt x="800392" y="38929"/>
                </a:lnTo>
                <a:lnTo>
                  <a:pt x="763371" y="53315"/>
                </a:lnTo>
                <a:lnTo>
                  <a:pt x="728135" y="68297"/>
                </a:lnTo>
                <a:lnTo>
                  <a:pt x="660641" y="102429"/>
                </a:lnTo>
                <a:lnTo>
                  <a:pt x="646701" y="156541"/>
                </a:lnTo>
                <a:lnTo>
                  <a:pt x="629892" y="209528"/>
                </a:lnTo>
                <a:lnTo>
                  <a:pt x="610442" y="261344"/>
                </a:lnTo>
                <a:lnTo>
                  <a:pt x="588580" y="311944"/>
                </a:lnTo>
                <a:lnTo>
                  <a:pt x="564534" y="361281"/>
                </a:lnTo>
                <a:lnTo>
                  <a:pt x="538534" y="409312"/>
                </a:lnTo>
                <a:lnTo>
                  <a:pt x="510807" y="455990"/>
                </a:lnTo>
                <a:lnTo>
                  <a:pt x="481584" y="501270"/>
                </a:lnTo>
                <a:lnTo>
                  <a:pt x="451091" y="545106"/>
                </a:lnTo>
                <a:lnTo>
                  <a:pt x="419559" y="587454"/>
                </a:lnTo>
                <a:lnTo>
                  <a:pt x="387216" y="628267"/>
                </a:lnTo>
                <a:lnTo>
                  <a:pt x="354289" y="667501"/>
                </a:lnTo>
                <a:lnTo>
                  <a:pt x="321009" y="705109"/>
                </a:lnTo>
                <a:lnTo>
                  <a:pt x="287604" y="741047"/>
                </a:lnTo>
                <a:lnTo>
                  <a:pt x="254301" y="775270"/>
                </a:lnTo>
                <a:lnTo>
                  <a:pt x="221332" y="807731"/>
                </a:lnTo>
                <a:lnTo>
                  <a:pt x="188922" y="838385"/>
                </a:lnTo>
                <a:lnTo>
                  <a:pt x="157303" y="867187"/>
                </a:lnTo>
                <a:lnTo>
                  <a:pt x="126701" y="894092"/>
                </a:lnTo>
                <a:lnTo>
                  <a:pt x="97346" y="919053"/>
                </a:lnTo>
                <a:lnTo>
                  <a:pt x="43292" y="962967"/>
                </a:lnTo>
                <a:lnTo>
                  <a:pt x="19049" y="981827"/>
                </a:lnTo>
                <a:lnTo>
                  <a:pt x="12501" y="999736"/>
                </a:lnTo>
                <a:lnTo>
                  <a:pt x="7143" y="1015562"/>
                </a:lnTo>
                <a:lnTo>
                  <a:pt x="2976" y="1029601"/>
                </a:lnTo>
                <a:lnTo>
                  <a:pt x="0" y="1042152"/>
                </a:lnTo>
                <a:lnTo>
                  <a:pt x="14072" y="1052583"/>
                </a:lnTo>
                <a:lnTo>
                  <a:pt x="52694" y="1080156"/>
                </a:lnTo>
                <a:lnTo>
                  <a:pt x="104272" y="1114990"/>
                </a:lnTo>
                <a:lnTo>
                  <a:pt x="167591" y="1155058"/>
                </a:lnTo>
                <a:lnTo>
                  <a:pt x="203273" y="1176421"/>
                </a:lnTo>
                <a:lnTo>
                  <a:pt x="241435" y="1198332"/>
                </a:lnTo>
                <a:lnTo>
                  <a:pt x="281925" y="1220539"/>
                </a:lnTo>
                <a:lnTo>
                  <a:pt x="324589" y="1242787"/>
                </a:lnTo>
                <a:lnTo>
                  <a:pt x="369278" y="1264823"/>
                </a:lnTo>
                <a:lnTo>
                  <a:pt x="415838" y="1286395"/>
                </a:lnTo>
                <a:lnTo>
                  <a:pt x="464118" y="1307247"/>
                </a:lnTo>
                <a:lnTo>
                  <a:pt x="513966" y="1327128"/>
                </a:lnTo>
                <a:lnTo>
                  <a:pt x="565229" y="1345784"/>
                </a:lnTo>
                <a:lnTo>
                  <a:pt x="617757" y="1362961"/>
                </a:lnTo>
                <a:lnTo>
                  <a:pt x="671396" y="1378406"/>
                </a:lnTo>
                <a:lnTo>
                  <a:pt x="725996" y="1391865"/>
                </a:lnTo>
                <a:lnTo>
                  <a:pt x="781404" y="1403086"/>
                </a:lnTo>
                <a:lnTo>
                  <a:pt x="837468" y="1411815"/>
                </a:lnTo>
                <a:lnTo>
                  <a:pt x="894037" y="1417798"/>
                </a:lnTo>
                <a:lnTo>
                  <a:pt x="950958" y="1420782"/>
                </a:lnTo>
                <a:lnTo>
                  <a:pt x="1008080" y="1420514"/>
                </a:lnTo>
                <a:lnTo>
                  <a:pt x="1065250" y="1416740"/>
                </a:lnTo>
                <a:lnTo>
                  <a:pt x="1122316" y="1409208"/>
                </a:lnTo>
                <a:lnTo>
                  <a:pt x="1179128" y="1397663"/>
                </a:lnTo>
                <a:lnTo>
                  <a:pt x="1235532" y="1381852"/>
                </a:lnTo>
                <a:lnTo>
                  <a:pt x="1290580" y="1361540"/>
                </a:lnTo>
                <a:lnTo>
                  <a:pt x="1343443" y="1337537"/>
                </a:lnTo>
                <a:lnTo>
                  <a:pt x="1394149" y="1310136"/>
                </a:lnTo>
                <a:lnTo>
                  <a:pt x="1442723" y="1279630"/>
                </a:lnTo>
                <a:lnTo>
                  <a:pt x="1489193" y="1246313"/>
                </a:lnTo>
                <a:lnTo>
                  <a:pt x="1533585" y="1210477"/>
                </a:lnTo>
                <a:lnTo>
                  <a:pt x="1575927" y="1172417"/>
                </a:lnTo>
                <a:lnTo>
                  <a:pt x="1616245" y="1132425"/>
                </a:lnTo>
                <a:lnTo>
                  <a:pt x="1654567" y="1090794"/>
                </a:lnTo>
                <a:lnTo>
                  <a:pt x="1690919" y="1047819"/>
                </a:lnTo>
                <a:lnTo>
                  <a:pt x="1725328" y="1003792"/>
                </a:lnTo>
                <a:lnTo>
                  <a:pt x="1757821" y="959007"/>
                </a:lnTo>
                <a:lnTo>
                  <a:pt x="1788426" y="913756"/>
                </a:lnTo>
                <a:lnTo>
                  <a:pt x="1817168" y="868334"/>
                </a:lnTo>
                <a:lnTo>
                  <a:pt x="1844075" y="823033"/>
                </a:lnTo>
                <a:lnTo>
                  <a:pt x="1869174" y="778147"/>
                </a:lnTo>
                <a:lnTo>
                  <a:pt x="1892491" y="733969"/>
                </a:lnTo>
                <a:lnTo>
                  <a:pt x="1914054" y="690792"/>
                </a:lnTo>
                <a:lnTo>
                  <a:pt x="1933890" y="648911"/>
                </a:lnTo>
                <a:lnTo>
                  <a:pt x="1952025" y="608617"/>
                </a:lnTo>
                <a:lnTo>
                  <a:pt x="1968486" y="570204"/>
                </a:lnTo>
                <a:lnTo>
                  <a:pt x="1983300" y="533966"/>
                </a:lnTo>
                <a:lnTo>
                  <a:pt x="2008096" y="469187"/>
                </a:lnTo>
                <a:lnTo>
                  <a:pt x="2026628" y="416625"/>
                </a:lnTo>
                <a:lnTo>
                  <a:pt x="2039111" y="378628"/>
                </a:lnTo>
                <a:lnTo>
                  <a:pt x="2024709" y="368199"/>
                </a:lnTo>
                <a:lnTo>
                  <a:pt x="1985499" y="340628"/>
                </a:lnTo>
                <a:lnTo>
                  <a:pt x="1933419" y="305795"/>
                </a:lnTo>
                <a:lnTo>
                  <a:pt x="1869679" y="265728"/>
                </a:lnTo>
                <a:lnTo>
                  <a:pt x="1833814" y="244365"/>
                </a:lnTo>
                <a:lnTo>
                  <a:pt x="1795487" y="222454"/>
                </a:lnTo>
                <a:lnTo>
                  <a:pt x="1754849" y="200247"/>
                </a:lnTo>
                <a:lnTo>
                  <a:pt x="1712051" y="177999"/>
                </a:lnTo>
                <a:lnTo>
                  <a:pt x="1667244" y="155962"/>
                </a:lnTo>
                <a:lnTo>
                  <a:pt x="1620580" y="134391"/>
                </a:lnTo>
                <a:lnTo>
                  <a:pt x="1572209" y="113538"/>
                </a:lnTo>
                <a:lnTo>
                  <a:pt x="1522282" y="93657"/>
                </a:lnTo>
                <a:lnTo>
                  <a:pt x="1470950" y="75001"/>
                </a:lnTo>
                <a:lnTo>
                  <a:pt x="1418365" y="57823"/>
                </a:lnTo>
                <a:lnTo>
                  <a:pt x="1364678" y="42378"/>
                </a:lnTo>
                <a:lnTo>
                  <a:pt x="1310039" y="28918"/>
                </a:lnTo>
                <a:lnTo>
                  <a:pt x="1254599" y="17697"/>
                </a:lnTo>
                <a:lnTo>
                  <a:pt x="1198510" y="8968"/>
                </a:lnTo>
                <a:lnTo>
                  <a:pt x="1141923" y="2984"/>
                </a:lnTo>
                <a:lnTo>
                  <a:pt x="108498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48078" y="3730749"/>
            <a:ext cx="1489710" cy="1734820"/>
          </a:xfrm>
          <a:custGeom>
            <a:avLst/>
            <a:gdLst/>
            <a:ahLst/>
            <a:cxnLst/>
            <a:rect l="l" t="t" r="r" b="b"/>
            <a:pathLst>
              <a:path w="1489709" h="1734820">
                <a:moveTo>
                  <a:pt x="177889" y="0"/>
                </a:moveTo>
                <a:lnTo>
                  <a:pt x="114389" y="0"/>
                </a:lnTo>
                <a:lnTo>
                  <a:pt x="108673" y="16747"/>
                </a:lnTo>
                <a:lnTo>
                  <a:pt x="94152" y="62256"/>
                </a:lnTo>
                <a:lnTo>
                  <a:pt x="76803" y="122297"/>
                </a:lnTo>
                <a:lnTo>
                  <a:pt x="58173" y="195086"/>
                </a:lnTo>
                <a:lnTo>
                  <a:pt x="48861" y="235702"/>
                </a:lnTo>
                <a:lnTo>
                  <a:pt x="39810" y="278837"/>
                </a:lnTo>
                <a:lnTo>
                  <a:pt x="31213" y="324266"/>
                </a:lnTo>
                <a:lnTo>
                  <a:pt x="23263" y="371766"/>
                </a:lnTo>
                <a:lnTo>
                  <a:pt x="16154" y="421114"/>
                </a:lnTo>
                <a:lnTo>
                  <a:pt x="10080" y="472088"/>
                </a:lnTo>
                <a:lnTo>
                  <a:pt x="5234" y="524463"/>
                </a:lnTo>
                <a:lnTo>
                  <a:pt x="1809" y="578018"/>
                </a:lnTo>
                <a:lnTo>
                  <a:pt x="0" y="632528"/>
                </a:lnTo>
                <a:lnTo>
                  <a:pt x="0" y="687771"/>
                </a:lnTo>
                <a:lnTo>
                  <a:pt x="2001" y="743524"/>
                </a:lnTo>
                <a:lnTo>
                  <a:pt x="6198" y="799563"/>
                </a:lnTo>
                <a:lnTo>
                  <a:pt x="12785" y="855665"/>
                </a:lnTo>
                <a:lnTo>
                  <a:pt x="21954" y="911608"/>
                </a:lnTo>
                <a:lnTo>
                  <a:pt x="33900" y="967168"/>
                </a:lnTo>
                <a:lnTo>
                  <a:pt x="48815" y="1022122"/>
                </a:lnTo>
                <a:lnTo>
                  <a:pt x="66894" y="1076247"/>
                </a:lnTo>
                <a:lnTo>
                  <a:pt x="88330" y="1129320"/>
                </a:lnTo>
                <a:lnTo>
                  <a:pt x="113316" y="1181117"/>
                </a:lnTo>
                <a:lnTo>
                  <a:pt x="142046" y="1231417"/>
                </a:lnTo>
                <a:lnTo>
                  <a:pt x="174714" y="1279994"/>
                </a:lnTo>
                <a:lnTo>
                  <a:pt x="210925" y="1326319"/>
                </a:lnTo>
                <a:lnTo>
                  <a:pt x="249976" y="1369406"/>
                </a:lnTo>
                <a:lnTo>
                  <a:pt x="291595" y="1409371"/>
                </a:lnTo>
                <a:lnTo>
                  <a:pt x="335513" y="1446331"/>
                </a:lnTo>
                <a:lnTo>
                  <a:pt x="381457" y="1480402"/>
                </a:lnTo>
                <a:lnTo>
                  <a:pt x="429159" y="1511699"/>
                </a:lnTo>
                <a:lnTo>
                  <a:pt x="478346" y="1540341"/>
                </a:lnTo>
                <a:lnTo>
                  <a:pt x="528748" y="1566442"/>
                </a:lnTo>
                <a:lnTo>
                  <a:pt x="580095" y="1590119"/>
                </a:lnTo>
                <a:lnTo>
                  <a:pt x="632115" y="1611489"/>
                </a:lnTo>
                <a:lnTo>
                  <a:pt x="684537" y="1630668"/>
                </a:lnTo>
                <a:lnTo>
                  <a:pt x="737092" y="1647771"/>
                </a:lnTo>
                <a:lnTo>
                  <a:pt x="789507" y="1662917"/>
                </a:lnTo>
                <a:lnTo>
                  <a:pt x="841513" y="1676220"/>
                </a:lnTo>
                <a:lnTo>
                  <a:pt x="892839" y="1687798"/>
                </a:lnTo>
                <a:lnTo>
                  <a:pt x="943213" y="1697765"/>
                </a:lnTo>
                <a:lnTo>
                  <a:pt x="992365" y="1706240"/>
                </a:lnTo>
                <a:lnTo>
                  <a:pt x="1040025" y="1713338"/>
                </a:lnTo>
                <a:lnTo>
                  <a:pt x="1085921" y="1719176"/>
                </a:lnTo>
                <a:lnTo>
                  <a:pt x="1129783" y="1723869"/>
                </a:lnTo>
                <a:lnTo>
                  <a:pt x="1171340" y="1727534"/>
                </a:lnTo>
                <a:lnTo>
                  <a:pt x="1210321" y="1730288"/>
                </a:lnTo>
                <a:lnTo>
                  <a:pt x="1279473" y="1733527"/>
                </a:lnTo>
                <a:lnTo>
                  <a:pt x="1335072" y="1734515"/>
                </a:lnTo>
                <a:lnTo>
                  <a:pt x="1357113" y="1734457"/>
                </a:lnTo>
                <a:lnTo>
                  <a:pt x="1387476" y="1696610"/>
                </a:lnTo>
                <a:lnTo>
                  <a:pt x="1403602" y="1643603"/>
                </a:lnTo>
                <a:lnTo>
                  <a:pt x="1421784" y="1576943"/>
                </a:lnTo>
                <a:lnTo>
                  <a:pt x="1431162" y="1539049"/>
                </a:lnTo>
                <a:lnTo>
                  <a:pt x="1440473" y="1498407"/>
                </a:lnTo>
                <a:lnTo>
                  <a:pt x="1449523" y="1455242"/>
                </a:lnTo>
                <a:lnTo>
                  <a:pt x="1458187" y="1409371"/>
                </a:lnTo>
                <a:lnTo>
                  <a:pt x="1466069" y="1362226"/>
                </a:lnTo>
                <a:lnTo>
                  <a:pt x="1473177" y="1312820"/>
                </a:lnTo>
                <a:lnTo>
                  <a:pt x="1479251" y="1261778"/>
                </a:lnTo>
                <a:lnTo>
                  <a:pt x="1484097" y="1209324"/>
                </a:lnTo>
                <a:lnTo>
                  <a:pt x="1487521" y="1155678"/>
                </a:lnTo>
                <a:lnTo>
                  <a:pt x="1489330" y="1101063"/>
                </a:lnTo>
                <a:lnTo>
                  <a:pt x="1489330" y="1045702"/>
                </a:lnTo>
                <a:lnTo>
                  <a:pt x="1487329" y="989817"/>
                </a:lnTo>
                <a:lnTo>
                  <a:pt x="1483131" y="933629"/>
                </a:lnTo>
                <a:lnTo>
                  <a:pt x="1476544" y="877362"/>
                </a:lnTo>
                <a:lnTo>
                  <a:pt x="1467375" y="821236"/>
                </a:lnTo>
                <a:lnTo>
                  <a:pt x="1455429" y="765476"/>
                </a:lnTo>
                <a:lnTo>
                  <a:pt x="1440514" y="710302"/>
                </a:lnTo>
                <a:lnTo>
                  <a:pt x="1422435" y="655938"/>
                </a:lnTo>
                <a:lnTo>
                  <a:pt x="1400999" y="602604"/>
                </a:lnTo>
                <a:lnTo>
                  <a:pt x="1376013" y="550525"/>
                </a:lnTo>
                <a:lnTo>
                  <a:pt x="1347283" y="499921"/>
                </a:lnTo>
                <a:lnTo>
                  <a:pt x="1314615" y="451015"/>
                </a:lnTo>
                <a:lnTo>
                  <a:pt x="1290703" y="420644"/>
                </a:lnTo>
                <a:lnTo>
                  <a:pt x="1266196" y="391464"/>
                </a:lnTo>
                <a:lnTo>
                  <a:pt x="1216836" y="340402"/>
                </a:lnTo>
                <a:lnTo>
                  <a:pt x="1101487" y="340402"/>
                </a:lnTo>
                <a:lnTo>
                  <a:pt x="1046116" y="337903"/>
                </a:lnTo>
                <a:lnTo>
                  <a:pt x="991161" y="332762"/>
                </a:lnTo>
                <a:lnTo>
                  <a:pt x="936735" y="325182"/>
                </a:lnTo>
                <a:lnTo>
                  <a:pt x="882953" y="315362"/>
                </a:lnTo>
                <a:lnTo>
                  <a:pt x="829929" y="303503"/>
                </a:lnTo>
                <a:lnTo>
                  <a:pt x="777777" y="289804"/>
                </a:lnTo>
                <a:lnTo>
                  <a:pt x="726612" y="274468"/>
                </a:lnTo>
                <a:lnTo>
                  <a:pt x="676547" y="257693"/>
                </a:lnTo>
                <a:lnTo>
                  <a:pt x="627698" y="239682"/>
                </a:lnTo>
                <a:lnTo>
                  <a:pt x="580178" y="220633"/>
                </a:lnTo>
                <a:lnTo>
                  <a:pt x="534101" y="200748"/>
                </a:lnTo>
                <a:lnTo>
                  <a:pt x="489583" y="180227"/>
                </a:lnTo>
                <a:lnTo>
                  <a:pt x="446737" y="159270"/>
                </a:lnTo>
                <a:lnTo>
                  <a:pt x="405678" y="138079"/>
                </a:lnTo>
                <a:lnTo>
                  <a:pt x="366519" y="116853"/>
                </a:lnTo>
                <a:lnTo>
                  <a:pt x="329376" y="95793"/>
                </a:lnTo>
                <a:lnTo>
                  <a:pt x="294363" y="75099"/>
                </a:lnTo>
                <a:lnTo>
                  <a:pt x="261593" y="54973"/>
                </a:lnTo>
                <a:lnTo>
                  <a:pt x="203242" y="17222"/>
                </a:lnTo>
                <a:lnTo>
                  <a:pt x="177889" y="0"/>
                </a:lnTo>
                <a:close/>
              </a:path>
              <a:path w="1489709" h="1734820">
                <a:moveTo>
                  <a:pt x="1213015" y="336677"/>
                </a:moveTo>
                <a:lnTo>
                  <a:pt x="1157158" y="340060"/>
                </a:lnTo>
                <a:lnTo>
                  <a:pt x="1101487" y="340402"/>
                </a:lnTo>
                <a:lnTo>
                  <a:pt x="1216836" y="340402"/>
                </a:lnTo>
                <a:lnTo>
                  <a:pt x="1213015" y="336677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7523" y="1403602"/>
            <a:ext cx="1409700" cy="2144395"/>
          </a:xfrm>
          <a:custGeom>
            <a:avLst/>
            <a:gdLst/>
            <a:ahLst/>
            <a:cxnLst/>
            <a:rect l="l" t="t" r="r" b="b"/>
            <a:pathLst>
              <a:path w="1409700" h="2144395">
                <a:moveTo>
                  <a:pt x="704850" y="0"/>
                </a:moveTo>
                <a:lnTo>
                  <a:pt x="672869" y="23056"/>
                </a:lnTo>
                <a:lnTo>
                  <a:pt x="628816" y="56469"/>
                </a:lnTo>
                <a:lnTo>
                  <a:pt x="575002" y="99704"/>
                </a:lnTo>
                <a:lnTo>
                  <a:pt x="545157" y="124837"/>
                </a:lnTo>
                <a:lnTo>
                  <a:pt x="513739" y="152225"/>
                </a:lnTo>
                <a:lnTo>
                  <a:pt x="481036" y="181801"/>
                </a:lnTo>
                <a:lnTo>
                  <a:pt x="447338" y="213498"/>
                </a:lnTo>
                <a:lnTo>
                  <a:pt x="412933" y="247249"/>
                </a:lnTo>
                <a:lnTo>
                  <a:pt x="378111" y="282988"/>
                </a:lnTo>
                <a:lnTo>
                  <a:pt x="343161" y="320647"/>
                </a:lnTo>
                <a:lnTo>
                  <a:pt x="308371" y="360160"/>
                </a:lnTo>
                <a:lnTo>
                  <a:pt x="274031" y="401460"/>
                </a:lnTo>
                <a:lnTo>
                  <a:pt x="240429" y="444480"/>
                </a:lnTo>
                <a:lnTo>
                  <a:pt x="207855" y="489153"/>
                </a:lnTo>
                <a:lnTo>
                  <a:pt x="176597" y="535413"/>
                </a:lnTo>
                <a:lnTo>
                  <a:pt x="146945" y="583192"/>
                </a:lnTo>
                <a:lnTo>
                  <a:pt x="119187" y="632423"/>
                </a:lnTo>
                <a:lnTo>
                  <a:pt x="93612" y="683040"/>
                </a:lnTo>
                <a:lnTo>
                  <a:pt x="70510" y="734976"/>
                </a:lnTo>
                <a:lnTo>
                  <a:pt x="50169" y="788164"/>
                </a:lnTo>
                <a:lnTo>
                  <a:pt x="32879" y="842538"/>
                </a:lnTo>
                <a:lnTo>
                  <a:pt x="18928" y="898029"/>
                </a:lnTo>
                <a:lnTo>
                  <a:pt x="8605" y="954573"/>
                </a:lnTo>
                <a:lnTo>
                  <a:pt x="2199" y="1012100"/>
                </a:lnTo>
                <a:lnTo>
                  <a:pt x="0" y="1070546"/>
                </a:lnTo>
                <a:lnTo>
                  <a:pt x="1141" y="1110451"/>
                </a:lnTo>
                <a:lnTo>
                  <a:pt x="4365" y="1149165"/>
                </a:lnTo>
                <a:lnTo>
                  <a:pt x="9376" y="1186689"/>
                </a:lnTo>
                <a:lnTo>
                  <a:pt x="15875" y="1223022"/>
                </a:lnTo>
                <a:lnTo>
                  <a:pt x="62928" y="1253269"/>
                </a:lnTo>
                <a:lnTo>
                  <a:pt x="108029" y="1285847"/>
                </a:lnTo>
                <a:lnTo>
                  <a:pt x="151206" y="1320529"/>
                </a:lnTo>
                <a:lnTo>
                  <a:pt x="192487" y="1357087"/>
                </a:lnTo>
                <a:lnTo>
                  <a:pt x="231899" y="1395295"/>
                </a:lnTo>
                <a:lnTo>
                  <a:pt x="269473" y="1434925"/>
                </a:lnTo>
                <a:lnTo>
                  <a:pt x="305234" y="1475750"/>
                </a:lnTo>
                <a:lnTo>
                  <a:pt x="339213" y="1517543"/>
                </a:lnTo>
                <a:lnTo>
                  <a:pt x="371442" y="1560086"/>
                </a:lnTo>
                <a:lnTo>
                  <a:pt x="401932" y="1603125"/>
                </a:lnTo>
                <a:lnTo>
                  <a:pt x="430729" y="1646460"/>
                </a:lnTo>
                <a:lnTo>
                  <a:pt x="457856" y="1689854"/>
                </a:lnTo>
                <a:lnTo>
                  <a:pt x="483340" y="1733080"/>
                </a:lnTo>
                <a:lnTo>
                  <a:pt x="507210" y="1775911"/>
                </a:lnTo>
                <a:lnTo>
                  <a:pt x="529494" y="1818120"/>
                </a:lnTo>
                <a:lnTo>
                  <a:pt x="550220" y="1859480"/>
                </a:lnTo>
                <a:lnTo>
                  <a:pt x="569417" y="1899764"/>
                </a:lnTo>
                <a:lnTo>
                  <a:pt x="587111" y="1938744"/>
                </a:lnTo>
                <a:lnTo>
                  <a:pt x="603333" y="1976194"/>
                </a:lnTo>
                <a:lnTo>
                  <a:pt x="618109" y="2011885"/>
                </a:lnTo>
                <a:lnTo>
                  <a:pt x="643439" y="2077087"/>
                </a:lnTo>
                <a:lnTo>
                  <a:pt x="654050" y="2106142"/>
                </a:lnTo>
                <a:lnTo>
                  <a:pt x="668238" y="2117462"/>
                </a:lnTo>
                <a:lnTo>
                  <a:pt x="681831" y="2127591"/>
                </a:lnTo>
                <a:lnTo>
                  <a:pt x="704850" y="2144268"/>
                </a:lnTo>
                <a:lnTo>
                  <a:pt x="719186" y="2134068"/>
                </a:lnTo>
                <a:lnTo>
                  <a:pt x="757492" y="2105765"/>
                </a:lnTo>
                <a:lnTo>
                  <a:pt x="806714" y="2067361"/>
                </a:lnTo>
                <a:lnTo>
                  <a:pt x="864542" y="2019386"/>
                </a:lnTo>
                <a:lnTo>
                  <a:pt x="895960" y="1991974"/>
                </a:lnTo>
                <a:lnTo>
                  <a:pt x="928663" y="1962366"/>
                </a:lnTo>
                <a:lnTo>
                  <a:pt x="962361" y="1930630"/>
                </a:lnTo>
                <a:lnTo>
                  <a:pt x="996766" y="1896831"/>
                </a:lnTo>
                <a:lnTo>
                  <a:pt x="1031588" y="1861034"/>
                </a:lnTo>
                <a:lnTo>
                  <a:pt x="1066538" y="1823307"/>
                </a:lnTo>
                <a:lnTo>
                  <a:pt x="1101328" y="1783715"/>
                </a:lnTo>
                <a:lnTo>
                  <a:pt x="1135668" y="1742323"/>
                </a:lnTo>
                <a:lnTo>
                  <a:pt x="1169270" y="1699198"/>
                </a:lnTo>
                <a:lnTo>
                  <a:pt x="1201844" y="1654407"/>
                </a:lnTo>
                <a:lnTo>
                  <a:pt x="1233102" y="1608014"/>
                </a:lnTo>
                <a:lnTo>
                  <a:pt x="1262759" y="1560077"/>
                </a:lnTo>
                <a:lnTo>
                  <a:pt x="1290512" y="1510689"/>
                </a:lnTo>
                <a:lnTo>
                  <a:pt x="1316087" y="1459889"/>
                </a:lnTo>
                <a:lnTo>
                  <a:pt x="1339189" y="1407752"/>
                </a:lnTo>
                <a:lnTo>
                  <a:pt x="1359530" y="1354344"/>
                </a:lnTo>
                <a:lnTo>
                  <a:pt x="1376820" y="1299730"/>
                </a:lnTo>
                <a:lnTo>
                  <a:pt x="1390771" y="1243978"/>
                </a:lnTo>
                <a:lnTo>
                  <a:pt x="1401094" y="1187152"/>
                </a:lnTo>
                <a:lnTo>
                  <a:pt x="1407500" y="1129320"/>
                </a:lnTo>
                <a:lnTo>
                  <a:pt x="1409700" y="1070546"/>
                </a:lnTo>
                <a:lnTo>
                  <a:pt x="1407500" y="1012100"/>
                </a:lnTo>
                <a:lnTo>
                  <a:pt x="1401094" y="954573"/>
                </a:lnTo>
                <a:lnTo>
                  <a:pt x="1390771" y="898029"/>
                </a:lnTo>
                <a:lnTo>
                  <a:pt x="1376820" y="842538"/>
                </a:lnTo>
                <a:lnTo>
                  <a:pt x="1359530" y="788164"/>
                </a:lnTo>
                <a:lnTo>
                  <a:pt x="1339189" y="734976"/>
                </a:lnTo>
                <a:lnTo>
                  <a:pt x="1316087" y="683040"/>
                </a:lnTo>
                <a:lnTo>
                  <a:pt x="1290512" y="632423"/>
                </a:lnTo>
                <a:lnTo>
                  <a:pt x="1262754" y="583192"/>
                </a:lnTo>
                <a:lnTo>
                  <a:pt x="1233102" y="535413"/>
                </a:lnTo>
                <a:lnTo>
                  <a:pt x="1201844" y="489153"/>
                </a:lnTo>
                <a:lnTo>
                  <a:pt x="1169270" y="444480"/>
                </a:lnTo>
                <a:lnTo>
                  <a:pt x="1135668" y="401460"/>
                </a:lnTo>
                <a:lnTo>
                  <a:pt x="1101328" y="360160"/>
                </a:lnTo>
                <a:lnTo>
                  <a:pt x="1066538" y="320647"/>
                </a:lnTo>
                <a:lnTo>
                  <a:pt x="1031588" y="282988"/>
                </a:lnTo>
                <a:lnTo>
                  <a:pt x="996766" y="247249"/>
                </a:lnTo>
                <a:lnTo>
                  <a:pt x="962361" y="213498"/>
                </a:lnTo>
                <a:lnTo>
                  <a:pt x="928663" y="181801"/>
                </a:lnTo>
                <a:lnTo>
                  <a:pt x="895960" y="152225"/>
                </a:lnTo>
                <a:lnTo>
                  <a:pt x="864542" y="124837"/>
                </a:lnTo>
                <a:lnTo>
                  <a:pt x="834697" y="99704"/>
                </a:lnTo>
                <a:lnTo>
                  <a:pt x="780883" y="56469"/>
                </a:lnTo>
                <a:lnTo>
                  <a:pt x="736830" y="23056"/>
                </a:lnTo>
                <a:lnTo>
                  <a:pt x="719186" y="10200"/>
                </a:lnTo>
                <a:lnTo>
                  <a:pt x="70485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46780" y="3067951"/>
            <a:ext cx="11525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61F33"/>
                </a:solidFill>
                <a:latin typeface="Calibri"/>
                <a:cs typeface="Calibri"/>
              </a:rPr>
              <a:t>Дом</a:t>
            </a:r>
            <a:r>
              <a:rPr sz="1400" b="1" spc="-105" dirty="0">
                <a:solidFill>
                  <a:srgbClr val="161F3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61F33"/>
                </a:solidFill>
                <a:latin typeface="Calibri"/>
                <a:cs typeface="Calibri"/>
              </a:rPr>
              <a:t>научной  </a:t>
            </a:r>
            <a:r>
              <a:rPr sz="1400" b="1" spc="-25" dirty="0">
                <a:solidFill>
                  <a:srgbClr val="161F33"/>
                </a:solidFill>
                <a:latin typeface="Calibri"/>
                <a:cs typeface="Calibri"/>
              </a:rPr>
              <a:t>ко</a:t>
            </a:r>
            <a:r>
              <a:rPr sz="1400" b="1" spc="5" dirty="0">
                <a:solidFill>
                  <a:srgbClr val="161F33"/>
                </a:solidFill>
                <a:latin typeface="Calibri"/>
                <a:cs typeface="Calibri"/>
              </a:rPr>
              <a:t>лл</a:t>
            </a:r>
            <a:r>
              <a:rPr sz="1400" b="1" dirty="0">
                <a:solidFill>
                  <a:srgbClr val="161F33"/>
                </a:solidFill>
                <a:latin typeface="Calibri"/>
                <a:cs typeface="Calibri"/>
              </a:rPr>
              <a:t>а</a:t>
            </a:r>
            <a:r>
              <a:rPr sz="1400" b="1" spc="-5" dirty="0">
                <a:solidFill>
                  <a:srgbClr val="161F33"/>
                </a:solidFill>
                <a:latin typeface="Calibri"/>
                <a:cs typeface="Calibri"/>
              </a:rPr>
              <a:t>б</a:t>
            </a:r>
            <a:r>
              <a:rPr sz="1400" b="1" dirty="0">
                <a:solidFill>
                  <a:srgbClr val="161F33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161F33"/>
                </a:solidFill>
                <a:latin typeface="Calibri"/>
                <a:cs typeface="Calibri"/>
              </a:rPr>
              <a:t>р</a:t>
            </a:r>
            <a:r>
              <a:rPr sz="1400" b="1" dirty="0">
                <a:solidFill>
                  <a:srgbClr val="161F33"/>
                </a:solidFill>
                <a:latin typeface="Calibri"/>
                <a:cs typeface="Calibri"/>
              </a:rPr>
              <a:t>а</a:t>
            </a:r>
            <a:r>
              <a:rPr sz="1400" b="1" spc="-10" dirty="0">
                <a:solidFill>
                  <a:srgbClr val="161F33"/>
                </a:solidFill>
                <a:latin typeface="Calibri"/>
                <a:cs typeface="Calibri"/>
              </a:rPr>
              <a:t>ц</a:t>
            </a:r>
            <a:r>
              <a:rPr sz="1400" b="1" spc="-5" dirty="0">
                <a:solidFill>
                  <a:srgbClr val="161F33"/>
                </a:solidFill>
                <a:latin typeface="Calibri"/>
                <a:cs typeface="Calibri"/>
              </a:rPr>
              <a:t>и</a:t>
            </a:r>
            <a:r>
              <a:rPr sz="1400" b="1" dirty="0">
                <a:solidFill>
                  <a:srgbClr val="161F33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92601" y="2971800"/>
            <a:ext cx="1181422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5" dirty="0">
                <a:solidFill>
                  <a:srgbClr val="FFFFFF"/>
                </a:solidFill>
                <a:highlight>
                  <a:srgbClr val="800000"/>
                </a:highlight>
                <a:latin typeface="Calibri"/>
                <a:cs typeface="Calibri"/>
              </a:rPr>
              <a:t>Ц</a:t>
            </a:r>
            <a:r>
              <a:rPr sz="1400" b="1" spc="-5" dirty="0" err="1">
                <a:solidFill>
                  <a:srgbClr val="FFFFFF"/>
                </a:solidFill>
                <a:highlight>
                  <a:srgbClr val="800000"/>
                </a:highlight>
                <a:latin typeface="Calibri"/>
                <a:cs typeface="Calibri"/>
              </a:rPr>
              <a:t>ентр</a:t>
            </a:r>
            <a:r>
              <a:rPr sz="1400" b="1" spc="-5" dirty="0">
                <a:solidFill>
                  <a:srgbClr val="FFFFFF"/>
                </a:solidFill>
                <a:highlight>
                  <a:srgbClr val="800000"/>
                </a:highlight>
                <a:latin typeface="Calibri"/>
                <a:cs typeface="Calibri"/>
              </a:rPr>
              <a:t> </a:t>
            </a:r>
            <a:r>
              <a:rPr lang="ru-RU" sz="1400" b="1" spc="-5" dirty="0">
                <a:solidFill>
                  <a:srgbClr val="FFFFFF"/>
                </a:solidFill>
                <a:highlight>
                  <a:srgbClr val="800000"/>
                </a:highlight>
                <a:latin typeface="Calibri"/>
                <a:cs typeface="Calibri"/>
              </a:rPr>
              <a:t>цифровых</a:t>
            </a:r>
            <a:r>
              <a:rPr sz="1400" b="1" spc="-5" dirty="0">
                <a:solidFill>
                  <a:srgbClr val="FFFFFF"/>
                </a:solidFill>
                <a:highlight>
                  <a:srgbClr val="800000"/>
                </a:highlight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highlight>
                  <a:srgbClr val="800000"/>
                </a:highlight>
                <a:latin typeface="Calibri"/>
                <a:cs typeface="Calibri"/>
              </a:rPr>
              <a:t>компетенций</a:t>
            </a:r>
            <a:endParaRPr sz="1400" dirty="0">
              <a:highlight>
                <a:srgbClr val="800000"/>
              </a:highlight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51225" y="4172888"/>
            <a:ext cx="880744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Зеленая  э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нер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0783" y="4181839"/>
            <a:ext cx="1118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8925" algn="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ьны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й  центр</a:t>
            </a:r>
            <a:r>
              <a:rPr sz="10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компетенций</a:t>
            </a:r>
            <a:endParaRPr sz="1000">
              <a:latin typeface="Calibri"/>
              <a:cs typeface="Calibri"/>
            </a:endParaRPr>
          </a:p>
          <a:p>
            <a:pPr marL="489584" marR="5080" indent="50165" algn="r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иф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ой 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эк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мик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27397" y="2308095"/>
            <a:ext cx="7658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йп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  ГГНТУ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835337" y="180292"/>
            <a:ext cx="7683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ИННОВАЦИОННАЯ </a:t>
            </a:r>
            <a:r>
              <a:rPr spc="-40" dirty="0"/>
              <a:t>СТРУКТУРА</a:t>
            </a:r>
            <a:r>
              <a:rPr spc="-70" dirty="0"/>
              <a:t> </a:t>
            </a:r>
            <a:r>
              <a:rPr spc="-5" dirty="0"/>
              <a:t>ГГНТУ</a:t>
            </a:r>
          </a:p>
        </p:txBody>
      </p:sp>
      <p:sp>
        <p:nvSpPr>
          <p:cNvPr id="16" name="object 16"/>
          <p:cNvSpPr/>
          <p:nvPr/>
        </p:nvSpPr>
        <p:spPr>
          <a:xfrm>
            <a:off x="3089148" y="4334255"/>
            <a:ext cx="1988819" cy="1327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63139" y="2817876"/>
            <a:ext cx="1987295" cy="1324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96767" y="1234440"/>
            <a:ext cx="1985771" cy="1322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74023" y="1200911"/>
            <a:ext cx="1988819" cy="13274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77071" y="4334255"/>
            <a:ext cx="1993391" cy="1328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1739264" cy="6858000"/>
          </a:xfrm>
          <a:custGeom>
            <a:avLst/>
            <a:gdLst/>
            <a:ahLst/>
            <a:cxnLst/>
            <a:rect l="l" t="t" r="r" b="b"/>
            <a:pathLst>
              <a:path w="1739264" h="6858000">
                <a:moveTo>
                  <a:pt x="0" y="6858000"/>
                </a:moveTo>
                <a:lnTo>
                  <a:pt x="1738883" y="6858000"/>
                </a:lnTo>
                <a:lnTo>
                  <a:pt x="173888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52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2232" y="306324"/>
            <a:ext cx="1094231" cy="1354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5626" y="177689"/>
            <a:ext cx="6608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52137"/>
                </a:solidFill>
              </a:rPr>
              <a:t>ОПЫТ РЕАЛИЗАЦИИ</a:t>
            </a:r>
            <a:r>
              <a:rPr spc="-65" dirty="0">
                <a:solidFill>
                  <a:srgbClr val="952137"/>
                </a:solidFill>
              </a:rPr>
              <a:t> </a:t>
            </a:r>
            <a:r>
              <a:rPr spc="-5" dirty="0">
                <a:solidFill>
                  <a:srgbClr val="952137"/>
                </a:solidFill>
              </a:rPr>
              <a:t>ПРОЕКТОВ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748155" cy="6858000"/>
          </a:xfrm>
          <a:custGeom>
            <a:avLst/>
            <a:gdLst/>
            <a:ahLst/>
            <a:cxnLst/>
            <a:rect l="l" t="t" r="r" b="b"/>
            <a:pathLst>
              <a:path w="1748155" h="6858000">
                <a:moveTo>
                  <a:pt x="0" y="6858000"/>
                </a:moveTo>
                <a:lnTo>
                  <a:pt x="1748027" y="6858000"/>
                </a:lnTo>
                <a:lnTo>
                  <a:pt x="174802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52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232" y="306324"/>
            <a:ext cx="1094231" cy="1354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РЕГИОНАЛЬНЫЕ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imes New Roman"/>
              <a:cs typeface="Times New Roman"/>
            </a:endParaRPr>
          </a:p>
          <a:p>
            <a:pPr marL="354965" marR="516890" indent="-342900">
              <a:lnSpc>
                <a:spcPct val="110000"/>
              </a:lnSpc>
              <a:buFont typeface="Agency FB"/>
              <a:buAutoNum type="arabicPeriod"/>
              <a:tabLst>
                <a:tab pos="354965" algn="l"/>
                <a:tab pos="355600" algn="l"/>
              </a:tabLst>
            </a:pPr>
            <a:r>
              <a:rPr sz="1800" b="0" spc="-5" dirty="0">
                <a:latin typeface="Calibri"/>
                <a:cs typeface="Calibri"/>
              </a:rPr>
              <a:t>Повышение </a:t>
            </a:r>
            <a:r>
              <a:rPr sz="1800" b="0" spc="-10" dirty="0">
                <a:latin typeface="Calibri"/>
                <a:cs typeface="Calibri"/>
              </a:rPr>
              <a:t>математической  </a:t>
            </a:r>
            <a:r>
              <a:rPr sz="1800" b="0" spc="-15" dirty="0">
                <a:latin typeface="Calibri"/>
                <a:cs typeface="Calibri"/>
              </a:rPr>
              <a:t>подготовки </a:t>
            </a:r>
            <a:r>
              <a:rPr sz="1800" b="0" spc="-10" dirty="0">
                <a:latin typeface="Calibri"/>
                <a:cs typeface="Calibri"/>
              </a:rPr>
              <a:t>учащихся</a:t>
            </a:r>
            <a:r>
              <a:rPr sz="1800" b="0" spc="-13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Чеченской  </a:t>
            </a:r>
            <a:r>
              <a:rPr sz="1800" b="0" spc="-10" dirty="0">
                <a:latin typeface="Calibri"/>
                <a:cs typeface="Calibri"/>
              </a:rPr>
              <a:t>Республики</a:t>
            </a:r>
            <a:r>
              <a:rPr sz="1800" b="0" spc="-6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Agency FB"/>
                <a:cs typeface="Agency FB"/>
              </a:rPr>
              <a:t>(2016-2020</a:t>
            </a:r>
            <a:r>
              <a:rPr sz="1800" b="0" spc="-10" dirty="0">
                <a:latin typeface="Calibri"/>
                <a:cs typeface="Calibri"/>
              </a:rPr>
              <a:t>гг</a:t>
            </a:r>
            <a:r>
              <a:rPr sz="1800" b="0" spc="-10" dirty="0">
                <a:latin typeface="Agency FB"/>
                <a:cs typeface="Agency FB"/>
              </a:rPr>
              <a:t>.);</a:t>
            </a:r>
            <a:endParaRPr sz="1800">
              <a:latin typeface="Agency FB"/>
              <a:cs typeface="Agency FB"/>
            </a:endParaRPr>
          </a:p>
          <a:p>
            <a:pPr marL="354965" marR="499109" indent="-342900">
              <a:lnSpc>
                <a:spcPct val="110000"/>
              </a:lnSpc>
              <a:buFont typeface="Agency FB"/>
              <a:buAutoNum type="arabicPeriod"/>
              <a:tabLst>
                <a:tab pos="354965" algn="l"/>
                <a:tab pos="355600" algn="l"/>
              </a:tabLst>
            </a:pPr>
            <a:r>
              <a:rPr sz="1800" b="0" spc="-5" dirty="0">
                <a:latin typeface="Calibri"/>
                <a:cs typeface="Calibri"/>
              </a:rPr>
              <a:t>Программа </a:t>
            </a:r>
            <a:r>
              <a:rPr sz="1800" b="0" spc="-10" dirty="0">
                <a:latin typeface="Calibri"/>
                <a:cs typeface="Calibri"/>
              </a:rPr>
              <a:t>учительского </a:t>
            </a:r>
            <a:r>
              <a:rPr sz="1800" b="0" spc="-5" dirty="0">
                <a:latin typeface="Calibri"/>
                <a:cs typeface="Calibri"/>
              </a:rPr>
              <a:t>роста</a:t>
            </a:r>
            <a:r>
              <a:rPr sz="1800" b="0" spc="-180" dirty="0">
                <a:latin typeface="Calibri"/>
                <a:cs typeface="Calibri"/>
              </a:rPr>
              <a:t> </a:t>
            </a:r>
            <a:r>
              <a:rPr sz="1800" b="0" dirty="0">
                <a:latin typeface="Agency FB"/>
                <a:cs typeface="Agency FB"/>
              </a:rPr>
              <a:t>–  </a:t>
            </a:r>
            <a:r>
              <a:rPr sz="1800" b="0" spc="-5" dirty="0">
                <a:latin typeface="Calibri"/>
                <a:cs typeface="Calibri"/>
              </a:rPr>
              <a:t>Информатика </a:t>
            </a:r>
            <a:r>
              <a:rPr sz="1800" b="0" dirty="0">
                <a:latin typeface="Agency FB"/>
                <a:cs typeface="Agency FB"/>
              </a:rPr>
              <a:t>– </a:t>
            </a:r>
            <a:r>
              <a:rPr sz="1800" b="0" dirty="0">
                <a:latin typeface="Calibri"/>
                <a:cs typeface="Calibri"/>
              </a:rPr>
              <a:t>в </a:t>
            </a:r>
            <a:r>
              <a:rPr sz="1800" b="0" spc="-5" dirty="0">
                <a:latin typeface="Calibri"/>
                <a:cs typeface="Calibri"/>
              </a:rPr>
              <a:t>Чеченской  </a:t>
            </a:r>
            <a:r>
              <a:rPr sz="1800" b="0" spc="-10" dirty="0">
                <a:latin typeface="Calibri"/>
                <a:cs typeface="Calibri"/>
              </a:rPr>
              <a:t>Республике</a:t>
            </a:r>
            <a:r>
              <a:rPr sz="1800" b="0" spc="-6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Agency FB"/>
                <a:cs typeface="Agency FB"/>
              </a:rPr>
              <a:t>(2017-2019</a:t>
            </a:r>
            <a:r>
              <a:rPr sz="1800" b="0" spc="-10" dirty="0">
                <a:latin typeface="Calibri"/>
                <a:cs typeface="Calibri"/>
              </a:rPr>
              <a:t>гг</a:t>
            </a:r>
            <a:r>
              <a:rPr sz="1800" b="0" spc="-10" dirty="0">
                <a:latin typeface="Agency FB"/>
                <a:cs typeface="Agency FB"/>
              </a:rPr>
              <a:t>.);</a:t>
            </a:r>
            <a:endParaRPr sz="1800">
              <a:latin typeface="Agency FB"/>
              <a:cs typeface="Agency FB"/>
            </a:endParaRPr>
          </a:p>
          <a:p>
            <a:pPr marL="354965" marR="60325" indent="-342900">
              <a:lnSpc>
                <a:spcPct val="110000"/>
              </a:lnSpc>
              <a:buFont typeface="Agency FB"/>
              <a:buAutoNum type="arabicPeriod"/>
              <a:tabLst>
                <a:tab pos="354965" algn="l"/>
                <a:tab pos="355600" algn="l"/>
              </a:tabLst>
            </a:pPr>
            <a:r>
              <a:rPr sz="1800" b="0" spc="-5" dirty="0">
                <a:latin typeface="Calibri"/>
                <a:cs typeface="Calibri"/>
              </a:rPr>
              <a:t>Программа интенсивной </a:t>
            </a:r>
            <a:r>
              <a:rPr sz="1800" b="0" spc="-15" dirty="0">
                <a:latin typeface="Calibri"/>
                <a:cs typeface="Calibri"/>
              </a:rPr>
              <a:t>подготовки  </a:t>
            </a:r>
            <a:r>
              <a:rPr sz="1800" b="0" spc="-10" dirty="0">
                <a:latin typeface="Calibri"/>
                <a:cs typeface="Calibri"/>
              </a:rPr>
              <a:t>учащихся </a:t>
            </a:r>
            <a:r>
              <a:rPr sz="1800" b="0" spc="-15" dirty="0">
                <a:latin typeface="Calibri"/>
                <a:cs typeface="Calibri"/>
              </a:rPr>
              <a:t>ОУ </a:t>
            </a:r>
            <a:r>
              <a:rPr sz="1800" b="0" spc="-5" dirty="0">
                <a:latin typeface="Calibri"/>
                <a:cs typeface="Calibri"/>
              </a:rPr>
              <a:t>ЧР </a:t>
            </a:r>
            <a:r>
              <a:rPr sz="1800" b="0" dirty="0">
                <a:latin typeface="Calibri"/>
                <a:cs typeface="Calibri"/>
              </a:rPr>
              <a:t>к </a:t>
            </a:r>
            <a:r>
              <a:rPr sz="1800" b="0" spc="-5" dirty="0">
                <a:latin typeface="Calibri"/>
                <a:cs typeface="Calibri"/>
              </a:rPr>
              <a:t>сдаче ЕГЭ </a:t>
            </a:r>
            <a:r>
              <a:rPr sz="1800" b="0" spc="-10" dirty="0">
                <a:latin typeface="Agency FB"/>
                <a:cs typeface="Agency FB"/>
              </a:rPr>
              <a:t>(2017-  2019</a:t>
            </a:r>
            <a:r>
              <a:rPr sz="1800" b="0" spc="-10" dirty="0">
                <a:latin typeface="Calibri"/>
                <a:cs typeface="Calibri"/>
              </a:rPr>
              <a:t>гг</a:t>
            </a:r>
            <a:r>
              <a:rPr sz="1800" b="0" spc="-10" dirty="0">
                <a:latin typeface="Agency FB"/>
                <a:cs typeface="Agency FB"/>
              </a:rPr>
              <a:t>.) </a:t>
            </a:r>
            <a:r>
              <a:rPr sz="1800" b="0" dirty="0">
                <a:latin typeface="Agency FB"/>
                <a:cs typeface="Agency FB"/>
              </a:rPr>
              <a:t>– </a:t>
            </a:r>
            <a:r>
              <a:rPr sz="1800" b="0" spc="-10" dirty="0">
                <a:latin typeface="Calibri"/>
                <a:cs typeface="Calibri"/>
              </a:rPr>
              <a:t>более </a:t>
            </a:r>
            <a:r>
              <a:rPr sz="1800" b="0" spc="-5" dirty="0">
                <a:latin typeface="Agency FB"/>
                <a:cs typeface="Agency FB"/>
              </a:rPr>
              <a:t>500 </a:t>
            </a:r>
            <a:r>
              <a:rPr sz="1800" b="0" spc="-10" dirty="0">
                <a:latin typeface="Calibri"/>
                <a:cs typeface="Calibri"/>
              </a:rPr>
              <a:t>выпускников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spc="-15" dirty="0">
                <a:latin typeface="Calibri"/>
                <a:cs typeface="Calibri"/>
              </a:rPr>
              <a:t>школ</a:t>
            </a:r>
            <a:r>
              <a:rPr sz="1800" b="0" spc="-15" dirty="0">
                <a:latin typeface="Agency FB"/>
                <a:cs typeface="Agency FB"/>
              </a:rPr>
              <a:t>;</a:t>
            </a:r>
            <a:endParaRPr sz="1800">
              <a:latin typeface="Agency FB"/>
              <a:cs typeface="Agency FB"/>
            </a:endParaRPr>
          </a:p>
          <a:p>
            <a:pPr marL="355600" marR="5080" indent="-342900">
              <a:lnSpc>
                <a:spcPct val="110000"/>
              </a:lnSpc>
              <a:buFont typeface="Agency FB"/>
              <a:buAutoNum type="arabicPeriod"/>
              <a:tabLst>
                <a:tab pos="354965" algn="l"/>
                <a:tab pos="355600" algn="l"/>
              </a:tabLst>
            </a:pPr>
            <a:r>
              <a:rPr sz="1800" b="0" spc="-10" dirty="0">
                <a:latin typeface="Calibri"/>
                <a:cs typeface="Calibri"/>
              </a:rPr>
              <a:t>Участие </a:t>
            </a:r>
            <a:r>
              <a:rPr sz="1800" b="0" dirty="0">
                <a:latin typeface="Calibri"/>
                <a:cs typeface="Calibri"/>
              </a:rPr>
              <a:t>в </a:t>
            </a:r>
            <a:r>
              <a:rPr sz="1800" b="0" spc="-5" dirty="0">
                <a:latin typeface="Calibri"/>
                <a:cs typeface="Calibri"/>
              </a:rPr>
              <a:t>работе </a:t>
            </a:r>
            <a:r>
              <a:rPr sz="1800" b="0" spc="-10" dirty="0">
                <a:latin typeface="Calibri"/>
                <a:cs typeface="Calibri"/>
              </a:rPr>
              <a:t>Детских  технопарков </a:t>
            </a:r>
            <a:r>
              <a:rPr sz="1800" b="0" spc="-5" dirty="0">
                <a:latin typeface="Calibri"/>
                <a:cs typeface="Calibri"/>
              </a:rPr>
              <a:t>Чеченской </a:t>
            </a:r>
            <a:r>
              <a:rPr sz="1800" b="0" spc="-10" dirty="0">
                <a:latin typeface="Calibri"/>
                <a:cs typeface="Calibri"/>
              </a:rPr>
              <a:t>Республики</a:t>
            </a:r>
            <a:r>
              <a:rPr sz="1800" b="0" spc="-16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и  др</a:t>
            </a:r>
            <a:r>
              <a:rPr sz="1800" b="0" dirty="0">
                <a:latin typeface="Agency FB"/>
                <a:cs typeface="Agency FB"/>
              </a:rPr>
              <a:t>.</a:t>
            </a:r>
            <a:endParaRPr sz="1800">
              <a:latin typeface="Agency FB"/>
              <a:cs typeface="Agency FB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1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ФЕДЕРАЛЬНЫЕ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b="0" spc="-5" dirty="0">
                <a:latin typeface="Agency FB"/>
                <a:cs typeface="Agency FB"/>
              </a:rPr>
              <a:t>«</a:t>
            </a:r>
            <a:r>
              <a:rPr sz="1800" b="0" spc="-5" dirty="0">
                <a:latin typeface="Calibri"/>
                <a:cs typeface="Calibri"/>
              </a:rPr>
              <a:t>Кадры цифровой </a:t>
            </a:r>
            <a:r>
              <a:rPr sz="1800" b="0" spc="-10" dirty="0">
                <a:latin typeface="Calibri"/>
                <a:cs typeface="Calibri"/>
              </a:rPr>
              <a:t>экономики</a:t>
            </a:r>
            <a:r>
              <a:rPr sz="1800" b="0" spc="-10" dirty="0">
                <a:latin typeface="Agency FB"/>
                <a:cs typeface="Agency FB"/>
              </a:rPr>
              <a:t>» (2019</a:t>
            </a:r>
            <a:r>
              <a:rPr sz="1800" b="0" spc="-80" dirty="0">
                <a:latin typeface="Agency FB"/>
                <a:cs typeface="Agency FB"/>
              </a:rPr>
              <a:t> </a:t>
            </a:r>
            <a:r>
              <a:rPr sz="1800" b="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19"/>
              </a:spcBef>
            </a:pPr>
            <a:r>
              <a:rPr sz="1800" b="0" spc="-15" dirty="0">
                <a:latin typeface="Agency FB"/>
                <a:cs typeface="Agency FB"/>
              </a:rPr>
              <a:t>2020 </a:t>
            </a:r>
            <a:r>
              <a:rPr sz="1800" b="0" dirty="0">
                <a:latin typeface="Calibri"/>
                <a:cs typeface="Calibri"/>
              </a:rPr>
              <a:t>г</a:t>
            </a:r>
            <a:r>
              <a:rPr sz="1800" b="0" dirty="0">
                <a:latin typeface="Agency FB"/>
                <a:cs typeface="Agency FB"/>
              </a:rPr>
              <a:t>.) </a:t>
            </a:r>
            <a:r>
              <a:rPr sz="1800" b="0" spc="-5" dirty="0">
                <a:latin typeface="Agency FB"/>
                <a:cs typeface="Agency FB"/>
              </a:rPr>
              <a:t>«</a:t>
            </a:r>
            <a:r>
              <a:rPr sz="1800" b="0" spc="-5" dirty="0">
                <a:latin typeface="Calibri"/>
                <a:cs typeface="Calibri"/>
              </a:rPr>
              <a:t>Лучший</a:t>
            </a:r>
            <a:r>
              <a:rPr sz="1800" b="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опыт</a:t>
            </a:r>
            <a:r>
              <a:rPr sz="1800" b="0" spc="-5" dirty="0">
                <a:latin typeface="Agency FB"/>
                <a:cs typeface="Agency FB"/>
              </a:rPr>
              <a:t>»</a:t>
            </a:r>
            <a:endParaRPr sz="1800">
              <a:latin typeface="Agency FB"/>
              <a:cs typeface="Agency FB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b="0" spc="-5" dirty="0">
                <a:latin typeface="Agency FB"/>
                <a:cs typeface="Agency FB"/>
              </a:rPr>
              <a:t>«</a:t>
            </a:r>
            <a:r>
              <a:rPr sz="1800" b="0" spc="-5" dirty="0">
                <a:latin typeface="Calibri"/>
                <a:cs typeface="Calibri"/>
              </a:rPr>
              <a:t>Кадры цифровой </a:t>
            </a:r>
            <a:r>
              <a:rPr sz="1800" b="0" spc="-10" dirty="0">
                <a:latin typeface="Calibri"/>
                <a:cs typeface="Calibri"/>
              </a:rPr>
              <a:t>экономики</a:t>
            </a:r>
            <a:r>
              <a:rPr sz="1800" b="0" spc="-10" dirty="0">
                <a:latin typeface="Agency FB"/>
                <a:cs typeface="Agency FB"/>
              </a:rPr>
              <a:t>»</a:t>
            </a:r>
            <a:r>
              <a:rPr sz="1800" b="0" spc="-100" dirty="0">
                <a:latin typeface="Agency FB"/>
                <a:cs typeface="Agency FB"/>
              </a:rPr>
              <a:t> </a:t>
            </a:r>
            <a:r>
              <a:rPr sz="1800" b="0" spc="-10" dirty="0">
                <a:latin typeface="Agency FB"/>
                <a:cs typeface="Agency FB"/>
              </a:rPr>
              <a:t>(2020</a:t>
            </a:r>
            <a:r>
              <a:rPr sz="1800" b="0" spc="-10" dirty="0">
                <a:latin typeface="Calibri"/>
                <a:cs typeface="Calibri"/>
              </a:rPr>
              <a:t>г</a:t>
            </a:r>
            <a:r>
              <a:rPr sz="1800" b="0" spc="-10" dirty="0">
                <a:latin typeface="Agency FB"/>
                <a:cs typeface="Agency FB"/>
              </a:rPr>
              <a:t>.)</a:t>
            </a:r>
            <a:endParaRPr sz="1800">
              <a:latin typeface="Agency FB"/>
              <a:cs typeface="Agency FB"/>
            </a:endParaRPr>
          </a:p>
          <a:p>
            <a:pPr marL="355600" marR="1057910">
              <a:lnSpc>
                <a:spcPct val="110000"/>
              </a:lnSpc>
            </a:pPr>
            <a:r>
              <a:rPr sz="1800" b="0" spc="-5" dirty="0">
                <a:latin typeface="Agency FB"/>
                <a:cs typeface="Agency FB"/>
              </a:rPr>
              <a:t>«</a:t>
            </a:r>
            <a:r>
              <a:rPr sz="1800" b="0" spc="-5" dirty="0">
                <a:latin typeface="Calibri"/>
                <a:cs typeface="Calibri"/>
              </a:rPr>
              <a:t>Персональные</a:t>
            </a:r>
            <a:r>
              <a:rPr sz="1800" b="0" spc="-75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цифровые  сертификаты</a:t>
            </a:r>
            <a:r>
              <a:rPr sz="1800" b="0" spc="-5" dirty="0">
                <a:latin typeface="Agency FB"/>
                <a:cs typeface="Agency FB"/>
              </a:rPr>
              <a:t>»</a:t>
            </a:r>
            <a:endParaRPr sz="1800">
              <a:latin typeface="Agency FB"/>
              <a:cs typeface="Agency FB"/>
            </a:endParaRPr>
          </a:p>
          <a:p>
            <a:pPr marL="354965" marR="5080" indent="-342900">
              <a:lnSpc>
                <a:spcPct val="110000"/>
              </a:lnSpc>
              <a:buClr>
                <a:srgbClr val="001F5F"/>
              </a:buClr>
              <a:buFont typeface="Agency FB"/>
              <a:buAutoNum type="arabicPeriod" startAt="3"/>
              <a:tabLst>
                <a:tab pos="399415" algn="l"/>
                <a:tab pos="400050" algn="l"/>
              </a:tabLst>
            </a:pPr>
            <a:r>
              <a:rPr b="0" dirty="0">
                <a:solidFill>
                  <a:srgbClr val="000000"/>
                </a:solidFill>
              </a:rPr>
              <a:t>	</a:t>
            </a:r>
            <a:r>
              <a:rPr sz="1800" b="0" spc="-5" dirty="0">
                <a:latin typeface="Agency FB"/>
                <a:cs typeface="Agency FB"/>
              </a:rPr>
              <a:t>«</a:t>
            </a:r>
            <a:r>
              <a:rPr sz="1800" b="0" spc="-5" dirty="0">
                <a:latin typeface="Calibri"/>
                <a:cs typeface="Calibri"/>
              </a:rPr>
              <a:t>Новые </a:t>
            </a:r>
            <a:r>
              <a:rPr sz="1800" b="0" spc="-10" dirty="0">
                <a:latin typeface="Calibri"/>
                <a:cs typeface="Calibri"/>
              </a:rPr>
              <a:t>возможности </a:t>
            </a:r>
            <a:r>
              <a:rPr sz="1800" b="0" dirty="0">
                <a:latin typeface="Calibri"/>
                <a:cs typeface="Calibri"/>
              </a:rPr>
              <a:t>для </a:t>
            </a:r>
            <a:r>
              <a:rPr sz="1800" b="0" spc="-10" dirty="0">
                <a:latin typeface="Calibri"/>
                <a:cs typeface="Calibri"/>
              </a:rPr>
              <a:t>каждого</a:t>
            </a:r>
            <a:r>
              <a:rPr sz="1800" b="0" spc="-10" dirty="0">
                <a:latin typeface="Agency FB"/>
                <a:cs typeface="Agency FB"/>
              </a:rPr>
              <a:t>»</a:t>
            </a:r>
            <a:r>
              <a:rPr sz="1800" b="0" spc="-204" dirty="0">
                <a:latin typeface="Agency FB"/>
                <a:cs typeface="Agency FB"/>
              </a:rPr>
              <a:t> </a:t>
            </a:r>
            <a:r>
              <a:rPr sz="1800" b="0" dirty="0">
                <a:latin typeface="Calibri"/>
                <a:cs typeface="Calibri"/>
              </a:rPr>
              <a:t>в  </a:t>
            </a:r>
            <a:r>
              <a:rPr sz="1800" b="0" spc="-5" dirty="0">
                <a:latin typeface="Calibri"/>
                <a:cs typeface="Calibri"/>
              </a:rPr>
              <a:t>рамках нац</a:t>
            </a:r>
            <a:r>
              <a:rPr sz="1800" b="0" spc="-5" dirty="0">
                <a:latin typeface="Agency FB"/>
                <a:cs typeface="Agency FB"/>
              </a:rPr>
              <a:t>. </a:t>
            </a:r>
            <a:r>
              <a:rPr sz="1800" b="0" spc="-5" dirty="0">
                <a:latin typeface="Calibri"/>
                <a:cs typeface="Calibri"/>
              </a:rPr>
              <a:t>Проекта </a:t>
            </a:r>
            <a:r>
              <a:rPr sz="1800" b="0" spc="-5" dirty="0">
                <a:latin typeface="Agency FB"/>
                <a:cs typeface="Agency FB"/>
              </a:rPr>
              <a:t>(</a:t>
            </a:r>
            <a:r>
              <a:rPr sz="1800" b="0" spc="-5" dirty="0">
                <a:latin typeface="Calibri"/>
                <a:cs typeface="Calibri"/>
              </a:rPr>
              <a:t>Образование</a:t>
            </a:r>
            <a:r>
              <a:rPr sz="1800" b="0" spc="-5" dirty="0">
                <a:latin typeface="Agency FB"/>
                <a:cs typeface="Agency FB"/>
              </a:rPr>
              <a:t>)  (2019-2020</a:t>
            </a:r>
            <a:r>
              <a:rPr sz="1800" b="0" spc="-5" dirty="0">
                <a:latin typeface="Calibri"/>
                <a:cs typeface="Calibri"/>
              </a:rPr>
              <a:t>гг</a:t>
            </a:r>
            <a:r>
              <a:rPr sz="1800" b="0" spc="-5" dirty="0">
                <a:latin typeface="Agency FB"/>
                <a:cs typeface="Agency FB"/>
              </a:rPr>
              <a:t>.)</a:t>
            </a:r>
            <a:endParaRPr sz="1800">
              <a:latin typeface="Agency FB"/>
              <a:cs typeface="Agency FB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1800" b="0" spc="-15" dirty="0">
                <a:latin typeface="Agency FB"/>
                <a:cs typeface="Agency FB"/>
              </a:rPr>
              <a:t>«</a:t>
            </a:r>
            <a:r>
              <a:rPr sz="1800" b="0" spc="-15" dirty="0">
                <a:latin typeface="Calibri"/>
                <a:cs typeface="Calibri"/>
              </a:rPr>
              <a:t>Молодые </a:t>
            </a:r>
            <a:r>
              <a:rPr sz="1800" b="0" spc="-5" dirty="0">
                <a:latin typeface="Calibri"/>
                <a:cs typeface="Calibri"/>
              </a:rPr>
              <a:t>профессионалы</a:t>
            </a:r>
            <a:r>
              <a:rPr sz="1800" b="0" spc="-5" dirty="0">
                <a:latin typeface="Agency FB"/>
                <a:cs typeface="Agency FB"/>
              </a:rPr>
              <a:t>»</a:t>
            </a:r>
            <a:r>
              <a:rPr sz="1800" b="0" spc="-60" dirty="0">
                <a:latin typeface="Agency FB"/>
                <a:cs typeface="Agency FB"/>
              </a:rPr>
              <a:t> </a:t>
            </a:r>
            <a:r>
              <a:rPr sz="1800" b="0" spc="-10" dirty="0">
                <a:latin typeface="Agency FB"/>
                <a:cs typeface="Agency FB"/>
              </a:rPr>
              <a:t>(2020)</a:t>
            </a:r>
            <a:endParaRPr sz="1800">
              <a:latin typeface="Agency FB"/>
              <a:cs typeface="Agency FB"/>
            </a:endParaRPr>
          </a:p>
          <a:p>
            <a:pPr marL="354965">
              <a:lnSpc>
                <a:spcPct val="100000"/>
              </a:lnSpc>
              <a:spcBef>
                <a:spcPts val="215"/>
              </a:spcBef>
            </a:pPr>
            <a:r>
              <a:rPr sz="1800" b="0" spc="-5" dirty="0">
                <a:latin typeface="Agency FB"/>
                <a:cs typeface="Agency FB"/>
              </a:rPr>
              <a:t>«</a:t>
            </a:r>
            <a:r>
              <a:rPr sz="1800" b="0" spc="-5" dirty="0">
                <a:latin typeface="Calibri"/>
                <a:cs typeface="Calibri"/>
              </a:rPr>
              <a:t>онлайн</a:t>
            </a:r>
            <a:r>
              <a:rPr sz="1800" b="0" spc="-5" dirty="0">
                <a:latin typeface="Agency FB"/>
                <a:cs typeface="Agency FB"/>
              </a:rPr>
              <a:t>-</a:t>
            </a:r>
            <a:r>
              <a:rPr sz="1800" b="0" spc="-5" dirty="0">
                <a:latin typeface="Calibri"/>
                <a:cs typeface="Calibri"/>
              </a:rPr>
              <a:t>курсы</a:t>
            </a:r>
            <a:r>
              <a:rPr sz="1800" b="0" spc="-5" dirty="0">
                <a:latin typeface="Agency FB"/>
                <a:cs typeface="Agency FB"/>
              </a:rPr>
              <a:t>»</a:t>
            </a:r>
            <a:endParaRPr sz="1800">
              <a:latin typeface="Agency FB"/>
              <a:cs typeface="Agency FB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354965" algn="l"/>
              </a:tabLst>
            </a:pPr>
            <a:r>
              <a:rPr sz="1800" b="0" spc="-5" dirty="0">
                <a:latin typeface="Agency FB"/>
                <a:cs typeface="Agency FB"/>
              </a:rPr>
              <a:t>5.	</a:t>
            </a:r>
            <a:r>
              <a:rPr sz="1800" b="0" spc="-25" dirty="0">
                <a:latin typeface="Calibri"/>
                <a:cs typeface="Calibri"/>
              </a:rPr>
              <a:t>Гранты </a:t>
            </a:r>
            <a:r>
              <a:rPr sz="1800" b="0" spc="-5" dirty="0">
                <a:latin typeface="Calibri"/>
                <a:cs typeface="Calibri"/>
              </a:rPr>
              <a:t>РФФИ </a:t>
            </a:r>
            <a:r>
              <a:rPr sz="1800" b="0" spc="-10" dirty="0">
                <a:latin typeface="Agency FB"/>
                <a:cs typeface="Agency FB"/>
              </a:rPr>
              <a:t>(2017, 2019,</a:t>
            </a:r>
            <a:r>
              <a:rPr sz="1800" b="0" spc="-50" dirty="0">
                <a:latin typeface="Agency FB"/>
                <a:cs typeface="Agency FB"/>
              </a:rPr>
              <a:t> </a:t>
            </a:r>
            <a:r>
              <a:rPr sz="1800" b="0" spc="-10" dirty="0">
                <a:latin typeface="Agency FB"/>
                <a:cs typeface="Agency FB"/>
              </a:rPr>
              <a:t>2020)</a:t>
            </a:r>
            <a:endParaRPr sz="18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7318" y="154212"/>
            <a:ext cx="10444681" cy="7601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Стратегические региональные партнеры 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0"/>
            <a:ext cx="1747318" cy="6858000"/>
          </a:xfrm>
          <a:prstGeom prst="rect">
            <a:avLst/>
          </a:prstGeom>
          <a:solidFill>
            <a:srgbClr val="962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92034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6" y="307006"/>
            <a:ext cx="1094261" cy="1354283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54362272"/>
              </p:ext>
            </p:extLst>
          </p:nvPr>
        </p:nvGraphicFramePr>
        <p:xfrm>
          <a:off x="2710422" y="1033779"/>
          <a:ext cx="8719577" cy="513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07319" y="3125936"/>
            <a:ext cx="2725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Организации работодателей</a:t>
            </a:r>
          </a:p>
        </p:txBody>
      </p:sp>
    </p:spTree>
    <p:extLst>
      <p:ext uri="{BB962C8B-B14F-4D97-AF65-F5344CB8AC3E}">
        <p14:creationId xmlns:p14="http://schemas.microsoft.com/office/powerpoint/2010/main" val="1205721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8081" y="175642"/>
            <a:ext cx="10475836" cy="51744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825365" marR="5080" indent="-3065145">
              <a:lnSpc>
                <a:spcPts val="3460"/>
              </a:lnSpc>
              <a:spcBef>
                <a:spcPts val="535"/>
              </a:spcBef>
            </a:pPr>
            <a:r>
              <a:rPr spc="-20" dirty="0"/>
              <a:t>ПРАКТИЧЕСК</a:t>
            </a:r>
            <a:r>
              <a:rPr lang="ru-RU" spc="-20" dirty="0"/>
              <a:t>АЯ</a:t>
            </a:r>
            <a:r>
              <a:rPr spc="-20" dirty="0"/>
              <a:t> </a:t>
            </a:r>
            <a:r>
              <a:rPr lang="ru-RU" dirty="0"/>
              <a:t>РЕАЛИЗАЦИЯ ПРОЕКТА</a:t>
            </a:r>
            <a:endParaRPr spc="-135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748155" cy="6858000"/>
          </a:xfrm>
          <a:custGeom>
            <a:avLst/>
            <a:gdLst/>
            <a:ahLst/>
            <a:cxnLst/>
            <a:rect l="l" t="t" r="r" b="b"/>
            <a:pathLst>
              <a:path w="1748155" h="6858000">
                <a:moveTo>
                  <a:pt x="0" y="6858000"/>
                </a:moveTo>
                <a:lnTo>
                  <a:pt x="1748027" y="6858000"/>
                </a:lnTo>
                <a:lnTo>
                  <a:pt x="174802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52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232" y="306324"/>
            <a:ext cx="1094231" cy="1354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39873" y="1248917"/>
            <a:ext cx="9417050" cy="0"/>
          </a:xfrm>
          <a:custGeom>
            <a:avLst/>
            <a:gdLst/>
            <a:ahLst/>
            <a:cxnLst/>
            <a:rect l="l" t="t" r="r" b="b"/>
            <a:pathLst>
              <a:path w="9417050">
                <a:moveTo>
                  <a:pt x="0" y="0"/>
                </a:moveTo>
                <a:lnTo>
                  <a:pt x="9416453" y="0"/>
                </a:lnTo>
              </a:path>
            </a:pathLst>
          </a:custGeom>
          <a:ln w="25908">
            <a:solidFill>
              <a:srgbClr val="9521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76450" y="5063490"/>
            <a:ext cx="9417050" cy="0"/>
          </a:xfrm>
          <a:custGeom>
            <a:avLst/>
            <a:gdLst/>
            <a:ahLst/>
            <a:cxnLst/>
            <a:rect l="l" t="t" r="r" b="b"/>
            <a:pathLst>
              <a:path w="9417050">
                <a:moveTo>
                  <a:pt x="0" y="0"/>
                </a:moveTo>
                <a:lnTo>
                  <a:pt x="9416516" y="0"/>
                </a:lnTo>
              </a:path>
            </a:pathLst>
          </a:custGeom>
          <a:ln w="25908">
            <a:solidFill>
              <a:srgbClr val="9521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79025" y="5073125"/>
            <a:ext cx="1353185" cy="4298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0"/>
              </a:spcBef>
            </a:pPr>
            <a:r>
              <a:rPr sz="1400" b="1" spc="-5" dirty="0">
                <a:solidFill>
                  <a:srgbClr val="161F33"/>
                </a:solidFill>
                <a:latin typeface="Arial"/>
                <a:cs typeface="Arial"/>
              </a:rPr>
              <a:t>Предприятия</a:t>
            </a:r>
            <a:r>
              <a:rPr sz="1400" b="1" spc="-140" dirty="0">
                <a:solidFill>
                  <a:srgbClr val="161F3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61F33"/>
                </a:solidFill>
                <a:latin typeface="Arial"/>
                <a:cs typeface="Arial"/>
              </a:rPr>
              <a:t>и  </a:t>
            </a:r>
            <a:r>
              <a:rPr sz="1400" b="1" spc="-10" dirty="0">
                <a:solidFill>
                  <a:srgbClr val="161F33"/>
                </a:solidFill>
                <a:latin typeface="Arial"/>
                <a:cs typeface="Arial"/>
              </a:rPr>
              <a:t>организации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10001" y="5062965"/>
            <a:ext cx="7683500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solidFill>
                  <a:srgbClr val="161F33"/>
                </a:solidFill>
                <a:latin typeface="Arial"/>
                <a:cs typeface="Arial"/>
              </a:rPr>
              <a:t>целенаправленная </a:t>
            </a:r>
            <a:r>
              <a:rPr sz="1600" spc="-25" dirty="0" err="1">
                <a:solidFill>
                  <a:srgbClr val="161F33"/>
                </a:solidFill>
                <a:latin typeface="Arial"/>
                <a:cs typeface="Arial"/>
              </a:rPr>
              <a:t>подготовка</a:t>
            </a:r>
            <a:r>
              <a:rPr sz="1600" spc="-25" dirty="0">
                <a:solidFill>
                  <a:srgbClr val="161F33"/>
                </a:solidFill>
                <a:latin typeface="Arial"/>
                <a:cs typeface="Arial"/>
              </a:rPr>
              <a:t> </a:t>
            </a:r>
            <a:r>
              <a:rPr lang="ru-RU" sz="1600" spc="-25" dirty="0">
                <a:solidFill>
                  <a:srgbClr val="161F33"/>
                </a:solidFill>
                <a:latin typeface="Arial"/>
                <a:cs typeface="Arial"/>
              </a:rPr>
              <a:t>в рамках непрерывного образования</a:t>
            </a: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endParaRPr lang="ru-RU" sz="1600" spc="-25" dirty="0">
              <a:solidFill>
                <a:srgbClr val="161F33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11286" y="5291602"/>
            <a:ext cx="644969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10" dirty="0">
                <a:solidFill>
                  <a:srgbClr val="161F33"/>
                </a:solidFill>
                <a:latin typeface="Arial"/>
                <a:cs typeface="Arial"/>
              </a:rPr>
              <a:t>профессиональных кадров </a:t>
            </a:r>
            <a:r>
              <a:rPr lang="ru-RU" sz="1600" spc="100" dirty="0">
                <a:solidFill>
                  <a:srgbClr val="161F33"/>
                </a:solidFill>
                <a:latin typeface="Arial"/>
                <a:cs typeface="Arial"/>
              </a:rPr>
              <a:t>для работы </a:t>
            </a:r>
            <a:r>
              <a:rPr sz="1600" spc="-5" dirty="0">
                <a:solidFill>
                  <a:srgbClr val="161F33"/>
                </a:solidFill>
                <a:latin typeface="Arial"/>
                <a:cs typeface="Arial"/>
              </a:rPr>
              <a:t>в </a:t>
            </a:r>
            <a:r>
              <a:rPr sz="1600" spc="-20" dirty="0">
                <a:solidFill>
                  <a:srgbClr val="161F33"/>
                </a:solidFill>
                <a:latin typeface="Arial"/>
                <a:cs typeface="Arial"/>
              </a:rPr>
              <a:t>условиях цифровой</a:t>
            </a:r>
            <a:r>
              <a:rPr sz="1600" spc="175" dirty="0">
                <a:solidFill>
                  <a:srgbClr val="161F33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161F33"/>
                </a:solidFill>
                <a:latin typeface="Arial"/>
                <a:cs typeface="Arial"/>
              </a:rPr>
              <a:t>экономики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17" name="Рисунок 16" descr="Изображение выглядит как внутренний, потолок, стол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1D77C07-1234-4E6C-A61D-5B4704608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29594"/>
            <a:ext cx="4018070" cy="2824679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id="{59E392BB-0CCF-4F43-9646-B72885CBA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2315" y="1436878"/>
            <a:ext cx="5237308" cy="1969770"/>
          </a:xfrm>
        </p:spPr>
        <p:txBody>
          <a:bodyPr/>
          <a:lstStyle/>
          <a:p>
            <a:r>
              <a:rPr lang="ru-RU" b="1" spc="-20" dirty="0"/>
              <a:t>ГГНТУ в рамках проекта ставил задачу </a:t>
            </a:r>
            <a:r>
              <a:rPr lang="ru-RU" spc="-20" dirty="0"/>
              <a:t>– создание сети базовых площадок региональных партнеров для оказание методической помощи в непрерывной подготовке кадров, </a:t>
            </a:r>
            <a:r>
              <a:rPr lang="ru-RU" spc="-15" dirty="0"/>
              <a:t>способных не  </a:t>
            </a:r>
            <a:r>
              <a:rPr lang="ru-RU" spc="-25" dirty="0"/>
              <a:t>только </a:t>
            </a:r>
            <a:r>
              <a:rPr lang="ru-RU" spc="-20" dirty="0"/>
              <a:t>решать профессиональные </a:t>
            </a:r>
            <a:r>
              <a:rPr lang="ru-RU" spc="-25" dirty="0"/>
              <a:t>задачи, </a:t>
            </a:r>
            <a:r>
              <a:rPr lang="ru-RU" spc="-15" dirty="0"/>
              <a:t>но </a:t>
            </a:r>
            <a:r>
              <a:rPr lang="ru-RU" spc="-5" dirty="0"/>
              <a:t>и </a:t>
            </a:r>
            <a:r>
              <a:rPr lang="ru-RU" spc="-25" dirty="0"/>
              <a:t>обладающих  </a:t>
            </a:r>
            <a:r>
              <a:rPr lang="ru-RU" spc="-20" dirty="0"/>
              <a:t>мышлением, </a:t>
            </a:r>
            <a:r>
              <a:rPr lang="ru-RU" spc="-25" dirty="0"/>
              <a:t>соответствующим </a:t>
            </a:r>
            <a:r>
              <a:rPr lang="ru-RU" spc="-15" dirty="0"/>
              <a:t>современным </a:t>
            </a:r>
            <a:r>
              <a:rPr lang="ru-RU" spc="-20" dirty="0"/>
              <a:t>трендам цифровых  трансформаций.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8081" y="175642"/>
            <a:ext cx="10475836" cy="51744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825365" marR="5080" indent="-3065145">
              <a:lnSpc>
                <a:spcPts val="3460"/>
              </a:lnSpc>
              <a:spcBef>
                <a:spcPts val="535"/>
              </a:spcBef>
            </a:pPr>
            <a:r>
              <a:rPr spc="-20" dirty="0"/>
              <a:t>ПРАКТИЧЕСК</a:t>
            </a:r>
            <a:r>
              <a:rPr lang="ru-RU" spc="-20" dirty="0"/>
              <a:t>АЯ</a:t>
            </a:r>
            <a:r>
              <a:rPr spc="-20" dirty="0"/>
              <a:t> </a:t>
            </a:r>
            <a:r>
              <a:rPr lang="ru-RU" dirty="0"/>
              <a:t>РЕАЛИЗАЦИЯ ПРОЕКТА</a:t>
            </a:r>
            <a:endParaRPr spc="-135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748155" cy="6858000"/>
          </a:xfrm>
          <a:custGeom>
            <a:avLst/>
            <a:gdLst/>
            <a:ahLst/>
            <a:cxnLst/>
            <a:rect l="l" t="t" r="r" b="b"/>
            <a:pathLst>
              <a:path w="1748155" h="6858000">
                <a:moveTo>
                  <a:pt x="0" y="6858000"/>
                </a:moveTo>
                <a:lnTo>
                  <a:pt x="1748027" y="6858000"/>
                </a:lnTo>
                <a:lnTo>
                  <a:pt x="174802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521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232" y="306324"/>
            <a:ext cx="1094231" cy="1354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39873" y="1248917"/>
            <a:ext cx="9417050" cy="0"/>
          </a:xfrm>
          <a:custGeom>
            <a:avLst/>
            <a:gdLst/>
            <a:ahLst/>
            <a:cxnLst/>
            <a:rect l="l" t="t" r="r" b="b"/>
            <a:pathLst>
              <a:path w="9417050">
                <a:moveTo>
                  <a:pt x="0" y="0"/>
                </a:moveTo>
                <a:lnTo>
                  <a:pt x="9416453" y="0"/>
                </a:lnTo>
              </a:path>
            </a:pathLst>
          </a:custGeom>
          <a:ln w="25908">
            <a:solidFill>
              <a:srgbClr val="9521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76450" y="5063490"/>
            <a:ext cx="9417050" cy="0"/>
          </a:xfrm>
          <a:custGeom>
            <a:avLst/>
            <a:gdLst/>
            <a:ahLst/>
            <a:cxnLst/>
            <a:rect l="l" t="t" r="r" b="b"/>
            <a:pathLst>
              <a:path w="9417050">
                <a:moveTo>
                  <a:pt x="0" y="0"/>
                </a:moveTo>
                <a:lnTo>
                  <a:pt x="9416516" y="0"/>
                </a:lnTo>
              </a:path>
            </a:pathLst>
          </a:custGeom>
          <a:ln w="25908">
            <a:solidFill>
              <a:srgbClr val="9521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59E392BB-0CCF-4F43-9646-B72885CBA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2315" y="1436878"/>
            <a:ext cx="5237308" cy="2462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" name="Рисунок 17" descr="Изображение выглядит как текст, внутренний, пол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B1B1332C-3301-4D67-B52B-E75CC49EB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95609"/>
            <a:ext cx="6850527" cy="362724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отолок, внутренний, человек, конференц зал&#10;&#10;Автоматически созданное описание">
            <a:extLst>
              <a:ext uri="{FF2B5EF4-FFF2-40B4-BE49-F238E27FC236}">
                <a16:creationId xmlns:a16="http://schemas.microsoft.com/office/drawing/2014/main" id="{DC99E6FB-EF11-48FE-8818-A68E13C84A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4"/>
          <a:stretch/>
        </p:blipFill>
        <p:spPr>
          <a:xfrm>
            <a:off x="2019995" y="1327761"/>
            <a:ext cx="4457005" cy="279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35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538</Words>
  <Application>Microsoft Office PowerPoint</Application>
  <PresentationFormat>Широкоэкранный</PresentationFormat>
  <Paragraphs>93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Agency FB</vt:lpstr>
      <vt:lpstr>Arial</vt:lpstr>
      <vt:lpstr>Calibri</vt:lpstr>
      <vt:lpstr>Tahoma</vt:lpstr>
      <vt:lpstr>Times New Roman</vt:lpstr>
      <vt:lpstr>Trebuchet MS</vt:lpstr>
      <vt:lpstr>Office Theme</vt:lpstr>
      <vt:lpstr>Презентация PowerPoint</vt:lpstr>
      <vt:lpstr>ОФИЦИАЛЬНЫЙ СТАТУС ГГНТУ им.акад. М.Д. Миллионщикова</vt:lpstr>
      <vt:lpstr>Презентация PowerPoint</vt:lpstr>
      <vt:lpstr>РАБОЧАЯ ГРУППА РЕАЛИЗАЦИИ ПРОЕКТА</vt:lpstr>
      <vt:lpstr>ИННОВАЦИОННАЯ СТРУКТУРА ГГНТУ</vt:lpstr>
      <vt:lpstr>ОПЫТ РЕАЛИЗАЦИИ ПРОЕКТОВ</vt:lpstr>
      <vt:lpstr>Стратегические региональные партнеры </vt:lpstr>
      <vt:lpstr>ПРАКТИЧЕСКАЯ РЕАЛИЗАЦИЯ ПРОЕКТА</vt:lpstr>
      <vt:lpstr>ПРАКТИЧЕСКАЯ РЕАЛИЗАЦИЯ ПРОЕКТА</vt:lpstr>
      <vt:lpstr>ПРАКТИЧЕСКАЯ РЕАЛИЗАЦИЯ ПРОЕКТА</vt:lpstr>
      <vt:lpstr>Презентация PowerPoint</vt:lpstr>
      <vt:lpstr>Презентация PowerPoint</vt:lpstr>
      <vt:lpstr>ОБЛАСТЬ ПРАКТИЧЕСКОГО ПРИМЕНЕНИЯ  РЕЗУЛЬТАТА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Эсмира Алисултанова</dc:creator>
  <cp:lastModifiedBy>Наталия Ширкова</cp:lastModifiedBy>
  <cp:revision>16</cp:revision>
  <dcterms:created xsi:type="dcterms:W3CDTF">2020-12-24T03:10:04Z</dcterms:created>
  <dcterms:modified xsi:type="dcterms:W3CDTF">2020-12-25T20:11:03Z</dcterms:modified>
</cp:coreProperties>
</file>