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2118" y="-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652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47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170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350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42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35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162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944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840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294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616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0D4A-E1B0-4AFD-9600-7FA580715177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53F9E-27B1-4A44-B5D0-5E50203D17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408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фон.jpg"/>
          <p:cNvPicPr>
            <a:picLocks noChangeAspect="1"/>
          </p:cNvPicPr>
          <p:nvPr/>
        </p:nvPicPr>
        <p:blipFill rotWithShape="1">
          <a:blip r:embed="rId2" cstate="print"/>
          <a:srcRect l="16827" t="-356" r="8186" b="25000"/>
          <a:stretch/>
        </p:blipFill>
        <p:spPr>
          <a:xfrm>
            <a:off x="-65314" y="-119809"/>
            <a:ext cx="12257314" cy="6986191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579422" y="2688281"/>
            <a:ext cx="7515367" cy="137001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ctr" eaLnBrk="0" hangingPunct="0"/>
            <a:r>
              <a:rPr lang="ru-RU" sz="2800" dirty="0">
                <a:solidFill>
                  <a:schemeClr val="bg1"/>
                </a:solidFill>
              </a:rPr>
              <a:t>Практики по учету программ дополнительного профессионального образования, дисциплин и модулей в составе основных профессиональных образовательных программ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Roboto" pitchFamily="2" charset="0"/>
              <a:cs typeface="Roboto" pitchFamily="2" charset="0"/>
            </a:endParaRPr>
          </a:p>
        </p:txBody>
      </p:sp>
      <p:pic>
        <p:nvPicPr>
          <p:cNvPr id="6" name="Рисунок 5" descr="белое 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7887" y="255571"/>
            <a:ext cx="3071834" cy="54717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79422" y="2440081"/>
            <a:ext cx="7515367" cy="4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79422" y="4271749"/>
            <a:ext cx="7515367" cy="46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37090" y="5050099"/>
            <a:ext cx="4393437" cy="1370013"/>
          </a:xfrm>
          <a:prstGeom prst="rect">
            <a:avLst/>
          </a:prstGeom>
        </p:spPr>
        <p:txBody>
          <a:bodyPr vert="horz" lIns="0" tIns="0" rIns="0" bIns="0" rtlCol="0" anchor="ctr">
            <a:normAutofit fontScale="97500" lnSpcReduction="10000"/>
          </a:bodyPr>
          <a:lstStyle/>
          <a:p>
            <a:pPr eaLnBrk="1" hangingPunct="1"/>
            <a:r>
              <a:rPr lang="ru-RU" sz="2800" b="1" dirty="0">
                <a:solidFill>
                  <a:schemeClr val="bg1"/>
                </a:solidFill>
                <a:latin typeface="+mn-lt"/>
                <a:ea typeface="Roboto"/>
                <a:cs typeface="Roboto"/>
              </a:rPr>
              <a:t>Александра Михайловна Мельниченко </a:t>
            </a:r>
          </a:p>
          <a:p>
            <a:endParaRPr lang="ru-RU" sz="1400" dirty="0">
              <a:solidFill>
                <a:schemeClr val="bg1"/>
              </a:solidFill>
              <a:latin typeface="+mn-lt"/>
              <a:ea typeface="Roboto"/>
              <a:cs typeface="Roboto"/>
            </a:endParaRPr>
          </a:p>
          <a:p>
            <a:r>
              <a:rPr lang="ru-RU" sz="1400" dirty="0">
                <a:solidFill>
                  <a:schemeClr val="bg1"/>
                </a:solidFill>
                <a:latin typeface="+mn-lt"/>
                <a:ea typeface="Roboto"/>
                <a:cs typeface="Roboto"/>
              </a:rPr>
              <a:t>Декан факультета дополнительного профессионального </a:t>
            </a:r>
            <a:r>
              <a:rPr lang="ru-RU" sz="1400" dirty="0" smtClean="0">
                <a:solidFill>
                  <a:schemeClr val="bg1"/>
                </a:solidFill>
                <a:latin typeface="+mn-lt"/>
                <a:ea typeface="Roboto"/>
                <a:cs typeface="Roboto"/>
              </a:rPr>
              <a:t>образования ГУАП</a:t>
            </a:r>
            <a:endParaRPr lang="ru-RU" sz="1400" dirty="0">
              <a:solidFill>
                <a:schemeClr val="bg1"/>
              </a:solidFill>
              <a:latin typeface="+mn-lt"/>
              <a:ea typeface="Roboto"/>
              <a:cs typeface="Roboto"/>
            </a:endParaRPr>
          </a:p>
          <a:p>
            <a:pPr eaLnBrk="1" hangingPunct="1"/>
            <a:endParaRPr lang="ru-RU" sz="2800" b="1" dirty="0">
              <a:solidFill>
                <a:schemeClr val="bg1"/>
              </a:solidFill>
              <a:latin typeface="+mn-lt"/>
              <a:ea typeface="Roboto"/>
              <a:cs typeface="Roboto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105" y="78612"/>
            <a:ext cx="2428310" cy="848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9321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градиент.jpg"/>
          <p:cNvPicPr>
            <a:picLocks noChangeAspect="1"/>
          </p:cNvPicPr>
          <p:nvPr/>
        </p:nvPicPr>
        <p:blipFill>
          <a:blip r:embed="rId2" cstate="print"/>
          <a:srcRect b="72231"/>
          <a:stretch>
            <a:fillRect/>
          </a:stretch>
        </p:blipFill>
        <p:spPr>
          <a:xfrm>
            <a:off x="0" y="0"/>
            <a:ext cx="12192000" cy="857232"/>
          </a:xfrm>
          <a:prstGeom prst="rect">
            <a:avLst/>
          </a:prstGeom>
        </p:spPr>
      </p:pic>
      <p:pic>
        <p:nvPicPr>
          <p:cNvPr id="11" name="Рисунок 10" descr="белое 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2143140" cy="381747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2428860" y="2009214"/>
            <a:ext cx="3300205" cy="101761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Количество реализуемых ДПО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2156" y="2009214"/>
            <a:ext cx="3550460" cy="1017619"/>
          </a:xfrm>
          <a:prstGeom prst="roundRect">
            <a:avLst/>
          </a:prstGeom>
          <a:solidFill>
            <a:srgbClr val="009145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116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ПРОГРАММ ПОВЫШЕНИЯ КВАЛИФИКАЦИИ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28860" y="4192464"/>
            <a:ext cx="7233756" cy="1307584"/>
          </a:xfrm>
          <a:prstGeom prst="roundRect">
            <a:avLst/>
          </a:prstGeom>
          <a:solidFill>
            <a:srgbClr val="005AAA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Из них 26 программ запланированы для активного внедрения в качестве дисциплин, результаты обучения иными словами полученные знания по которым мы можем зачитывать при освоении программ ВО. </a:t>
            </a:r>
          </a:p>
        </p:txBody>
      </p:sp>
    </p:spTree>
    <p:extLst>
      <p:ext uri="{BB962C8B-B14F-4D97-AF65-F5344CB8AC3E}">
        <p14:creationId xmlns="" xmlns:p14="http://schemas.microsoft.com/office/powerpoint/2010/main" val="247097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градиент.jpg"/>
          <p:cNvPicPr>
            <a:picLocks noChangeAspect="1"/>
          </p:cNvPicPr>
          <p:nvPr/>
        </p:nvPicPr>
        <p:blipFill>
          <a:blip r:embed="rId2" cstate="print"/>
          <a:srcRect b="72231"/>
          <a:stretch>
            <a:fillRect/>
          </a:stretch>
        </p:blipFill>
        <p:spPr>
          <a:xfrm>
            <a:off x="0" y="0"/>
            <a:ext cx="12192000" cy="857232"/>
          </a:xfrm>
          <a:prstGeom prst="rect">
            <a:avLst/>
          </a:prstGeom>
        </p:spPr>
      </p:pic>
      <p:pic>
        <p:nvPicPr>
          <p:cNvPr id="11" name="Рисунок 10" descr="белое 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2143140" cy="381747"/>
          </a:xfrm>
          <a:prstGeom prst="rect">
            <a:avLst/>
          </a:prstGeom>
        </p:spPr>
      </p:pic>
      <p:pic>
        <p:nvPicPr>
          <p:cNvPr id="7" name="Picture 2" descr="Site stats concept illustration Free Vector"/>
          <p:cNvPicPr>
            <a:picLocks noChangeAspect="1" noChangeArrowheads="1"/>
          </p:cNvPicPr>
          <p:nvPr/>
        </p:nvPicPr>
        <p:blipFill>
          <a:blip r:embed="rId4" cstate="print"/>
          <a:srcRect r="6948"/>
          <a:stretch>
            <a:fillRect/>
          </a:stretch>
        </p:blipFill>
        <p:spPr bwMode="auto">
          <a:xfrm>
            <a:off x="7452320" y="1919739"/>
            <a:ext cx="3571868" cy="3838568"/>
          </a:xfrm>
          <a:prstGeom prst="rect">
            <a:avLst/>
          </a:prstGeom>
          <a:noFill/>
        </p:spPr>
      </p:pic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9FC07869-3A09-4914-AA9E-BB0476556841}"/>
              </a:ext>
            </a:extLst>
          </p:cNvPr>
          <p:cNvSpPr txBox="1">
            <a:spLocks/>
          </p:cNvSpPr>
          <p:nvPr/>
        </p:nvSpPr>
        <p:spPr>
          <a:xfrm>
            <a:off x="987340" y="2235943"/>
            <a:ext cx="5154158" cy="32061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tabLst>
                <a:tab pos="7897813" algn="l"/>
                <a:tab pos="7980363" algn="l"/>
              </a:tabLst>
            </a:pPr>
            <a:r>
              <a:rPr lang="ru-RU" sz="2400" dirty="0" smtClean="0"/>
              <a:t>В </a:t>
            </a:r>
            <a:r>
              <a:rPr lang="ru-RU" sz="2400" dirty="0"/>
              <a:t>ГУАП утвержден локальный </a:t>
            </a:r>
            <a:r>
              <a:rPr lang="ru-RU" sz="2400" dirty="0" smtClean="0"/>
              <a:t>ЛН</a:t>
            </a:r>
            <a:r>
              <a:rPr lang="ru-RU" sz="2400" dirty="0" smtClean="0"/>
              <a:t>А </a:t>
            </a:r>
            <a:r>
              <a:rPr lang="ru-RU" sz="2400" dirty="0"/>
              <a:t>, от 24.05.2019 регламентирующий деятельность аттестационных комиссий, который содержит в себе порядок зачета результатов обучения по  междисциплинарным курсам и дисциплинам  ДПО (в том числе онлайн  курсов)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Roboto" pitchFamily="2" charset="0"/>
              <a:cs typeface="Roboto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1017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градиент.jpg"/>
          <p:cNvPicPr>
            <a:picLocks noChangeAspect="1"/>
          </p:cNvPicPr>
          <p:nvPr/>
        </p:nvPicPr>
        <p:blipFill>
          <a:blip r:embed="rId2" cstate="print"/>
          <a:srcRect b="72231"/>
          <a:stretch>
            <a:fillRect/>
          </a:stretch>
        </p:blipFill>
        <p:spPr>
          <a:xfrm>
            <a:off x="0" y="0"/>
            <a:ext cx="12192000" cy="857232"/>
          </a:xfrm>
          <a:prstGeom prst="rect">
            <a:avLst/>
          </a:prstGeom>
        </p:spPr>
      </p:pic>
      <p:pic>
        <p:nvPicPr>
          <p:cNvPr id="11" name="Рисунок 10" descr="белое 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2143140" cy="381747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6359860" y="1216041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74067" y="1216735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415277" y="1240064"/>
            <a:ext cx="1173704" cy="485352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ДПО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629484" y="1240758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59860" y="1771921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986774" y="1785569"/>
            <a:ext cx="1173704" cy="485352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ДПО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01422" y="1216041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01070" y="1765053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415277" y="1765747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042632" y="1765053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46653" y="2354403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560860" y="2355097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616277" y="2351824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8188215" y="2354403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402070" y="2354403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359860" y="3752848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574067" y="3753542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0629484" y="3750269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201422" y="3752848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415277" y="3752848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346653" y="4369203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73567" y="4382851"/>
            <a:ext cx="2388000" cy="48535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ДПО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9402070" y="4363029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0029425" y="4362335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346301" y="4951685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560508" y="4952379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615925" y="4949106"/>
            <a:ext cx="586852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87863" y="4951685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401718" y="4951685"/>
            <a:ext cx="1173704" cy="485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>
            <a:off x="4777070" y="1927609"/>
            <a:ext cx="827827" cy="322796"/>
          </a:xfrm>
          <a:prstGeom prst="right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>
            <a:off x="4777070" y="4443613"/>
            <a:ext cx="827827" cy="322796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бъект 2">
            <a:extLst>
              <a:ext uri="{FF2B5EF4-FFF2-40B4-BE49-F238E27FC236}">
                <a16:creationId xmlns="" xmlns:a16="http://schemas.microsoft.com/office/drawing/2014/main" id="{9FC07869-3A09-4914-AA9E-BB0476556841}"/>
              </a:ext>
            </a:extLst>
          </p:cNvPr>
          <p:cNvSpPr txBox="1">
            <a:spLocks/>
          </p:cNvSpPr>
          <p:nvPr/>
        </p:nvSpPr>
        <p:spPr>
          <a:xfrm>
            <a:off x="964449" y="1771921"/>
            <a:ext cx="3325353" cy="6846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tabLst>
                <a:tab pos="7897813" algn="l"/>
                <a:tab pos="7980363" algn="l"/>
              </a:tabLst>
            </a:pPr>
            <a:r>
              <a:rPr lang="ru-RU" sz="3600" b="1" noProof="0" dirty="0" smtClean="0"/>
              <a:t>МАГИСТРАТУРА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Roboto" pitchFamily="2" charset="0"/>
              <a:cs typeface="Roboto" pitchFamily="2" charset="0"/>
            </a:endParaRPr>
          </a:p>
        </p:txBody>
      </p:sp>
      <p:sp>
        <p:nvSpPr>
          <p:cNvPr id="45" name="Объект 2">
            <a:extLst>
              <a:ext uri="{FF2B5EF4-FFF2-40B4-BE49-F238E27FC236}">
                <a16:creationId xmlns="" xmlns:a16="http://schemas.microsoft.com/office/drawing/2014/main" id="{9FC07869-3A09-4914-AA9E-BB0476556841}"/>
              </a:ext>
            </a:extLst>
          </p:cNvPr>
          <p:cNvSpPr txBox="1">
            <a:spLocks/>
          </p:cNvSpPr>
          <p:nvPr/>
        </p:nvSpPr>
        <p:spPr>
          <a:xfrm>
            <a:off x="974704" y="4283188"/>
            <a:ext cx="3325353" cy="6846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tabLst>
                <a:tab pos="7897813" algn="l"/>
                <a:tab pos="7980363" algn="l"/>
              </a:tabLst>
            </a:pPr>
            <a:r>
              <a:rPr lang="ru-RU" sz="3600" b="1" noProof="0" dirty="0" smtClean="0"/>
              <a:t>БАКАЛАВРИАТ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Roboto" pitchFamily="2" charset="0"/>
              <a:cs typeface="Roboto" pitchFamily="2" charset="0"/>
            </a:endParaRPr>
          </a:p>
        </p:txBody>
      </p:sp>
      <p:sp>
        <p:nvSpPr>
          <p:cNvPr id="46" name="Объект 2">
            <a:extLst>
              <a:ext uri="{FF2B5EF4-FFF2-40B4-BE49-F238E27FC236}">
                <a16:creationId xmlns="" xmlns:a16="http://schemas.microsoft.com/office/drawing/2014/main" id="{9FC07869-3A09-4914-AA9E-BB0476556841}"/>
              </a:ext>
            </a:extLst>
          </p:cNvPr>
          <p:cNvSpPr txBox="1">
            <a:spLocks/>
          </p:cNvSpPr>
          <p:nvPr/>
        </p:nvSpPr>
        <p:spPr>
          <a:xfrm>
            <a:off x="974704" y="5899537"/>
            <a:ext cx="10241632" cy="70671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ctr"/>
            <a:r>
              <a:rPr lang="ru-RU" sz="2000" dirty="0" smtClean="0"/>
              <a:t>Студент </a:t>
            </a:r>
            <a:r>
              <a:rPr lang="ru-RU" sz="2000" dirty="0"/>
              <a:t>имеет возможность выбора обучения и тем самым формирования индивидуальной траектории обучения. </a:t>
            </a:r>
          </a:p>
        </p:txBody>
      </p:sp>
      <p:sp>
        <p:nvSpPr>
          <p:cNvPr id="47" name="Объект 2">
            <a:extLst>
              <a:ext uri="{FF2B5EF4-FFF2-40B4-BE49-F238E27FC236}">
                <a16:creationId xmlns="" xmlns:a16="http://schemas.microsoft.com/office/drawing/2014/main" id="{9FC07869-3A09-4914-AA9E-BB0476556841}"/>
              </a:ext>
            </a:extLst>
          </p:cNvPr>
          <p:cNvSpPr txBox="1">
            <a:spLocks/>
          </p:cNvSpPr>
          <p:nvPr/>
        </p:nvSpPr>
        <p:spPr>
          <a:xfrm>
            <a:off x="4667535" y="218624"/>
            <a:ext cx="7037774" cy="5375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tabLst>
                <a:tab pos="7897813" algn="l"/>
                <a:tab pos="7980363" algn="l"/>
              </a:tabLst>
            </a:pPr>
            <a:r>
              <a:rPr lang="ru-RU" sz="2800" noProof="0" dirty="0" smtClean="0">
                <a:solidFill>
                  <a:schemeClr val="bg1"/>
                </a:solidFill>
              </a:rPr>
              <a:t>БАЗОВЫЕ И ВАРИАТИВНЫЕ ДИСЦИПЛИНЫ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Roboto" pitchFamily="2" charset="0"/>
              <a:cs typeface="Roboto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299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градиент.jpg"/>
          <p:cNvPicPr>
            <a:picLocks noChangeAspect="1"/>
          </p:cNvPicPr>
          <p:nvPr/>
        </p:nvPicPr>
        <p:blipFill>
          <a:blip r:embed="rId2" cstate="print"/>
          <a:srcRect b="72231"/>
          <a:stretch>
            <a:fillRect/>
          </a:stretch>
        </p:blipFill>
        <p:spPr>
          <a:xfrm>
            <a:off x="0" y="0"/>
            <a:ext cx="12192000" cy="857232"/>
          </a:xfrm>
          <a:prstGeom prst="rect">
            <a:avLst/>
          </a:prstGeom>
        </p:spPr>
      </p:pic>
      <p:pic>
        <p:nvPicPr>
          <p:cNvPr id="11" name="Рисунок 10" descr="белое 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2143140" cy="381747"/>
          </a:xfrm>
          <a:prstGeom prst="rect">
            <a:avLst/>
          </a:prstGeom>
        </p:spPr>
      </p:pic>
      <p:sp>
        <p:nvSpPr>
          <p:cNvPr id="47" name="Объект 2">
            <a:extLst>
              <a:ext uri="{FF2B5EF4-FFF2-40B4-BE49-F238E27FC236}">
                <a16:creationId xmlns="" xmlns:a16="http://schemas.microsoft.com/office/drawing/2014/main" id="{9FC07869-3A09-4914-AA9E-BB0476556841}"/>
              </a:ext>
            </a:extLst>
          </p:cNvPr>
          <p:cNvSpPr txBox="1">
            <a:spLocks/>
          </p:cNvSpPr>
          <p:nvPr/>
        </p:nvSpPr>
        <p:spPr>
          <a:xfrm>
            <a:off x="4667535" y="218624"/>
            <a:ext cx="7037774" cy="5375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tabLst>
                <a:tab pos="7897813" algn="l"/>
                <a:tab pos="7980363" algn="l"/>
              </a:tabLst>
            </a:pPr>
            <a:r>
              <a:rPr lang="ru-RU" sz="2800" noProof="0" dirty="0" smtClean="0">
                <a:solidFill>
                  <a:schemeClr val="bg1"/>
                </a:solidFill>
              </a:rPr>
              <a:t>ДПП ПК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Roboto" pitchFamily="2" charset="0"/>
              <a:cs typeface="Roboto" pitchFamily="2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586419" y="1463688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Безопасность жизнедеятельности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86419" y="2829051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Защита корпоративной информации с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использованием современных программных средств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86419" y="3935284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Инженерная компьютерная графика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86420" y="5297797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Интеллектуальные информационные технологии в </a:t>
            </a:r>
            <a:r>
              <a:rPr lang="ru-RU" sz="1400" dirty="0" smtClean="0">
                <a:solidFill>
                  <a:schemeClr val="tx1"/>
                </a:solidFill>
              </a:rPr>
              <a:t>системах </a:t>
            </a:r>
            <a:r>
              <a:rPr lang="ru-RU" sz="1400" dirty="0">
                <a:solidFill>
                  <a:schemeClr val="tx1"/>
                </a:solidFill>
              </a:rPr>
              <a:t>автоматического управления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549993" y="1463689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Интернет вещей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549994" y="2417970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Интерфейсы информационно-управляющих систем (ИУС)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549995" y="3355267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Информационная безопасность инфокоммуникационных систем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549994" y="4326532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Информационные технологии в экономике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549995" y="5297797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Информационные технологии в электромеханике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8513564" y="1463687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Маркетинг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8513563" y="2830949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Менеджмент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8513563" y="3935284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Метрология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8513564" y="5297796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Организация перевозок и управление на транспорте</a:t>
            </a:r>
            <a:endParaRPr lang="ru-RU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0280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градиент.jpg"/>
          <p:cNvPicPr>
            <a:picLocks noChangeAspect="1"/>
          </p:cNvPicPr>
          <p:nvPr/>
        </p:nvPicPr>
        <p:blipFill>
          <a:blip r:embed="rId2" cstate="print"/>
          <a:srcRect b="72231"/>
          <a:stretch>
            <a:fillRect/>
          </a:stretch>
        </p:blipFill>
        <p:spPr>
          <a:xfrm>
            <a:off x="0" y="0"/>
            <a:ext cx="12192000" cy="857232"/>
          </a:xfrm>
          <a:prstGeom prst="rect">
            <a:avLst/>
          </a:prstGeom>
        </p:spPr>
      </p:pic>
      <p:pic>
        <p:nvPicPr>
          <p:cNvPr id="11" name="Рисунок 10" descr="белое 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2143140" cy="381747"/>
          </a:xfrm>
          <a:prstGeom prst="rect">
            <a:avLst/>
          </a:prstGeom>
        </p:spPr>
      </p:pic>
      <p:sp>
        <p:nvSpPr>
          <p:cNvPr id="47" name="Объект 2">
            <a:extLst>
              <a:ext uri="{FF2B5EF4-FFF2-40B4-BE49-F238E27FC236}">
                <a16:creationId xmlns="" xmlns:a16="http://schemas.microsoft.com/office/drawing/2014/main" id="{9FC07869-3A09-4914-AA9E-BB0476556841}"/>
              </a:ext>
            </a:extLst>
          </p:cNvPr>
          <p:cNvSpPr txBox="1">
            <a:spLocks/>
          </p:cNvSpPr>
          <p:nvPr/>
        </p:nvSpPr>
        <p:spPr>
          <a:xfrm>
            <a:off x="4667535" y="218624"/>
            <a:ext cx="7037774" cy="5375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tabLst>
                <a:tab pos="7897813" algn="l"/>
                <a:tab pos="7980363" algn="l"/>
              </a:tabLst>
            </a:pPr>
            <a:r>
              <a:rPr lang="ru-RU" sz="2800" noProof="0" dirty="0" smtClean="0">
                <a:solidFill>
                  <a:schemeClr val="bg1"/>
                </a:solidFill>
              </a:rPr>
              <a:t>ДПП ПК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Roboto" pitchFamily="2" charset="0"/>
              <a:cs typeface="Roboto" pitchFamily="2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516978" y="2214118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Современные проблемы приборостроения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516977" y="3185383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Таможенно-тарифное регулирование внешнеэкономической деятельности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516978" y="4156648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Управление инновациями 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8395214" y="1242853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Управление персоналом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8395216" y="2214118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Управление проектами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8395215" y="3185383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Ценообразование 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8395216" y="4156648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Экономика предпринимательства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7433" y="1242853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Основы аудиовизуального перевода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97434" y="2214118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Основы метрологического обеспечения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97433" y="3185383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Основы проектной деятельности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24730" y="4156648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Предпринимательская деятельность в сфере культуры и рекламы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516977" y="1248752"/>
            <a:ext cx="3191743" cy="68903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Работа в программном комплексе «</a:t>
            </a:r>
            <a:r>
              <a:rPr lang="ru-RU" sz="1400" dirty="0" err="1">
                <a:solidFill>
                  <a:schemeClr val="tx1"/>
                </a:solidFill>
              </a:rPr>
              <a:t>AutoCad</a:t>
            </a:r>
            <a:r>
              <a:rPr lang="ru-RU" sz="1400" dirty="0">
                <a:solidFill>
                  <a:schemeClr val="tx1"/>
                </a:solidFill>
              </a:rPr>
              <a:t>» ®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09684" y="5393858"/>
            <a:ext cx="10795378" cy="1116124"/>
          </a:xfrm>
          <a:prstGeom prst="roundRect">
            <a:avLst/>
          </a:prstGeom>
          <a:solidFill>
            <a:srgbClr val="009145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193</a:t>
            </a:r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СТУДЕНТОВ ГУАП ПРОШЛИ ОБУЧЕНИЕ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985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градиент.jpg"/>
          <p:cNvPicPr>
            <a:picLocks noChangeAspect="1"/>
          </p:cNvPicPr>
          <p:nvPr/>
        </p:nvPicPr>
        <p:blipFill>
          <a:blip r:embed="rId2" cstate="print"/>
          <a:srcRect b="72231"/>
          <a:stretch>
            <a:fillRect/>
          </a:stretch>
        </p:blipFill>
        <p:spPr>
          <a:xfrm>
            <a:off x="0" y="0"/>
            <a:ext cx="12192000" cy="857232"/>
          </a:xfrm>
          <a:prstGeom prst="rect">
            <a:avLst/>
          </a:prstGeom>
        </p:spPr>
      </p:pic>
      <p:pic>
        <p:nvPicPr>
          <p:cNvPr id="11" name="Рисунок 10" descr="белое лого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2143140" cy="381747"/>
          </a:xfrm>
          <a:prstGeom prst="rect">
            <a:avLst/>
          </a:prstGeom>
        </p:spPr>
      </p:pic>
      <p:sp>
        <p:nvSpPr>
          <p:cNvPr id="18" name="Скругленный прямоугольник 17"/>
          <p:cNvSpPr/>
          <p:nvPr/>
        </p:nvSpPr>
        <p:spPr>
          <a:xfrm>
            <a:off x="6114198" y="3595308"/>
            <a:ext cx="5131559" cy="1659077"/>
          </a:xfrm>
          <a:prstGeom prst="roundRect">
            <a:avLst/>
          </a:prstGeom>
          <a:solidFill>
            <a:srgbClr val="005AAA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Защита корпоративной информации с использованием современных программных средств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280260" y="4103375"/>
            <a:ext cx="2679339" cy="642942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ЛИДЕР ПРОГРАММА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9" name="Объект 2">
            <a:extLst>
              <a:ext uri="{FF2B5EF4-FFF2-40B4-BE49-F238E27FC236}">
                <a16:creationId xmlns="" xmlns:a16="http://schemas.microsoft.com/office/drawing/2014/main" id="{9FC07869-3A09-4914-AA9E-BB0476556841}"/>
              </a:ext>
            </a:extLst>
          </p:cNvPr>
          <p:cNvSpPr txBox="1">
            <a:spLocks/>
          </p:cNvSpPr>
          <p:nvPr/>
        </p:nvSpPr>
        <p:spPr>
          <a:xfrm>
            <a:off x="605201" y="1690030"/>
            <a:ext cx="11100107" cy="9576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tabLst>
                <a:tab pos="7897813" algn="l"/>
                <a:tab pos="7980363" algn="l"/>
              </a:tabLst>
            </a:pPr>
            <a:r>
              <a:rPr lang="ru-RU" sz="2800" dirty="0"/>
              <a:t>Компетенции,  которые наиболее востребованы среди </a:t>
            </a:r>
            <a:endParaRPr lang="ru-RU" sz="2800" dirty="0" smtClean="0"/>
          </a:p>
          <a:p>
            <a:pPr algn="ctr" fontAlgn="auto">
              <a:spcBef>
                <a:spcPct val="20000"/>
              </a:spcBef>
              <a:spcAft>
                <a:spcPts val="0"/>
              </a:spcAft>
              <a:tabLst>
                <a:tab pos="7897813" algn="l"/>
                <a:tab pos="7980363" algn="l"/>
              </a:tabLst>
            </a:pPr>
            <a:r>
              <a:rPr lang="ru-RU" sz="2800" dirty="0" smtClean="0"/>
              <a:t>студентов связанные </a:t>
            </a:r>
            <a:r>
              <a:rPr lang="ru-RU" sz="2800" dirty="0"/>
              <a:t>с ИТ технологиями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Roboto" pitchFamily="2" charset="0"/>
              <a:cs typeface="Roboto" pitchFamily="2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4622985" y="4263448"/>
            <a:ext cx="827827" cy="322796"/>
          </a:xfrm>
          <a:prstGeom prst="right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05220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236</Words>
  <Application>Microsoft Office PowerPoint</Application>
  <PresentationFormat>Произвольный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fdpo1</cp:lastModifiedBy>
  <cp:revision>8</cp:revision>
  <dcterms:created xsi:type="dcterms:W3CDTF">2020-12-23T17:46:49Z</dcterms:created>
  <dcterms:modified xsi:type="dcterms:W3CDTF">2020-12-24T09:14:58Z</dcterms:modified>
</cp:coreProperties>
</file>