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63" r:id="rId2"/>
    <p:sldId id="256" r:id="rId3"/>
    <p:sldId id="257" r:id="rId4"/>
    <p:sldId id="260" r:id="rId5"/>
    <p:sldId id="261" r:id="rId6"/>
    <p:sldId id="258" r:id="rId7"/>
    <p:sldId id="259" r:id="rId8"/>
    <p:sldId id="262" r:id="rId9"/>
    <p:sldId id="264" r:id="rId10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baseline="0" dirty="0"/>
              <a:t>Общее количество слушателей</a:t>
            </a:r>
          </a:p>
        </c:rich>
      </c:tx>
      <c:layout>
        <c:manualLayout>
          <c:xMode val="edge"/>
          <c:yMode val="edge"/>
          <c:x val="0.15060826752108331"/>
          <c:y val="0.16441547004036589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9193176066856766E-2"/>
          <c:y val="0.43992073797355852"/>
          <c:w val="0.96080682393314321"/>
          <c:h val="0.49761513766988852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2.7545007383685273E-3"/>
          <c:y val="0.31198790412176425"/>
          <c:w val="0.43774236725019972"/>
          <c:h val="0.34505306290023668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baseline="0" dirty="0"/>
              <a:t>Количество обученных </a:t>
            </a:r>
            <a:r>
              <a:rPr lang="ru-RU" sz="1800" baseline="0" dirty="0" smtClean="0"/>
              <a:t>по </a:t>
            </a:r>
            <a:r>
              <a:rPr lang="ru-RU" sz="1800" baseline="0" dirty="0"/>
              <a:t>отраслям</a:t>
            </a:r>
          </a:p>
        </c:rich>
      </c:tx>
      <c:layout>
        <c:manualLayout>
          <c:xMode val="edge"/>
          <c:yMode val="edge"/>
          <c:x val="0.13290791072965358"/>
          <c:y val="5.8789764100285156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7379760457793249"/>
          <c:y val="0.25227725241857663"/>
          <c:w val="0.59000471755211281"/>
          <c:h val="0.7408063047460957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обученных студентов по отраслям</c:v>
                </c:pt>
              </c:strCache>
            </c:strRef>
          </c:tx>
          <c:explosion val="3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Энергетика и транспорт</c:v>
                </c:pt>
                <c:pt idx="1">
                  <c:v>IT-технологии и электроника</c:v>
                </c:pt>
                <c:pt idx="2">
                  <c:v>Машиностроение</c:v>
                </c:pt>
                <c:pt idx="3">
                  <c:v>Химия и нефтехимия</c:v>
                </c:pt>
                <c:pt idx="4">
                  <c:v>Строительство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164</c:v>
                </c:pt>
                <c:pt idx="1">
                  <c:v>616</c:v>
                </c:pt>
                <c:pt idx="2">
                  <c:v>627</c:v>
                </c:pt>
                <c:pt idx="3">
                  <c:v>435</c:v>
                </c:pt>
                <c:pt idx="4">
                  <c:v>621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 baseline="0"/>
            </a:pPr>
            <a:endParaRPr lang="ru-RU"/>
          </a:p>
        </c:txPr>
      </c:legendEntry>
      <c:layout>
        <c:manualLayout>
          <c:xMode val="edge"/>
          <c:yMode val="edge"/>
          <c:x val="1.3844025622360367E-2"/>
          <c:y val="0.17797069388804293"/>
          <c:w val="0.33628871253111181"/>
          <c:h val="0.68884230728176177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7CDFB-0500-470D-BB4C-47131495AFF6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5EC61-B9AF-4DC0-85FD-AF3145574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905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186E-EEEE-49B2-AE78-0C93FC23AA48}" type="datetimeFigureOut">
              <a:rPr lang="ru-RU" smtClean="0"/>
              <a:t>24.12.2020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36FE-CE91-4CD5-A642-C9772FF790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7812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186E-EEEE-49B2-AE78-0C93FC23AA48}" type="datetimeFigureOut">
              <a:rPr lang="ru-RU" smtClean="0"/>
              <a:t>24.12.2020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36FE-CE91-4CD5-A642-C9772FF790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5271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186E-EEEE-49B2-AE78-0C93FC23AA48}" type="datetimeFigureOut">
              <a:rPr lang="ru-RU" smtClean="0"/>
              <a:t>24.12.2020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36FE-CE91-4CD5-A642-C9772FF790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877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186E-EEEE-49B2-AE78-0C93FC23AA48}" type="datetimeFigureOut">
              <a:rPr lang="ru-RU" smtClean="0"/>
              <a:t>24.12.2020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36FE-CE91-4CD5-A642-C9772FF790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646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186E-EEEE-49B2-AE78-0C93FC23AA48}" type="datetimeFigureOut">
              <a:rPr lang="ru-RU" smtClean="0"/>
              <a:t>24.12.2020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36FE-CE91-4CD5-A642-C9772FF790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6331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186E-EEEE-49B2-AE78-0C93FC23AA48}" type="datetimeFigureOut">
              <a:rPr lang="ru-RU" smtClean="0"/>
              <a:t>24.12.2020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36FE-CE91-4CD5-A642-C9772FF790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1673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186E-EEEE-49B2-AE78-0C93FC23AA48}" type="datetimeFigureOut">
              <a:rPr lang="ru-RU" smtClean="0"/>
              <a:t>24.12.2020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36FE-CE91-4CD5-A642-C9772FF790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3387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186E-EEEE-49B2-AE78-0C93FC23AA48}" type="datetimeFigureOut">
              <a:rPr lang="ru-RU" smtClean="0"/>
              <a:t>24.12.2020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36FE-CE91-4CD5-A642-C9772FF790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7968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186E-EEEE-49B2-AE78-0C93FC23AA48}" type="datetimeFigureOut">
              <a:rPr lang="ru-RU" smtClean="0"/>
              <a:t>24.12.2020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36FE-CE91-4CD5-A642-C9772FF790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93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186E-EEEE-49B2-AE78-0C93FC23AA48}" type="datetimeFigureOut">
              <a:rPr lang="ru-RU" smtClean="0"/>
              <a:t>24.12.2020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36FE-CE91-4CD5-A642-C9772FF790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2244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186E-EEEE-49B2-AE78-0C93FC23AA48}" type="datetimeFigureOut">
              <a:rPr lang="ru-RU" smtClean="0"/>
              <a:t>24.12.2020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36FE-CE91-4CD5-A642-C9772FF790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594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8186E-EEEE-49B2-AE78-0C93FC23AA48}" type="datetimeFigureOut">
              <a:rPr lang="ru-RU" smtClean="0"/>
              <a:t>24.12.2020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936FE-CE91-4CD5-A642-C9772FF790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7264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pecialist.ru/track/t-sqlraz16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875286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Саратовский государственный технический университет имени Гагарина Ю.А.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1155" y="2375099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О результатах </a:t>
            </a:r>
            <a:r>
              <a:rPr lang="ru-RU" sz="2400" b="1" dirty="0" smtClean="0"/>
              <a:t>выполнения Федерального проекта «Новые возможности для каждого»</a:t>
            </a:r>
            <a:endParaRPr lang="ru-RU" sz="2400" b="1" dirty="0"/>
          </a:p>
        </p:txBody>
      </p:sp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7615427" y="0"/>
            <a:ext cx="1551781" cy="2413000"/>
            <a:chOff x="407942" y="1487693"/>
            <a:chExt cx="3083936" cy="4822350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7942" y="1487693"/>
              <a:ext cx="3083936" cy="226087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6" name="Picture 24" descr="logo_new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7942" y="3748568"/>
              <a:ext cx="3083936" cy="256147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extBox 6"/>
          <p:cNvSpPr txBox="1"/>
          <p:nvPr/>
        </p:nvSpPr>
        <p:spPr>
          <a:xfrm>
            <a:off x="324037" y="616284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Ольга Долинина, директор Института прикладных информационных технологий и коммуникаций, д.т.н. </a:t>
            </a:r>
            <a:r>
              <a:rPr lang="en-US" sz="2000" dirty="0" smtClean="0"/>
              <a:t>		E-mail: olga@sstu.ru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1737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3991082" y="2143398"/>
            <a:ext cx="3393991" cy="59360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0"/>
            <a:ext cx="9144000" cy="9207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spcCol="0"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7272808" cy="57606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Непрерывное практико-ориентированное образование в 2020 году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6342" y="2233630"/>
            <a:ext cx="8712968" cy="1944216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Общее количество программ: </a:t>
            </a:r>
            <a:r>
              <a:rPr lang="ru-RU" sz="1800" b="1" dirty="0" smtClean="0">
                <a:solidFill>
                  <a:srgbClr val="C00000"/>
                </a:solidFill>
              </a:rPr>
              <a:t>231</a:t>
            </a:r>
            <a:r>
              <a:rPr lang="ru-RU" sz="1800" dirty="0" smtClean="0">
                <a:solidFill>
                  <a:srgbClr val="C00000"/>
                </a:solidFill>
              </a:rPr>
              <a:t> </a:t>
            </a:r>
          </a:p>
          <a:p>
            <a:pPr algn="l"/>
            <a:endParaRPr lang="ru-RU" sz="1800" dirty="0" smtClean="0">
              <a:solidFill>
                <a:schemeClr val="tx1"/>
              </a:solidFill>
            </a:endParaRP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Количество </a:t>
            </a:r>
            <a:r>
              <a:rPr lang="ru-RU" sz="1800" dirty="0" smtClean="0">
                <a:solidFill>
                  <a:schemeClr val="tx1"/>
                </a:solidFill>
              </a:rPr>
              <a:t>программ в дистанционном формате: </a:t>
            </a:r>
            <a:r>
              <a:rPr lang="ru-RU" sz="1800" b="1" dirty="0" smtClean="0">
                <a:solidFill>
                  <a:srgbClr val="C00000"/>
                </a:solidFill>
              </a:rPr>
              <a:t>152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(</a:t>
            </a:r>
            <a:r>
              <a:rPr lang="ru-RU" sz="1400" u="sng" dirty="0">
                <a:solidFill>
                  <a:schemeClr val="tx1"/>
                </a:solidFill>
              </a:rPr>
              <a:t>35 разработаны в период </a:t>
            </a:r>
            <a:r>
              <a:rPr lang="en-US" sz="1400" u="sng" dirty="0">
                <a:solidFill>
                  <a:schemeClr val="tx1"/>
                </a:solidFill>
              </a:rPr>
              <a:t>COVID</a:t>
            </a:r>
            <a:r>
              <a:rPr lang="ru-RU" sz="1400" u="sng" dirty="0">
                <a:solidFill>
                  <a:schemeClr val="tx1"/>
                </a:solidFill>
              </a:rPr>
              <a:t>-19</a:t>
            </a:r>
            <a:r>
              <a:rPr lang="ru-RU" sz="1400" dirty="0" smtClean="0">
                <a:solidFill>
                  <a:schemeClr val="tx1"/>
                </a:solidFill>
              </a:rPr>
              <a:t>)</a:t>
            </a:r>
            <a:endParaRPr lang="ru-RU" sz="1400" dirty="0">
              <a:solidFill>
                <a:schemeClr val="tx1"/>
              </a:solidFill>
            </a:endParaRPr>
          </a:p>
          <a:p>
            <a:pPr algn="l"/>
            <a:endParaRPr lang="ru-RU" sz="1800" dirty="0" smtClean="0">
              <a:solidFill>
                <a:schemeClr val="tx1"/>
              </a:solidFill>
            </a:endParaRPr>
          </a:p>
          <a:p>
            <a:pPr algn="l"/>
            <a:endParaRPr lang="ru-RU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873963661"/>
              </p:ext>
            </p:extLst>
          </p:nvPr>
        </p:nvGraphicFramePr>
        <p:xfrm>
          <a:off x="80878" y="3933056"/>
          <a:ext cx="5076056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025090058"/>
              </p:ext>
            </p:extLst>
          </p:nvPr>
        </p:nvGraphicFramePr>
        <p:xfrm>
          <a:off x="395536" y="3629570"/>
          <a:ext cx="4968552" cy="3495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1" name="Группа 3"/>
          <p:cNvGrpSpPr>
            <a:grpSpLocks/>
          </p:cNvGrpSpPr>
          <p:nvPr/>
        </p:nvGrpSpPr>
        <p:grpSpPr bwMode="auto">
          <a:xfrm>
            <a:off x="7615427" y="0"/>
            <a:ext cx="1551781" cy="2413000"/>
            <a:chOff x="407942" y="1487693"/>
            <a:chExt cx="3083936" cy="4822350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7942" y="1487693"/>
              <a:ext cx="3083936" cy="226087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3" name="Picture 24" descr="logo_new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07942" y="3748568"/>
              <a:ext cx="3083936" cy="256147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5768654" y="3792390"/>
            <a:ext cx="338437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ОАО </a:t>
            </a:r>
            <a:r>
              <a:rPr lang="ru-RU" sz="1400" dirty="0" err="1"/>
              <a:t>Неофлекс</a:t>
            </a:r>
            <a:r>
              <a:rPr lang="ru-RU" sz="1400" dirty="0"/>
              <a:t> консалтинг, </a:t>
            </a:r>
            <a:endParaRPr lang="ru-RU" sz="1400" dirty="0" smtClean="0"/>
          </a:p>
          <a:p>
            <a:r>
              <a:rPr lang="ru-RU" sz="1400" dirty="0" smtClean="0"/>
              <a:t>ООО </a:t>
            </a:r>
            <a:r>
              <a:rPr lang="ru-RU" sz="1400" dirty="0" err="1"/>
              <a:t>Неткрэкер</a:t>
            </a:r>
            <a:r>
              <a:rPr lang="ru-RU" sz="1400" dirty="0"/>
              <a:t>, </a:t>
            </a:r>
            <a:r>
              <a:rPr lang="ru-RU" sz="1400" dirty="0" smtClean="0"/>
              <a:t> </a:t>
            </a:r>
          </a:p>
          <a:p>
            <a:r>
              <a:rPr lang="ru-RU" sz="1400" dirty="0" smtClean="0"/>
              <a:t>ООО </a:t>
            </a:r>
            <a:r>
              <a:rPr lang="ru-RU" sz="1400" dirty="0"/>
              <a:t>Сателлит </a:t>
            </a:r>
            <a:r>
              <a:rPr lang="ru-RU" sz="1400" dirty="0" err="1"/>
              <a:t>Софтлабз</a:t>
            </a:r>
            <a:r>
              <a:rPr lang="ru-RU" sz="1400" dirty="0"/>
              <a:t>, </a:t>
            </a:r>
            <a:endParaRPr lang="ru-RU" sz="1400" dirty="0" smtClean="0"/>
          </a:p>
          <a:p>
            <a:r>
              <a:rPr lang="ru-RU" sz="1400" dirty="0" smtClean="0"/>
              <a:t>ОАО </a:t>
            </a:r>
            <a:r>
              <a:rPr lang="ru-RU" sz="1400" dirty="0" err="1"/>
              <a:t>Грид</a:t>
            </a:r>
            <a:r>
              <a:rPr lang="ru-RU" sz="1400" dirty="0"/>
              <a:t> </a:t>
            </a:r>
            <a:r>
              <a:rPr lang="ru-RU" sz="1400" dirty="0" err="1"/>
              <a:t>динамикс</a:t>
            </a:r>
            <a:r>
              <a:rPr lang="ru-RU" sz="1400" dirty="0"/>
              <a:t>, </a:t>
            </a:r>
            <a:endParaRPr lang="ru-RU" sz="1400" dirty="0" smtClean="0"/>
          </a:p>
          <a:p>
            <a:r>
              <a:rPr lang="ru-RU" sz="1400" dirty="0" smtClean="0"/>
              <a:t>ОАО </a:t>
            </a:r>
            <a:r>
              <a:rPr lang="ru-RU" sz="1400" dirty="0"/>
              <a:t>«Белл-Интегратор»</a:t>
            </a:r>
            <a:r>
              <a:rPr lang="en-US" sz="1400" dirty="0"/>
              <a:t>; </a:t>
            </a:r>
            <a:endParaRPr lang="ru-RU" sz="1400" dirty="0" smtClean="0"/>
          </a:p>
          <a:p>
            <a:r>
              <a:rPr lang="ru-RU" sz="1400" dirty="0" smtClean="0"/>
              <a:t>ООО </a:t>
            </a:r>
            <a:r>
              <a:rPr lang="ru-RU" sz="1400" dirty="0"/>
              <a:t>«МБС», МРСК Волги; </a:t>
            </a:r>
            <a:endParaRPr lang="ru-RU" sz="1400" dirty="0" smtClean="0"/>
          </a:p>
          <a:p>
            <a:r>
              <a:rPr lang="ru-RU" sz="1400" dirty="0" smtClean="0"/>
              <a:t>ООО </a:t>
            </a:r>
            <a:r>
              <a:rPr lang="ru-RU" sz="1400" dirty="0"/>
              <a:t>«</a:t>
            </a:r>
            <a:r>
              <a:rPr lang="ru-RU" sz="1400" dirty="0" err="1"/>
              <a:t>Газпромтрансгаз</a:t>
            </a:r>
            <a:r>
              <a:rPr lang="ru-RU" sz="1400" dirty="0"/>
              <a:t>. Саратов»; </a:t>
            </a:r>
            <a:endParaRPr lang="ru-RU" sz="1400" dirty="0" smtClean="0"/>
          </a:p>
          <a:p>
            <a:r>
              <a:rPr lang="ru-RU" sz="1400" dirty="0" smtClean="0"/>
              <a:t>ОАО </a:t>
            </a:r>
            <a:r>
              <a:rPr lang="ru-RU" sz="1400" dirty="0"/>
              <a:t>«</a:t>
            </a:r>
            <a:r>
              <a:rPr lang="ru-RU" sz="1400" dirty="0" err="1"/>
              <a:t>Саратоворгсинтез</a:t>
            </a:r>
            <a:r>
              <a:rPr lang="ru-RU" sz="1400" dirty="0"/>
              <a:t>»; </a:t>
            </a:r>
            <a:endParaRPr lang="ru-RU" sz="1400" dirty="0" smtClean="0"/>
          </a:p>
          <a:p>
            <a:r>
              <a:rPr lang="ru-RU" sz="1400" dirty="0" smtClean="0"/>
              <a:t>ОАО </a:t>
            </a:r>
            <a:r>
              <a:rPr lang="ru-RU" sz="1400" dirty="0"/>
              <a:t>РЖД; </a:t>
            </a:r>
            <a:endParaRPr lang="ru-RU" sz="1400" dirty="0" smtClean="0"/>
          </a:p>
          <a:p>
            <a:r>
              <a:rPr lang="ru-RU" sz="1400" dirty="0" smtClean="0"/>
              <a:t>ОАО </a:t>
            </a:r>
            <a:r>
              <a:rPr lang="ru-RU" sz="1400" dirty="0"/>
              <a:t>«НПЦ-</a:t>
            </a:r>
            <a:r>
              <a:rPr lang="ru-RU" sz="1400" dirty="0" err="1"/>
              <a:t>Алмазфазатрон</a:t>
            </a:r>
            <a:r>
              <a:rPr lang="ru-RU" sz="1400" dirty="0"/>
              <a:t>» </a:t>
            </a:r>
            <a:r>
              <a:rPr lang="ru-RU" sz="1400" dirty="0" smtClean="0"/>
              <a:t>;</a:t>
            </a:r>
          </a:p>
          <a:p>
            <a:r>
              <a:rPr lang="ru-RU" sz="1400" dirty="0" smtClean="0"/>
              <a:t>ФГБУ </a:t>
            </a:r>
            <a:r>
              <a:rPr lang="ru-RU" sz="1400" dirty="0"/>
              <a:t>«ФКП </a:t>
            </a:r>
            <a:r>
              <a:rPr lang="ru-RU" sz="1400" dirty="0" err="1"/>
              <a:t>Росреестр</a:t>
            </a:r>
            <a:r>
              <a:rPr lang="ru-RU" sz="1400" dirty="0"/>
              <a:t>»; </a:t>
            </a:r>
            <a:endParaRPr lang="ru-RU" sz="1400" dirty="0" smtClean="0"/>
          </a:p>
          <a:p>
            <a:r>
              <a:rPr lang="ru-RU" sz="1400" dirty="0" smtClean="0"/>
              <a:t>ОАО </a:t>
            </a:r>
            <a:r>
              <a:rPr lang="ru-RU" sz="1400" dirty="0"/>
              <a:t>«</a:t>
            </a:r>
            <a:r>
              <a:rPr lang="ru-RU" sz="1400" dirty="0" err="1"/>
              <a:t>Жиркомбинат</a:t>
            </a:r>
            <a:r>
              <a:rPr lang="ru-RU" sz="1400" dirty="0" smtClean="0"/>
              <a:t>»;</a:t>
            </a:r>
          </a:p>
          <a:p>
            <a:r>
              <a:rPr lang="ru-RU" sz="1400" dirty="0" smtClean="0"/>
              <a:t>«</a:t>
            </a:r>
            <a:r>
              <a:rPr lang="ru-RU" sz="1400" dirty="0" err="1"/>
              <a:t>Росавтодор</a:t>
            </a:r>
            <a:r>
              <a:rPr lang="ru-RU" sz="1400" dirty="0"/>
              <a:t>» и др.</a:t>
            </a:r>
          </a:p>
          <a:p>
            <a:endParaRPr lang="ru-RU" dirty="0"/>
          </a:p>
        </p:txBody>
      </p:sp>
      <p:pic>
        <p:nvPicPr>
          <p:cNvPr id="17" name="Picture 20" descr="C:\Users\kumova\Downloads\галка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042" y="1873664"/>
            <a:ext cx="359139" cy="205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14335" y="941530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Общее количество слушателей: </a:t>
            </a:r>
            <a:r>
              <a:rPr lang="ru-RU" b="1" dirty="0">
                <a:solidFill>
                  <a:srgbClr val="C00000"/>
                </a:solidFill>
              </a:rPr>
              <a:t>6405</a:t>
            </a:r>
            <a:r>
              <a:rPr lang="ru-RU" dirty="0"/>
              <a:t> чел. из </a:t>
            </a:r>
            <a:r>
              <a:rPr lang="ru-RU" b="1" dirty="0">
                <a:solidFill>
                  <a:srgbClr val="C00000"/>
                </a:solidFill>
              </a:rPr>
              <a:t>68</a:t>
            </a:r>
            <a:r>
              <a:rPr lang="ru-RU" dirty="0"/>
              <a:t> субъектов РФ </a:t>
            </a:r>
          </a:p>
        </p:txBody>
      </p:sp>
      <p:pic>
        <p:nvPicPr>
          <p:cNvPr id="19" name="Picture 20" descr="C:\Users\kumova\Downloads\галка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042" y="1028561"/>
            <a:ext cx="359139" cy="205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14335" y="1350099"/>
            <a:ext cx="74540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Приведенная численность (количество слушателей/количество ППС</a:t>
            </a:r>
            <a:r>
              <a:rPr lang="en-US" dirty="0"/>
              <a:t>)</a:t>
            </a:r>
            <a:r>
              <a:rPr lang="ru-RU" dirty="0"/>
              <a:t>: </a:t>
            </a:r>
            <a:r>
              <a:rPr lang="ru-RU" b="1" dirty="0">
                <a:solidFill>
                  <a:srgbClr val="C00000"/>
                </a:solidFill>
              </a:rPr>
              <a:t>12,2</a:t>
            </a:r>
          </a:p>
        </p:txBody>
      </p:sp>
      <p:pic>
        <p:nvPicPr>
          <p:cNvPr id="21" name="Picture 20" descr="C:\Users\kumova\Downloads\галка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041" y="1450866"/>
            <a:ext cx="359139" cy="205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3897746" y="217540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проф</a:t>
            </a:r>
            <a:r>
              <a:rPr lang="ru-RU" sz="1600" dirty="0"/>
              <a:t>. переподготовка </a:t>
            </a:r>
            <a:r>
              <a:rPr lang="ru-RU" sz="1600" dirty="0" smtClean="0">
                <a:solidFill>
                  <a:srgbClr val="C00000"/>
                </a:solidFill>
              </a:rPr>
              <a:t>– 112;</a:t>
            </a:r>
            <a:endParaRPr lang="en-US" sz="1600" dirty="0" smtClean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повышение </a:t>
            </a:r>
            <a:r>
              <a:rPr lang="ru-RU" sz="1600" dirty="0"/>
              <a:t>квалификации </a:t>
            </a:r>
            <a:r>
              <a:rPr lang="ru-RU" sz="1600" dirty="0">
                <a:solidFill>
                  <a:srgbClr val="C00000"/>
                </a:solidFill>
              </a:rPr>
              <a:t>– </a:t>
            </a:r>
            <a:r>
              <a:rPr lang="ru-RU" sz="1600" dirty="0" smtClean="0">
                <a:solidFill>
                  <a:srgbClr val="C00000"/>
                </a:solidFill>
              </a:rPr>
              <a:t>119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28675" y="1819395"/>
            <a:ext cx="30471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Участвуют в ДПО: </a:t>
            </a:r>
            <a:r>
              <a:rPr lang="ru-RU" b="1" dirty="0">
                <a:solidFill>
                  <a:srgbClr val="C00000"/>
                </a:solidFill>
              </a:rPr>
              <a:t>26,1 % </a:t>
            </a:r>
            <a:r>
              <a:rPr lang="ru-RU" dirty="0"/>
              <a:t>НПР</a:t>
            </a:r>
          </a:p>
        </p:txBody>
      </p:sp>
      <p:pic>
        <p:nvPicPr>
          <p:cNvPr id="24" name="Picture 20" descr="C:\Users\kumova\Downloads\галка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8900" y="2396344"/>
            <a:ext cx="359139" cy="205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0" descr="C:\Users\kumova\Downloads\галка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041" y="2958161"/>
            <a:ext cx="359139" cy="205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Прямоугольник 22"/>
          <p:cNvSpPr/>
          <p:nvPr/>
        </p:nvSpPr>
        <p:spPr>
          <a:xfrm>
            <a:off x="5940152" y="3432350"/>
            <a:ext cx="3203848" cy="3600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ПАРТНЕРЫ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6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200" b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Некоторые </a:t>
            </a:r>
            <a:r>
              <a:rPr lang="ru-RU" sz="2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результаты участия СГТУ в федеральном проекте «Новые возможности для каждого» в 2019 г. и 2020 г.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908720"/>
            <a:ext cx="7920880" cy="3024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180001"/>
            <a:ext cx="8280920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AutoNum type="arabicPeriod"/>
            </a:pPr>
            <a:r>
              <a:rPr lang="ru-RU" sz="2000" dirty="0" smtClean="0"/>
              <a:t>Разработка </a:t>
            </a:r>
            <a:r>
              <a:rPr lang="ru-RU" sz="2000" b="1" dirty="0" smtClean="0"/>
              <a:t>актуальных программ </a:t>
            </a:r>
            <a:r>
              <a:rPr lang="ru-RU" sz="2000" dirty="0" smtClean="0"/>
              <a:t>ПК и ПП и</a:t>
            </a:r>
            <a:r>
              <a:rPr lang="en-US" sz="2000" dirty="0" smtClean="0"/>
              <a:t> </a:t>
            </a:r>
            <a:r>
              <a:rPr lang="ru-RU" sz="2000" dirty="0" smtClean="0"/>
              <a:t>перевод действующих программ на дистанционное обучение  </a:t>
            </a:r>
            <a:r>
              <a:rPr lang="ru-RU" sz="2000" b="1" dirty="0" smtClean="0">
                <a:solidFill>
                  <a:srgbClr val="C00000"/>
                </a:solidFill>
              </a:rPr>
              <a:t>152</a:t>
            </a:r>
            <a:r>
              <a:rPr lang="ru-RU" sz="2000" dirty="0" smtClean="0"/>
              <a:t> программы (</a:t>
            </a:r>
            <a:r>
              <a:rPr lang="ru-RU" sz="2000" b="1" dirty="0" smtClean="0">
                <a:solidFill>
                  <a:srgbClr val="C00000"/>
                </a:solidFill>
              </a:rPr>
              <a:t>65,8%</a:t>
            </a:r>
            <a:r>
              <a:rPr lang="ru-RU" sz="2000" dirty="0" smtClean="0"/>
              <a:t>)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ru-RU" sz="2000" dirty="0" smtClean="0"/>
              <a:t>Результаты участия в программах ДПО </a:t>
            </a:r>
            <a:r>
              <a:rPr lang="ru-RU" sz="2000" b="1" dirty="0" smtClean="0"/>
              <a:t>внесены в основные показатели </a:t>
            </a:r>
            <a:r>
              <a:rPr lang="ru-RU" sz="2000" dirty="0" smtClean="0"/>
              <a:t>деятельности кафедр и институтов СГТУ имени Гагарина Ю.А. 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ru-RU" sz="2000" dirty="0" smtClean="0"/>
              <a:t>Техническое и технологическое </a:t>
            </a:r>
            <a:r>
              <a:rPr lang="ru-RU" sz="2000" b="1" dirty="0" smtClean="0"/>
              <a:t>переоснащение ВУЗа</a:t>
            </a:r>
            <a:r>
              <a:rPr lang="ru-RU" sz="2000" dirty="0" smtClean="0"/>
              <a:t>, </a:t>
            </a:r>
            <a:r>
              <a:rPr lang="ru-RU" sz="2000" b="1" dirty="0" smtClean="0"/>
              <a:t>подготовка преподавателей</a:t>
            </a:r>
            <a:r>
              <a:rPr lang="ru-RU" sz="2000" dirty="0" smtClean="0"/>
              <a:t> для реализации программ ДПО в дистанционном формате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ru-RU" sz="2000" b="1" dirty="0" smtClean="0"/>
              <a:t>Реформирование</a:t>
            </a:r>
            <a:r>
              <a:rPr lang="ru-RU" sz="2000" dirty="0" smtClean="0"/>
              <a:t> информационной системы дополнительного образования на </a:t>
            </a:r>
            <a:r>
              <a:rPr lang="ru-RU" sz="2000" dirty="0" smtClean="0"/>
              <a:t>платформе </a:t>
            </a:r>
            <a:r>
              <a:rPr lang="en-US" sz="2000" dirty="0" smtClean="0"/>
              <a:t>Moodle</a:t>
            </a:r>
            <a:endParaRPr lang="ru-RU" sz="2000" dirty="0" smtClean="0"/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ru-RU" sz="2000" b="1" dirty="0" smtClean="0"/>
              <a:t>Реорганизация системы </a:t>
            </a:r>
            <a:r>
              <a:rPr lang="ru-RU" sz="2000" dirty="0" smtClean="0"/>
              <a:t>непрерывного образования на базе Института дополнительного и </a:t>
            </a:r>
            <a:r>
              <a:rPr lang="ru-RU" sz="2000" dirty="0" err="1" smtClean="0"/>
              <a:t>довузовского</a:t>
            </a:r>
            <a:r>
              <a:rPr lang="ru-RU" sz="2000" dirty="0" smtClean="0"/>
              <a:t> образования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ru-RU" sz="2000" b="1" dirty="0" smtClean="0"/>
              <a:t>Расширение</a:t>
            </a:r>
            <a:r>
              <a:rPr lang="ru-RU" sz="2000" dirty="0" smtClean="0"/>
              <a:t> и укрепление двусторонних </a:t>
            </a:r>
            <a:r>
              <a:rPr lang="ru-RU" sz="2000" b="1" dirty="0" smtClean="0"/>
              <a:t>связей с вузами РФ </a:t>
            </a:r>
            <a:r>
              <a:rPr lang="ru-RU" sz="2000" dirty="0" smtClean="0"/>
              <a:t>( </a:t>
            </a:r>
            <a:r>
              <a:rPr lang="ru-RU" sz="2000" b="1" dirty="0" smtClean="0">
                <a:solidFill>
                  <a:srgbClr val="C00000"/>
                </a:solidFill>
              </a:rPr>
              <a:t>42</a:t>
            </a:r>
            <a:r>
              <a:rPr lang="ru-RU" sz="2000" dirty="0" smtClean="0"/>
              <a:t> новых региона)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6937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716016" y="1844823"/>
            <a:ext cx="4468576" cy="50131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spcCol="0" rtlCol="0" anchor="t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3. Детская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компьютерная школа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общеразвивающие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программы  - 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более </a:t>
            </a:r>
            <a:r>
              <a:rPr lang="ru-RU" b="1" dirty="0">
                <a:solidFill>
                  <a:srgbClr val="C00000"/>
                </a:solidFill>
              </a:rPr>
              <a:t>500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школьников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ежегодно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):</a:t>
            </a:r>
          </a:p>
          <a:p>
            <a:pPr algn="ctr"/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Школа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компьютерной графики и виртуальных технологий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Школа программирования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Интернет-школа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Школа сетевых технологий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Школа телевидения и цифровых медиа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Школа информационной безопасности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Школа рекламы и дизайна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134322" y="2708920"/>
            <a:ext cx="4036528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9051" y="1844824"/>
            <a:ext cx="4408933" cy="5013176"/>
          </a:xfrm>
          <a:prstGeom prst="rect">
            <a:avLst/>
          </a:prstGeom>
          <a:solidFill>
            <a:srgbClr val="F1D8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spcCol="0"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200" b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ru-RU" sz="2400" dirty="0"/>
              <a:t>Непрерывное  ИТ-образование в СГТУ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504" y="764704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Система авторизованных учебных центров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MS Academy, Cisco,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Aptech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, Autodesk, HP</a:t>
            </a:r>
          </a:p>
          <a:p>
            <a:pPr marL="800100" lvl="1" indent="-342900">
              <a:buAutoNum type="arabicPeriod"/>
            </a:pP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351897" y="2673086"/>
            <a:ext cx="31693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http://www.digital-school.net/</a:t>
            </a:r>
            <a:endParaRPr lang="ru-RU" b="1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-396044" y="1844823"/>
            <a:ext cx="47520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2. Курсы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, учитывающие тенденции технологического развития РФ: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2">
                    <a:lumMod val="75000"/>
                  </a:schemeClr>
                </a:solidFill>
              </a:rPr>
              <a:t>Технологии искусственного интеллекта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2">
                    <a:lumMod val="75000"/>
                  </a:schemeClr>
                </a:solidFill>
              </a:rPr>
              <a:t>Программирование искусственных нейронных сетей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2">
                    <a:lumMod val="75000"/>
                  </a:schemeClr>
                </a:solidFill>
              </a:rPr>
              <a:t>Технологии распознавания видео, графических изображений, аудиоинформации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2">
                    <a:lumMod val="75000"/>
                  </a:schemeClr>
                </a:solidFill>
              </a:rPr>
              <a:t>Программирование на языках </a:t>
            </a:r>
            <a:r>
              <a:rPr lang="en-US" sz="1700" dirty="0">
                <a:solidFill>
                  <a:schemeClr val="tx2">
                    <a:lumMod val="75000"/>
                  </a:schemeClr>
                </a:solidFill>
              </a:rPr>
              <a:t>Python, Lisp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2">
                    <a:lumMod val="75000"/>
                  </a:schemeClr>
                </a:solidFill>
              </a:rPr>
              <a:t>Интеллектуальный анализ больших данных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2">
                    <a:lumMod val="75000"/>
                  </a:schemeClr>
                </a:solidFill>
              </a:rPr>
              <a:t>Технологии виртуальной и дополненной реальности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2">
                    <a:lumMod val="75000"/>
                  </a:schemeClr>
                </a:solidFill>
              </a:rPr>
              <a:t>Создание приложений умного города и </a:t>
            </a:r>
            <a:r>
              <a:rPr lang="en-US" sz="1700" dirty="0">
                <a:solidFill>
                  <a:schemeClr val="tx2">
                    <a:lumMod val="75000"/>
                  </a:schemeClr>
                </a:solidFill>
              </a:rPr>
              <a:t>Internet of Things</a:t>
            </a:r>
            <a:endParaRPr lang="ru-RU" sz="1700" dirty="0">
              <a:solidFill>
                <a:schemeClr val="tx2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2">
                    <a:lumMod val="75000"/>
                  </a:schemeClr>
                </a:solidFill>
              </a:rPr>
              <a:t>Создание Интернет-приложений любой сложности</a:t>
            </a:r>
          </a:p>
        </p:txBody>
      </p:sp>
      <p:sp>
        <p:nvSpPr>
          <p:cNvPr id="10" name="AutoShape 2" descr="Cisco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1" name="Picture 3" descr="C:\Users\kumova\Downloads\Без названия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150561"/>
            <a:ext cx="1198600" cy="632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IT Academy – Tamkeen Vocational Institu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4" y="1125845"/>
            <a:ext cx="2247801" cy="754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2586" y="1097071"/>
            <a:ext cx="1960617" cy="73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065" y="1176842"/>
            <a:ext cx="1635447" cy="468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150561"/>
            <a:ext cx="639515" cy="639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479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7" name="Picture 15" descr="C:\Users\kumova\Downloads\Без названия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620113"/>
            <a:ext cx="1906428" cy="1427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Объект 2"/>
          <p:cNvSpPr txBox="1">
            <a:spLocks/>
          </p:cNvSpPr>
          <p:nvPr/>
        </p:nvSpPr>
        <p:spPr>
          <a:xfrm>
            <a:off x="5107391" y="2341893"/>
            <a:ext cx="4096443" cy="1564194"/>
          </a:xfrm>
          <a:prstGeom prst="rect">
            <a:avLst/>
          </a:prstGeom>
          <a:solidFill>
            <a:schemeClr val="accent6">
              <a:lumMod val="75000"/>
              <a:alpha val="31000"/>
            </a:schemeClr>
          </a:solidFill>
        </p:spPr>
        <p:txBody>
          <a:bodyPr lIns="91408" tIns="45704" rIns="91408" bIns="45704"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-59435" y="3944477"/>
            <a:ext cx="4972223" cy="13329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spcCol="0"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-14538" y="1599538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Digital Wind</a:t>
            </a:r>
          </a:p>
          <a:p>
            <a:r>
              <a:rPr lang="ru-RU" dirty="0" smtClean="0"/>
              <a:t>Более 3500 участников ежегодно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-14538" y="4077072"/>
            <a:ext cx="50708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Улучшение качественного состава абитуриентов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Повышение конкурса на ИКТ-направления ВО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425393" y="2404185"/>
            <a:ext cx="26616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Платформа одного окна </a:t>
            </a:r>
          </a:p>
          <a:p>
            <a:r>
              <a:rPr lang="ru-RU" sz="1400" dirty="0" smtClean="0"/>
              <a:t>по работе со школьниками</a:t>
            </a:r>
          </a:p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В 2019-2020 гг.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3159 школьников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132 программы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60% - программы ИКТ</a:t>
            </a:r>
            <a:endParaRPr lang="ru-RU" sz="1400" dirty="0"/>
          </a:p>
        </p:txBody>
      </p:sp>
      <p:sp>
        <p:nvSpPr>
          <p:cNvPr id="3" name="Стрелка вниз 2"/>
          <p:cNvSpPr/>
          <p:nvPr/>
        </p:nvSpPr>
        <p:spPr>
          <a:xfrm>
            <a:off x="5264630" y="5447673"/>
            <a:ext cx="576064" cy="59863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41958" y="6083686"/>
            <a:ext cx="6840759" cy="707854"/>
          </a:xfrm>
          <a:prstGeom prst="rect">
            <a:avLst/>
          </a:prstGeom>
          <a:solidFill>
            <a:srgbClr val="1296A4"/>
          </a:solidFill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txBody>
          <a:bodyPr wrap="square" lIns="91408" tIns="45704" rIns="91408" bIns="45704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Развитие ИКТ-кластера в Саратовской области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Более 1900 предприятий в ИКТ-сфере в 2020 г.</a:t>
            </a:r>
          </a:p>
        </p:txBody>
      </p:sp>
      <p:sp>
        <p:nvSpPr>
          <p:cNvPr id="16" name="Textfeld_Services"/>
          <p:cNvSpPr txBox="1"/>
          <p:nvPr/>
        </p:nvSpPr>
        <p:spPr>
          <a:xfrm rot="5400000">
            <a:off x="9230564" y="5192756"/>
            <a:ext cx="65" cy="16882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endParaRPr lang="en-US" sz="1050" b="1" dirty="0" smtClean="0">
              <a:solidFill>
                <a:schemeClr val="bg1"/>
              </a:solidFill>
            </a:endParaRPr>
          </a:p>
        </p:txBody>
      </p:sp>
      <p:sp>
        <p:nvSpPr>
          <p:cNvPr id="19" name="Объект 2"/>
          <p:cNvSpPr txBox="1">
            <a:spLocks/>
          </p:cNvSpPr>
          <p:nvPr/>
        </p:nvSpPr>
        <p:spPr>
          <a:xfrm>
            <a:off x="5116156" y="4075727"/>
            <a:ext cx="4087678" cy="1158445"/>
          </a:xfrm>
          <a:prstGeom prst="rect">
            <a:avLst/>
          </a:prstGeom>
          <a:solidFill>
            <a:schemeClr val="tx2">
              <a:lumMod val="60000"/>
              <a:lumOff val="40000"/>
              <a:alpha val="31000"/>
            </a:schemeClr>
          </a:solidFill>
        </p:spPr>
        <p:txBody>
          <a:bodyPr lIns="91408" tIns="45704" rIns="91408" bIns="45704"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5233659" y="2399774"/>
            <a:ext cx="1204797" cy="1415027"/>
          </a:xfrm>
          <a:prstGeom prst="rect">
            <a:avLst/>
          </a:prstGeom>
          <a:solidFill>
            <a:schemeClr val="bg1"/>
          </a:solidFill>
        </p:spPr>
        <p:txBody>
          <a:bodyPr lIns="91408" tIns="45704" rIns="91408" bIns="45704"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pic>
        <p:nvPicPr>
          <p:cNvPr id="20" name="Picture 12" descr="Z:\Проекты\Технариум\Лого технариума со всеми словам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467" y="2469565"/>
            <a:ext cx="1004453" cy="1120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Объект 2"/>
          <p:cNvSpPr txBox="1">
            <a:spLocks/>
          </p:cNvSpPr>
          <p:nvPr/>
        </p:nvSpPr>
        <p:spPr>
          <a:xfrm>
            <a:off x="-63756" y="2564904"/>
            <a:ext cx="4635756" cy="1001138"/>
          </a:xfrm>
          <a:prstGeom prst="rect">
            <a:avLst/>
          </a:prstGeom>
          <a:solidFill>
            <a:schemeClr val="tx2">
              <a:lumMod val="60000"/>
              <a:lumOff val="40000"/>
              <a:alpha val="31000"/>
            </a:schemeClr>
          </a:solidFill>
        </p:spPr>
        <p:txBody>
          <a:bodyPr lIns="91408" tIns="45704" rIns="91408" bIns="45704"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000" dirty="0"/>
          </a:p>
        </p:txBody>
      </p:sp>
      <p:pic>
        <p:nvPicPr>
          <p:cNvPr id="3076" name="Picture 4" descr="Фокус-дизайн : Регистрация на 3D-олимпиаду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233" y="863589"/>
            <a:ext cx="1116732" cy="1221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Новости Международного образовательного центра СГТУ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599" y="999463"/>
            <a:ext cx="172402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AutoShape 8" descr="Открыт прием работ на Саратовский тур «Цифрового ветра-2020» — Новости СГТУ  — Саратовский государственный технический университет имени Гагарина Ю.А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" name="AutoShape 10" descr="Открыт прием работ на Саратовский тур «Цифрового ветра-2020» — Новости СГТУ  — Саратовский государственный технический университет имени Гагарина Ю.А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" name="AutoShape 12" descr="Открыт прием работ на Саратовский тур «Цифрового ветра-2020» — Новости СГТУ  — Саратовский государственный технический университет имени Гагарина Ю.А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" name="AutoShape 14" descr="Открыт прием работ на Саратовский тур «Цифрового ветра-2020» — Новости СГТУ  — Саратовский государственный технический университет имени Гагарина Ю.А.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1200" b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ru-RU" sz="2400" dirty="0"/>
              <a:t>Непрерывное  ИТ-образование в СГТУ</a:t>
            </a:r>
          </a:p>
        </p:txBody>
      </p:sp>
      <p:sp>
        <p:nvSpPr>
          <p:cNvPr id="33" name="Стрелка вниз 32"/>
          <p:cNvSpPr/>
          <p:nvPr/>
        </p:nvSpPr>
        <p:spPr>
          <a:xfrm>
            <a:off x="4480258" y="5485055"/>
            <a:ext cx="576064" cy="59863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3563888" y="5485054"/>
            <a:ext cx="576064" cy="59863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662337" y="4127657"/>
            <a:ext cx="3186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Система дополнительного ИКТ-образования взрослого населения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54712" y="2880807"/>
            <a:ext cx="36852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C00000"/>
                </a:solidFill>
              </a:rPr>
              <a:t>ДЕТСКАЯ КОМПЬЮТЕРНАЯ ШКОЛА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52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-17592" y="4941168"/>
            <a:ext cx="6605816" cy="36004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-28128" y="3861048"/>
            <a:ext cx="2871936" cy="36004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3201751"/>
            <a:ext cx="5220072" cy="36004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-28128" y="2193639"/>
            <a:ext cx="7120408" cy="36004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779912" y="537455"/>
            <a:ext cx="4032448" cy="36004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0" y="476672"/>
            <a:ext cx="3527098" cy="1378744"/>
          </a:xfrm>
          <a:prstGeom prst="rect">
            <a:avLst/>
          </a:prstGeom>
          <a:solidFill>
            <a:schemeClr val="tx2">
              <a:lumMod val="60000"/>
              <a:lumOff val="40000"/>
              <a:alpha val="31000"/>
            </a:schemeClr>
          </a:solidFill>
        </p:spPr>
        <p:txBody>
          <a:bodyPr lIns="91408" tIns="45704" rIns="91408" bIns="45704"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707904" y="534082"/>
            <a:ext cx="5112568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Технологии разработки веб-сайтов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(72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часа)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разработана на основе профессионального стандарта «Специалист по дизайну графических и пользовательских интерфейсов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»; -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675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чел.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812" y="479973"/>
            <a:ext cx="30243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Franklin Gothic Book" panose="020B0503020102020204" pitchFamily="34" charset="0"/>
              </a:rPr>
              <a:t>На формирование курсов повлияла ситуация с </a:t>
            </a:r>
            <a:r>
              <a:rPr lang="ru-RU" sz="1400" dirty="0" err="1" smtClean="0">
                <a:latin typeface="Franklin Gothic Book" panose="020B0503020102020204" pitchFamily="34" charset="0"/>
              </a:rPr>
              <a:t>коронавирусом</a:t>
            </a:r>
            <a:r>
              <a:rPr lang="ru-RU" sz="1400" dirty="0" smtClean="0">
                <a:latin typeface="Franklin Gothic Book" panose="020B0503020102020204" pitchFamily="34" charset="0"/>
              </a:rPr>
              <a:t> и переводом значительной части социальных коммуникаций в среду Интернет</a:t>
            </a:r>
            <a:endParaRPr lang="ru-RU" sz="1400" dirty="0">
              <a:latin typeface="Franklin Gothic Book" panose="020B0503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496" y="29546"/>
            <a:ext cx="9108504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Федеральный проект «Новые возможности для каждого» - 2020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7304" y="2133596"/>
            <a:ext cx="8733168" cy="4531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Пользователь онлайн-ресурсов и услуг цифровой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экономики </a:t>
            </a:r>
            <a:r>
              <a:rPr lang="ru-RU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ки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(72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часа)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программа разработана с учетом профессионального стандарта «Специалист по информационным ресурсам»; -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662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чел.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Компьютерная графика и цифровой дизайн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(72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часа)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разработана на основе профессионального стандарта «Графический дизайнер; -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775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чел.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Интернет-маркетинг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72 часа)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программа разработана на основе профессионального стандарта «Специалист по продвижению и распространению продукции средств массовой информации» -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625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чел.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Технологии продвижения в социальных цифровых медиа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72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часа)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программа разработана на основе профессионального стандарта «Специалист по продвижению и распространению продукции средств массовой информации» -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700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чел.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Исполнители: Институт прикладных информационных технологий и коммуникаций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Социально-экономический институт</a:t>
            </a:r>
          </a:p>
        </p:txBody>
      </p:sp>
    </p:spTree>
    <p:extLst>
      <p:ext uri="{BB962C8B-B14F-4D97-AF65-F5344CB8AC3E}">
        <p14:creationId xmlns:p14="http://schemas.microsoft.com/office/powerpoint/2010/main" val="248323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 flipV="1">
            <a:off x="-22723" y="2098016"/>
            <a:ext cx="9166723" cy="12589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spcCol="0"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331641" y="2098016"/>
            <a:ext cx="76688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Целевые группы: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профессорско-преподавательский </a:t>
            </a:r>
            <a:r>
              <a:rPr lang="ru-RU" dirty="0"/>
              <a:t>состав высших учебных заведений регионов;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Работающее население регионов в </a:t>
            </a:r>
            <a:r>
              <a:rPr lang="ru-RU" dirty="0" err="1"/>
              <a:t>т.ч</a:t>
            </a:r>
            <a:r>
              <a:rPr lang="ru-RU" dirty="0"/>
              <a:t>. руководители предприятий.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4293096"/>
            <a:ext cx="3744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u="sng" dirty="0" smtClean="0"/>
              <a:t>Важный курс для обучения населения «серебряного возраста»: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FF0000"/>
                </a:solidFill>
                <a:latin typeface="Franklin Gothic Heavy" panose="020B0903020102020204" pitchFamily="34" charset="0"/>
                <a:ea typeface="Times New Roman" panose="02020603050405020304" pitchFamily="18" charset="0"/>
              </a:rPr>
              <a:t>Пользователь онлайн-ресурсов и услуг цифровой экономики</a:t>
            </a:r>
          </a:p>
          <a:p>
            <a:endParaRPr lang="ru-RU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355976" y="4570095"/>
            <a:ext cx="43564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smtClean="0"/>
              <a:t>Для работающего населения: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0000"/>
                </a:solidFill>
                <a:latin typeface="Franklin Gothic Heavy" panose="020B0903020102020204" pitchFamily="34" charset="0"/>
                <a:ea typeface="Times New Roman" panose="02020603050405020304" pitchFamily="18" charset="0"/>
              </a:rPr>
              <a:t>Технологии разработки веб-сайтов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0000"/>
                </a:solidFill>
                <a:latin typeface="Franklin Gothic Heavy" panose="020B0903020102020204" pitchFamily="34" charset="0"/>
                <a:ea typeface="Times New Roman" panose="02020603050405020304" pitchFamily="18" charset="0"/>
              </a:rPr>
              <a:t>Интернет-маркетинг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0000"/>
                </a:solidFill>
                <a:latin typeface="Franklin Gothic Heavy" panose="020B0903020102020204" pitchFamily="34" charset="0"/>
                <a:ea typeface="Times New Roman" panose="02020603050405020304" pitchFamily="18" charset="0"/>
              </a:rPr>
              <a:t>Технологии продвижения в социальных цифровых медиа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5496" y="29546"/>
            <a:ext cx="9108504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Федеральный проект «Новые возможности для каждого» - 2020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31640" y="620689"/>
            <a:ext cx="8388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3437</a:t>
            </a:r>
            <a:r>
              <a:rPr lang="ru-RU" dirty="0" smtClean="0"/>
              <a:t> прошедших </a:t>
            </a:r>
            <a:r>
              <a:rPr lang="ru-RU" dirty="0" smtClean="0"/>
              <a:t>обучение (включая 350 за счет </a:t>
            </a:r>
            <a:r>
              <a:rPr lang="ru-RU" dirty="0" err="1" smtClean="0"/>
              <a:t>софинансирования</a:t>
            </a:r>
            <a:r>
              <a:rPr lang="ru-RU" dirty="0" smtClean="0"/>
              <a:t>)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58</a:t>
            </a:r>
            <a:r>
              <a:rPr lang="ru-RU" dirty="0" smtClean="0"/>
              <a:t> регионов, из них </a:t>
            </a:r>
            <a:r>
              <a:rPr lang="ru-RU" b="1" dirty="0" smtClean="0"/>
              <a:t>9</a:t>
            </a:r>
            <a:r>
              <a:rPr lang="ru-RU" dirty="0" smtClean="0"/>
              <a:t> приоритетного развития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124</a:t>
            </a:r>
            <a:r>
              <a:rPr lang="ru-RU" dirty="0" smtClean="0"/>
              <a:t> высших учебных заведения кроме СГТУ имени Гагарина Ю.А.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319</a:t>
            </a:r>
            <a:r>
              <a:rPr lang="ru-RU" b="1" dirty="0" smtClean="0"/>
              <a:t> </a:t>
            </a:r>
            <a:r>
              <a:rPr lang="ru-RU" dirty="0" smtClean="0"/>
              <a:t>бизнес-предприятий</a:t>
            </a:r>
            <a:endParaRPr lang="en-US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247517" y="1763629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Все курсы разработаны при участии бизнес-предприятий</a:t>
            </a:r>
          </a:p>
        </p:txBody>
      </p:sp>
      <p:pic>
        <p:nvPicPr>
          <p:cNvPr id="4099" name="Picture 3" descr="C:\Users\kumova\Downloads\kisspng-computer-icons-target-audience-audience-5ac5604d951e56.39857274152288468561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02" y="2276872"/>
            <a:ext cx="808613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Icono Educación, escuela, cinta de opciones, premio, logro, reconocimiento,  mejor Gratis de Education - Outl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1882" y="3461602"/>
            <a:ext cx="1017908" cy="1017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329790" y="3501588"/>
            <a:ext cx="2616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Наши лучшие практики:</a:t>
            </a:r>
          </a:p>
        </p:txBody>
      </p:sp>
    </p:spTree>
    <p:extLst>
      <p:ext uri="{BB962C8B-B14F-4D97-AF65-F5344CB8AC3E}">
        <p14:creationId xmlns:p14="http://schemas.microsoft.com/office/powerpoint/2010/main" val="176606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62221" y="369332"/>
            <a:ext cx="5265963" cy="539388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flipV="1">
            <a:off x="19051" y="1412776"/>
            <a:ext cx="3472829" cy="1944216"/>
          </a:xfrm>
          <a:prstGeom prst="rect">
            <a:avLst/>
          </a:prstGeom>
          <a:solidFill>
            <a:srgbClr val="F1D8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spcCol="0"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3607038" y="3499656"/>
            <a:ext cx="5536962" cy="1513520"/>
          </a:xfrm>
          <a:prstGeom prst="rect">
            <a:avLst/>
          </a:prstGeom>
          <a:solidFill>
            <a:schemeClr val="tx2">
              <a:lumMod val="60000"/>
              <a:lumOff val="40000"/>
              <a:alpha val="31000"/>
            </a:schemeClr>
          </a:solidFill>
        </p:spPr>
        <p:txBody>
          <a:bodyPr lIns="91408" tIns="45704" rIns="91408" bIns="45704"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pic>
        <p:nvPicPr>
          <p:cNvPr id="5121" name="Picture 1" descr="C:\Users\kumova\Downloads\0_793cb_1d8bffaa_ori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519" y="-246850"/>
            <a:ext cx="3159265" cy="2202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789512" y="1911603"/>
            <a:ext cx="486054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Технологии продвижения в социальных цифровых медиа</a:t>
            </a:r>
            <a:endParaRPr lang="ru-RU" sz="1400" dirty="0"/>
          </a:p>
          <a:p>
            <a:r>
              <a:rPr lang="ru-RU" sz="1400" i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sz="1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хочу выразить благодарность всем преподавателям курса! Мне настолько понравился к</a:t>
            </a:r>
            <a:r>
              <a:rPr lang="ru-RU" sz="1400" i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урс, </a:t>
            </a:r>
            <a:r>
              <a:rPr lang="ru-RU" sz="1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всех слушала с огромным интересном и открытым ртом</a:t>
            </a:r>
            <a:r>
              <a:rPr lang="ru-RU" sz="1400" i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 Я </a:t>
            </a:r>
            <a:r>
              <a:rPr lang="ru-RU" sz="1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безумно хочу реализовываться в мире </a:t>
            </a:r>
            <a:r>
              <a:rPr lang="ru-RU" sz="1400" i="1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соцсетей</a:t>
            </a:r>
            <a:r>
              <a:rPr lang="ru-RU" sz="1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Возможно начать продавать мои </a:t>
            </a:r>
            <a:r>
              <a:rPr lang="ru-RU" sz="1400" i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услуги. СПАСИБО </a:t>
            </a:r>
            <a:r>
              <a:rPr lang="ru-RU" sz="1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БОЛЬШОЕ КАЖДОМУ, кто сделал этот курс, прочитал! </a:t>
            </a:r>
            <a:r>
              <a:rPr lang="ru-RU" sz="1400" b="1" i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 СПБГУ</a:t>
            </a:r>
            <a:endParaRPr lang="ru-RU" sz="1400" b="1" i="1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80337" y="454360"/>
            <a:ext cx="2738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ОТЗЫВЫ СЛУШАТЕЛЕЙ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412776"/>
            <a:ext cx="29878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Пользователь онлайн-ресурсов и услуг цифровой </a:t>
            </a: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экономики</a:t>
            </a:r>
          </a:p>
          <a:p>
            <a:r>
              <a:rPr lang="ru-RU" sz="1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Очень хороший системный курс для обучения людей пенсионного возраста, теперь будем внедрять его у себя. </a:t>
            </a:r>
            <a:r>
              <a:rPr lang="ru-RU" sz="1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Доцент Юго-Западного государственного университета</a:t>
            </a:r>
            <a:endParaRPr lang="ru-RU" sz="14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400" b="1" i="1" dirty="0">
              <a:latin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871" y="3779236"/>
            <a:ext cx="33251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Компьютерная графика и цифровой дизайн </a:t>
            </a:r>
            <a:endParaRPr lang="ru-RU" sz="14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окунулась в мир волшебных технологий.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Большое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курс! Материал интересный, занятия насыщенные, замечательно подготовленные. Разбор тем последовательный, полный, с хорошим ритмом. Все понятно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Буду преподавать его в своем вузе. </a:t>
            </a: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 Нижегородского гос. Университета имени Н.И. Лобачевского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55621" y="3746647"/>
            <a:ext cx="5136859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Интернет-маркетинг</a:t>
            </a:r>
          </a:p>
          <a:p>
            <a:r>
              <a:rPr lang="ru-RU" sz="1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Для меня было очень важно научиться продвигать свой бизнес в Интернет, </a:t>
            </a:r>
            <a:r>
              <a:rPr lang="ru-RU" sz="1400" i="1" dirty="0" smtClean="0">
                <a:latin typeface="Times New Roman" panose="02020603050405020304" pitchFamily="18" charset="0"/>
              </a:rPr>
              <a:t>анализировать конкурентов с помощью Интернет.</a:t>
            </a:r>
          </a:p>
          <a:p>
            <a:r>
              <a:rPr lang="ru-RU" sz="1400" i="1" dirty="0" smtClean="0">
                <a:latin typeface="Times New Roman" panose="02020603050405020304" pitchFamily="18" charset="0"/>
              </a:rPr>
              <a:t>Большое спасибо разработчикам и преподавателям курса</a:t>
            </a:r>
          </a:p>
          <a:p>
            <a:r>
              <a:rPr lang="ru-RU" sz="1400" b="1" i="1" dirty="0" smtClean="0">
                <a:latin typeface="Times New Roman" panose="02020603050405020304" pitchFamily="18" charset="0"/>
              </a:rPr>
              <a:t>Индивидуальный предприниматель, Саратов</a:t>
            </a:r>
          </a:p>
          <a:p>
            <a:endParaRPr lang="ru-RU" sz="1400" b="1" i="1" dirty="0" smtClean="0">
              <a:latin typeface="Times New Roman" panose="02020603050405020304" pitchFamily="18" charset="0"/>
            </a:endParaRPr>
          </a:p>
          <a:p>
            <a:pPr algn="just"/>
            <a:r>
              <a:rPr lang="ru-RU" sz="1400" dirty="0" smtClean="0"/>
              <a:t>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всем преподавателям за грамотно составленную</a:t>
            </a:r>
          </a:p>
          <a:p>
            <a:pPr algn="just"/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и дополнительные материалы </a:t>
            </a: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дальнейшего продолжения</a:t>
            </a:r>
          </a:p>
          <a:p>
            <a:pPr algn="just"/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изучения в области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интернет-маркетинга, отдельные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</a:t>
            </a:r>
          </a:p>
          <a:p>
            <a:pPr algn="just"/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благодарности организаторам курса за своевременное и полное</a:t>
            </a:r>
          </a:p>
          <a:p>
            <a:pPr algn="just"/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</a:t>
            </a:r>
          </a:p>
          <a:p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предприниматель, Ростов-на-Дону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C:\Users\kumova\Downloads\kisspng-contract-computer-icons-desktop-wallpaper-clip-art-revocation-of-license-5aeddbb5ad88f3.842503961525537717710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2004"/>
            <a:ext cx="854717" cy="854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Объект 2"/>
          <p:cNvSpPr txBox="1">
            <a:spLocks/>
          </p:cNvSpPr>
          <p:nvPr/>
        </p:nvSpPr>
        <p:spPr>
          <a:xfrm flipH="1">
            <a:off x="-1" y="3499656"/>
            <a:ext cx="3607039" cy="3358344"/>
          </a:xfrm>
          <a:prstGeom prst="rect">
            <a:avLst/>
          </a:prstGeom>
          <a:solidFill>
            <a:schemeClr val="accent6">
              <a:lumMod val="75000"/>
              <a:alpha val="31000"/>
            </a:schemeClr>
          </a:solidFill>
        </p:spPr>
        <p:txBody>
          <a:bodyPr lIns="91408" tIns="45704" rIns="91408" bIns="45704"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9818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13347"/>
            <a:ext cx="9144000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Учет результатов освоения курсов дополнительного образования в основном учебном процессе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022783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Апробация в области ИКТ!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2492896"/>
            <a:ext cx="7992888" cy="43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2204864"/>
            <a:ext cx="8640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При разработке рабочих программ ВО по 09.группе включение в рабочие программы возможности принятия к зачету </a:t>
            </a:r>
            <a:r>
              <a:rPr lang="en-US" sz="2400" dirty="0" smtClean="0"/>
              <a:t>/</a:t>
            </a:r>
            <a:r>
              <a:rPr lang="ru-RU" sz="2400" dirty="0" smtClean="0"/>
              <a:t>части зачета  результатов курсов дополнительного образования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Решение УМКН</a:t>
            </a:r>
          </a:p>
          <a:p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20106" y="4653136"/>
            <a:ext cx="81369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Программа </a:t>
            </a:r>
            <a:r>
              <a:rPr lang="ru-RU" dirty="0" err="1" smtClean="0"/>
              <a:t>доп.образования</a:t>
            </a:r>
            <a:r>
              <a:rPr lang="ru-RU" dirty="0" smtClean="0"/>
              <a:t>: авторизованный курс </a:t>
            </a:r>
            <a:r>
              <a:rPr lang="en-US" dirty="0" smtClean="0"/>
              <a:t>Microsoft </a:t>
            </a:r>
            <a:r>
              <a:rPr lang="ru-RU" dirty="0" smtClean="0">
                <a:hlinkClick r:id="rId2"/>
              </a:rPr>
              <a:t>Сертифицированный </a:t>
            </a:r>
            <a:r>
              <a:rPr lang="ru-RU" dirty="0">
                <a:hlinkClick r:id="rId2"/>
              </a:rPr>
              <a:t>разработчик баз и хранилищ данных на SQL </a:t>
            </a:r>
            <a:r>
              <a:rPr lang="ru-RU" dirty="0" err="1">
                <a:hlinkClick r:id="rId2"/>
              </a:rPr>
              <a:t>Server</a:t>
            </a:r>
            <a:r>
              <a:rPr lang="ru-RU" dirty="0">
                <a:hlinkClick r:id="rId2"/>
              </a:rPr>
              <a:t> 2016. MCSA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dirty="0" smtClean="0"/>
              <a:t>(80 </a:t>
            </a:r>
            <a:r>
              <a:rPr lang="ru-RU" dirty="0" smtClean="0"/>
              <a:t>час.)</a:t>
            </a:r>
          </a:p>
          <a:p>
            <a:r>
              <a:rPr lang="ru-RU" dirty="0" smtClean="0"/>
              <a:t>Дисциплина «Управление данными» 09.03.02 «Информационные системы и технологии» (252 час. Из них практических работ 48 час. 32 час лекций)</a:t>
            </a:r>
          </a:p>
          <a:p>
            <a:r>
              <a:rPr lang="ru-RU" dirty="0" smtClean="0"/>
              <a:t>Возможно принятие к зачету по практике результатов сертифицированного курса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315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1011</Words>
  <Application>Microsoft Office PowerPoint</Application>
  <PresentationFormat>Экран (4:3)</PresentationFormat>
  <Paragraphs>127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Franklin Gothic Book</vt:lpstr>
      <vt:lpstr>Franklin Gothic Heavy</vt:lpstr>
      <vt:lpstr>Symbol</vt:lpstr>
      <vt:lpstr>Times New Roman</vt:lpstr>
      <vt:lpstr>Wingdings 3</vt:lpstr>
      <vt:lpstr>Тема Office</vt:lpstr>
      <vt:lpstr>Саратовский государственный технический университет имени Гагарина Ю.А.</vt:lpstr>
      <vt:lpstr>Непрерывное практико-ориентированное образование в 2020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СГТУ имени Гагарина Ю.А.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Непрерывное практико-ориентированное образование СГТУ в 2019 году</dc:title>
  <dc:creator>Антропов Павел Георгиевич</dc:creator>
  <cp:lastModifiedBy>Долинина Ольга Николаевна</cp:lastModifiedBy>
  <cp:revision>48</cp:revision>
  <cp:lastPrinted>2020-12-24T06:03:21Z</cp:lastPrinted>
  <dcterms:created xsi:type="dcterms:W3CDTF">2020-07-02T13:53:27Z</dcterms:created>
  <dcterms:modified xsi:type="dcterms:W3CDTF">2020-12-24T06:59:22Z</dcterms:modified>
</cp:coreProperties>
</file>