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5" r:id="rId4"/>
    <p:sldId id="281" r:id="rId5"/>
    <p:sldId id="282" r:id="rId6"/>
    <p:sldId id="277" r:id="rId7"/>
    <p:sldId id="283" r:id="rId8"/>
    <p:sldId id="278" r:id="rId9"/>
    <p:sldId id="279" r:id="rId10"/>
    <p:sldId id="280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546" y="82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&#1048;&#1074;&#1072;&#1085;\YandexDisk\&#1047;&#1072;&#1088;&#1087;&#1083;&#1072;&#1090;&#1072;%20&#1074;%20&#1087;&#1072;&#1085;&#1076;&#1077;&#1084;&#1080;&#1102;\&#1057;&#1086;&#1086;&#1090;&#1085;&#1086;&#1096;&#1077;&#1085;&#1080;&#1077;%20&#1047;&#1055;%20&#1080;%20&#1092;&#1080;&#1082;&#1089;.&#1085;&#1072;&#1073;&#1086;&#1088;&#1072;\&#1055;&#1086;&#1082;&#1091;&#1087;&#1072;&#1090;&#1077;&#1083;&#1100;&#1085;&#1072;&#1103;%20&#1089;&#1087;&#1086;&#1089;&#1086;&#1073;&#1085;&#1086;&#1089;&#1090;&#1100;%20&#1047;&#1055;%20&#1087;&#1086;%20&#1091;&#1088;&#1086;&#1074;&#1085;&#1103;&#1084;%20(&#1092;&#1080;&#1082;&#1089;%20&#1085;&#1072;&#1073;&#1086;&#1088;)%20(&#1088;&#1080;&#1089;.7-10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&#1048;&#1074;&#1072;&#1085;\YandexDisk\&#1047;&#1072;&#1088;&#1087;&#1083;&#1072;&#1090;&#1072;%20&#1074;%20&#1087;&#1072;&#1085;&#1076;&#1077;&#1084;&#1080;&#1102;\&#1057;&#1086;&#1086;&#1090;&#1085;&#1086;&#1096;&#1077;&#1085;&#1080;&#1077;%20&#1047;&#1055;%20&#1080;%20&#1092;&#1080;&#1082;&#1089;.&#1085;&#1072;&#1073;&#1086;&#1088;&#1072;\&#1055;&#1086;&#1082;&#1091;&#1087;&#1072;&#1090;&#1077;&#1083;&#1100;&#1085;&#1072;&#1103;%20&#1089;&#1087;&#1086;&#1089;&#1086;&#1073;&#1085;&#1086;&#1089;&#1090;&#1100;%20&#1047;&#1055;%20&#1087;&#1086;%20&#1091;&#1088;&#1086;&#1074;&#1085;&#1103;&#1084;%20(&#1092;&#1080;&#1082;&#1089;%20&#1085;&#1072;&#1073;&#1086;&#1088;)%20(&#1088;&#1080;&#1089;.7-10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&#1048;&#1074;&#1072;&#1085;\YandexDisk\&#1047;&#1072;&#1088;&#1087;&#1083;&#1072;&#1090;&#1072;%20&#1074;%20&#1087;&#1072;&#1085;&#1076;&#1077;&#1084;&#1080;&#1102;\&#1057;&#1086;&#1086;&#1090;&#1085;&#1086;&#1096;&#1077;&#1085;&#1080;&#1077;%20&#1047;&#1055;%20&#1080;%20&#1092;&#1080;&#1082;&#1089;.&#1085;&#1072;&#1073;&#1086;&#1088;&#1072;\&#1055;&#1086;&#1082;&#1091;&#1087;&#1072;&#1090;&#1077;&#1083;&#1100;&#1085;&#1072;&#1103;%20&#1089;&#1087;&#1086;&#1089;&#1086;&#1073;&#1085;&#1086;&#1089;&#1090;&#1100;%20&#1047;&#1055;%20&#1087;&#1086;%20&#1091;&#1088;&#1086;&#1074;&#1085;&#1103;&#1084;%20(&#1092;&#1080;&#1082;&#1089;%20&#1085;&#1072;&#1073;&#1086;&#1088;)%20(&#1088;&#1080;&#1089;.7-10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&#1048;&#1074;&#1072;&#1085;\YandexDisk\&#1047;&#1072;&#1088;&#1087;&#1083;&#1072;&#1090;&#1072;%20&#1074;%20&#1087;&#1072;&#1085;&#1076;&#1077;&#1084;&#1080;&#1102;\&#1057;&#1086;&#1086;&#1090;&#1085;&#1086;&#1096;&#1077;&#1085;&#1080;&#1077;%20&#1047;&#1055;%20&#1080;%20&#1092;&#1080;&#1082;&#1089;.&#1085;&#1072;&#1073;&#1086;&#1088;&#1072;\&#1055;&#1086;&#1082;&#1091;&#1087;&#1072;&#1090;&#1077;&#1083;&#1100;&#1085;&#1072;&#1103;%20&#1089;&#1087;&#1086;&#1089;&#1086;&#1073;&#1085;&#1086;&#1089;&#1090;&#1100;%20&#1047;&#1055;%20&#1087;&#1086;%20&#1091;&#1088;&#1086;&#1074;&#1085;&#1103;&#1084;%20(&#1092;&#1080;&#1082;&#1089;%20&#1085;&#1072;&#1073;&#1086;&#1088;)%20(&#1088;&#1080;&#1089;.7-10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ivank\YandexDisk\&#1047;&#1072;&#1088;&#1087;&#1083;&#1072;&#1090;&#1072;%20&#1074;%20&#1087;&#1072;&#1085;&#1076;&#1077;&#1084;&#1080;&#1102;\&#1044;&#1086;&#1090;&#1072;&#1094;&#1080;&#1080;%20&#1085;&#1072;%20&#1074;&#1099;&#1088;&#1072;&#1074;&#1085;&#1080;&#1074;&#1072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Покупательная способность ЗП ПР дошкольных </a:t>
            </a:r>
            <a:r>
              <a:rPr lang="ru-RU" sz="2400" b="1" dirty="0" smtClean="0">
                <a:solidFill>
                  <a:srgbClr val="002060"/>
                </a:solidFill>
              </a:rPr>
              <a:t>образовательных</a:t>
            </a:r>
            <a:r>
              <a:rPr lang="ru-RU" sz="2400" b="1" baseline="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учреждений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'ЗП_РФ_уровни_1-3 кв'!$B$14</c:f>
              <c:strCache>
                <c:ptCount val="1"/>
                <c:pt idx="0">
                  <c:v>Покупательная способность ЗП ПР дошкольных обр. учреждений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'ЗП_РФ_уровни_1-3 кв'!$C$13:$J$13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'ЗП_РФ_уровни_1-3 кв'!$C$14:$J$14</c:f>
              <c:numCache>
                <c:formatCode>#,##0.00</c:formatCode>
                <c:ptCount val="8"/>
                <c:pt idx="0">
                  <c:v>2.1103027600694442</c:v>
                </c:pt>
                <c:pt idx="1">
                  <c:v>2.1785313358047014</c:v>
                </c:pt>
                <c:pt idx="2">
                  <c:v>1.9819320795790387</c:v>
                </c:pt>
                <c:pt idx="3">
                  <c:v>1.9141147975215067</c:v>
                </c:pt>
                <c:pt idx="4">
                  <c:v>1.8946048373919666</c:v>
                </c:pt>
                <c:pt idx="5">
                  <c:v>2.044396667522868</c:v>
                </c:pt>
                <c:pt idx="6">
                  <c:v>2.0571337666185032</c:v>
                </c:pt>
                <c:pt idx="7">
                  <c:v>2.0644980873567698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C8-420D-91F2-AEC575164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580800"/>
        <c:axId val="41195712"/>
      </c:barChart>
      <c:catAx>
        <c:axId val="6958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195712"/>
        <c:crosses val="autoZero"/>
        <c:auto val="1"/>
        <c:lblAlgn val="ctr"/>
        <c:lblOffset val="100"/>
        <c:noMultiLvlLbl val="0"/>
      </c:catAx>
      <c:valAx>
        <c:axId val="4119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58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pivotSource>
    <c:name>[Опрос _барометр_ ожиданий педагогов 21-05-20 Вебинар Скайенг исправленный.xlsx]диаграмма 1!СводнаяТаблица1</c:name>
    <c:fmtId val="-1"/>
  </c:pivotSource>
  <c:chart>
    <c:autoTitleDeleted val="0"/>
    <c:pivotFmts>
      <c:pivotFmt>
        <c:idx val="0"/>
        <c:spPr>
          <a:solidFill>
            <a:schemeClr val="accent6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46181336918096505"/>
          <c:y val="2.2802654516263229E-2"/>
          <c:w val="0.468274307880926"/>
          <c:h val="0.876447676795534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'диаграмма 1'!$C$16</c:f>
              <c:strCache>
                <c:ptCount val="1"/>
                <c:pt idx="0">
                  <c:v>"1"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1'!$C$17:$C$26</c:f>
              <c:numCache>
                <c:formatCode>General</c:formatCode>
                <c:ptCount val="9"/>
                <c:pt idx="0">
                  <c:v>12.5</c:v>
                </c:pt>
                <c:pt idx="1">
                  <c:v>62.5</c:v>
                </c:pt>
                <c:pt idx="2">
                  <c:v>47.5</c:v>
                </c:pt>
                <c:pt idx="3">
                  <c:v>25</c:v>
                </c:pt>
                <c:pt idx="4">
                  <c:v>35</c:v>
                </c:pt>
                <c:pt idx="5">
                  <c:v>47.5</c:v>
                </c:pt>
                <c:pt idx="6">
                  <c:v>0</c:v>
                </c:pt>
                <c:pt idx="7">
                  <c:v>10</c:v>
                </c:pt>
                <c:pt idx="8">
                  <c:v>22.5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6D-FA40-8D03-C896928079CA}"/>
            </c:ext>
          </c:extLst>
        </c:ser>
        <c:ser>
          <c:idx val="1"/>
          <c:order val="1"/>
          <c:tx>
            <c:strRef>
              <c:f>'диаграмма 1'!$D$16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1'!$D$17:$D$26</c:f>
              <c:numCache>
                <c:formatCode>General</c:formatCode>
                <c:ptCount val="9"/>
                <c:pt idx="0">
                  <c:v>17.5</c:v>
                </c:pt>
                <c:pt idx="1">
                  <c:v>22.5</c:v>
                </c:pt>
                <c:pt idx="2">
                  <c:v>12.5</c:v>
                </c:pt>
                <c:pt idx="3">
                  <c:v>17.5</c:v>
                </c:pt>
                <c:pt idx="4">
                  <c:v>22.5</c:v>
                </c:pt>
                <c:pt idx="5">
                  <c:v>10</c:v>
                </c:pt>
                <c:pt idx="6">
                  <c:v>5</c:v>
                </c:pt>
                <c:pt idx="7">
                  <c:v>12.5</c:v>
                </c:pt>
                <c:pt idx="8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6D-FA40-8D03-C896928079CA}"/>
            </c:ext>
          </c:extLst>
        </c:ser>
        <c:ser>
          <c:idx val="2"/>
          <c:order val="2"/>
          <c:tx>
            <c:strRef>
              <c:f>'диаграмма 1'!$E$16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1'!$E$17:$E$26</c:f>
              <c:numCache>
                <c:formatCode>General</c:formatCode>
                <c:ptCount val="9"/>
                <c:pt idx="0">
                  <c:v>7.5</c:v>
                </c:pt>
                <c:pt idx="1">
                  <c:v>7.5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2.5</c:v>
                </c:pt>
                <c:pt idx="7">
                  <c:v>17.5</c:v>
                </c:pt>
                <c:pt idx="8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6D-FA40-8D03-C896928079CA}"/>
            </c:ext>
          </c:extLst>
        </c:ser>
        <c:ser>
          <c:idx val="3"/>
          <c:order val="3"/>
          <c:tx>
            <c:strRef>
              <c:f>'диаграмма 1'!$F$16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1'!$F$17:$F$26</c:f>
              <c:numCache>
                <c:formatCode>General</c:formatCode>
                <c:ptCount val="9"/>
                <c:pt idx="0">
                  <c:v>7.5</c:v>
                </c:pt>
                <c:pt idx="1">
                  <c:v>2.5</c:v>
                </c:pt>
                <c:pt idx="2">
                  <c:v>10</c:v>
                </c:pt>
                <c:pt idx="3">
                  <c:v>10</c:v>
                </c:pt>
                <c:pt idx="4">
                  <c:v>7.5</c:v>
                </c:pt>
                <c:pt idx="5">
                  <c:v>7.5</c:v>
                </c:pt>
                <c:pt idx="6">
                  <c:v>7.5</c:v>
                </c:pt>
                <c:pt idx="7">
                  <c:v>10</c:v>
                </c:pt>
                <c:pt idx="8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6D-FA40-8D03-C896928079CA}"/>
            </c:ext>
          </c:extLst>
        </c:ser>
        <c:ser>
          <c:idx val="4"/>
          <c:order val="4"/>
          <c:tx>
            <c:strRef>
              <c:f>'диаграмма 1'!$G$16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1'!$G$17:$G$26</c:f>
              <c:numCache>
                <c:formatCode>General</c:formatCode>
                <c:ptCount val="9"/>
                <c:pt idx="0">
                  <c:v>17.5</c:v>
                </c:pt>
                <c:pt idx="1">
                  <c:v>2.5</c:v>
                </c:pt>
                <c:pt idx="2">
                  <c:v>10</c:v>
                </c:pt>
                <c:pt idx="3">
                  <c:v>15</c:v>
                </c:pt>
                <c:pt idx="4">
                  <c:v>7.5</c:v>
                </c:pt>
                <c:pt idx="5">
                  <c:v>5</c:v>
                </c:pt>
                <c:pt idx="6">
                  <c:v>22.5</c:v>
                </c:pt>
                <c:pt idx="7">
                  <c:v>12.5</c:v>
                </c:pt>
                <c:pt idx="8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6D-FA40-8D03-C896928079CA}"/>
            </c:ext>
          </c:extLst>
        </c:ser>
        <c:ser>
          <c:idx val="5"/>
          <c:order val="5"/>
          <c:tx>
            <c:strRef>
              <c:f>'диаграмма 1'!$H$16</c:f>
              <c:strCache>
                <c:ptCount val="1"/>
                <c:pt idx="0">
                  <c:v>"6"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1'!$H$17:$H$26</c:f>
              <c:numCache>
                <c:formatCode>General</c:formatCode>
                <c:ptCount val="9"/>
                <c:pt idx="0">
                  <c:v>37.5</c:v>
                </c:pt>
                <c:pt idx="1">
                  <c:v>2.5</c:v>
                </c:pt>
                <c:pt idx="2">
                  <c:v>7.5</c:v>
                </c:pt>
                <c:pt idx="3">
                  <c:v>7.5</c:v>
                </c:pt>
                <c:pt idx="4">
                  <c:v>2.5</c:v>
                </c:pt>
                <c:pt idx="5">
                  <c:v>5</c:v>
                </c:pt>
                <c:pt idx="6">
                  <c:v>62.5</c:v>
                </c:pt>
                <c:pt idx="7">
                  <c:v>37.5</c:v>
                </c:pt>
                <c:pt idx="8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76D-FA40-8D03-C896928079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10409728"/>
        <c:axId val="133204800"/>
      </c:barChart>
      <c:catAx>
        <c:axId val="110409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3204800"/>
        <c:crosses val="autoZero"/>
        <c:auto val="1"/>
        <c:lblAlgn val="ctr"/>
        <c:lblOffset val="100"/>
        <c:noMultiLvlLbl val="0"/>
      </c:catAx>
      <c:valAx>
        <c:axId val="13320480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40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491728285434122"/>
          <c:y val="0.95860306935317297"/>
          <c:w val="0.3856173590273424"/>
          <c:h val="3.2678474559383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'ЗП_РФ_уровни_1-3 кв'!$B$16</c:f>
              <c:strCache>
                <c:ptCount val="1"/>
                <c:pt idx="0">
                  <c:v>Покупательная способность ЗП ПР общеобразовательных учреждений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'ЗП_РФ_уровни_1-3 кв'!$C$15:$J$15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'ЗП_РФ_уровни_1-3 кв'!$C$16:$J$16</c:f>
              <c:numCache>
                <c:formatCode>#,##0.00</c:formatCode>
                <c:ptCount val="8"/>
                <c:pt idx="0">
                  <c:v>2.667211064152974</c:v>
                </c:pt>
                <c:pt idx="1">
                  <c:v>2.7086652189614155</c:v>
                </c:pt>
                <c:pt idx="2">
                  <c:v>2.4765755967812342</c:v>
                </c:pt>
                <c:pt idx="3">
                  <c:v>2.3648676825785913</c:v>
                </c:pt>
                <c:pt idx="4">
                  <c:v>2.3241561551369658</c:v>
                </c:pt>
                <c:pt idx="5">
                  <c:v>2.5005695518432218</c:v>
                </c:pt>
                <c:pt idx="6">
                  <c:v>2.5288997700795233</c:v>
                </c:pt>
                <c:pt idx="7">
                  <c:v>2.5620718004749437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17-437E-A0B7-8EC5B5DED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581312"/>
        <c:axId val="56192960"/>
      </c:barChart>
      <c:catAx>
        <c:axId val="6958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192960"/>
        <c:crosses val="autoZero"/>
        <c:auto val="1"/>
        <c:lblAlgn val="ctr"/>
        <c:lblOffset val="100"/>
        <c:noMultiLvlLbl val="0"/>
      </c:catAx>
      <c:valAx>
        <c:axId val="5619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58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'ЗП_РФ_уровни_1-3 кв'!$B$18</c:f>
              <c:strCache>
                <c:ptCount val="1"/>
                <c:pt idx="0">
                  <c:v>Покупательная способность ЗП ПР учреждений СПО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'ЗП_РФ_уровни_1-3 кв'!$C$17:$J$17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'ЗП_РФ_уровни_1-3 кв'!$C$18:$J$18</c:f>
              <c:numCache>
                <c:formatCode>#,##0.00</c:formatCode>
                <c:ptCount val="8"/>
                <c:pt idx="0">
                  <c:v>2.290063627397239</c:v>
                </c:pt>
                <c:pt idx="1">
                  <c:v>2.3771925532635678</c:v>
                </c:pt>
                <c:pt idx="2">
                  <c:v>2.1725864370293975</c:v>
                </c:pt>
                <c:pt idx="3">
                  <c:v>2.1073246226799549</c:v>
                </c:pt>
                <c:pt idx="4">
                  <c:v>2.1130722784082621</c:v>
                </c:pt>
                <c:pt idx="5">
                  <c:v>2.384796669439186</c:v>
                </c:pt>
                <c:pt idx="6">
                  <c:v>2.4017639554088306</c:v>
                </c:pt>
                <c:pt idx="7">
                  <c:v>2.458194500398553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AE-46F1-AFD9-66BD58F18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534016"/>
        <c:axId val="74935104"/>
      </c:barChart>
      <c:catAx>
        <c:axId val="9653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400"/>
            </a:pPr>
            <a:endParaRPr lang="ru-RU"/>
          </a:p>
        </c:txPr>
        <c:crossAx val="74935104"/>
        <c:crosses val="autoZero"/>
        <c:auto val="1"/>
        <c:lblAlgn val="ctr"/>
        <c:lblOffset val="100"/>
        <c:noMultiLvlLbl val="0"/>
      </c:catAx>
      <c:valAx>
        <c:axId val="7493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653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 b="1">
          <a:solidFill>
            <a:srgbClr val="002060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4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3301452344075053E-2"/>
          <c:y val="0.1858127613377904"/>
          <c:w val="0.89286566198526962"/>
          <c:h val="0.69367572803207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'ЗП_РФ_уровни_1-3 кв'!$B$20</c:f>
              <c:strCache>
                <c:ptCount val="1"/>
                <c:pt idx="0">
                  <c:v>Покупательная способность ЗП ПР учреждений высшего образования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'ЗП_РФ_уровни_1-3 кв'!$C$19:$J$19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'ЗП_РФ_уровни_1-3 кв'!$C$20:$J$20</c:f>
              <c:numCache>
                <c:formatCode>#,##0.00</c:formatCode>
                <c:ptCount val="8"/>
                <c:pt idx="0">
                  <c:v>3.4727472704036937</c:v>
                </c:pt>
                <c:pt idx="1">
                  <c:v>3.7789048747439491</c:v>
                </c:pt>
                <c:pt idx="2">
                  <c:v>3.5971895466210451</c:v>
                </c:pt>
                <c:pt idx="3">
                  <c:v>3.6221226916282827</c:v>
                </c:pt>
                <c:pt idx="4">
                  <c:v>3.912571889953397</c:v>
                </c:pt>
                <c:pt idx="5">
                  <c:v>5.2514839488092484</c:v>
                </c:pt>
                <c:pt idx="6">
                  <c:v>5.3896403632881329</c:v>
                </c:pt>
                <c:pt idx="7">
                  <c:v>5.3867705234406316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A5-42E2-8AEA-61B474F6D0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142528"/>
        <c:axId val="109192320"/>
      </c:barChart>
      <c:catAx>
        <c:axId val="1091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400"/>
            </a:pPr>
            <a:endParaRPr lang="ru-RU"/>
          </a:p>
        </c:txPr>
        <c:crossAx val="109192320"/>
        <c:crosses val="autoZero"/>
        <c:auto val="1"/>
        <c:lblAlgn val="ctr"/>
        <c:lblOffset val="100"/>
        <c:noMultiLvlLbl val="0"/>
      </c:catAx>
      <c:valAx>
        <c:axId val="10919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914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 b="1">
          <a:solidFill>
            <a:srgbClr val="00206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250645245801046E-2"/>
          <c:y val="2.6859005601554246E-2"/>
          <c:w val="0.72085109120076407"/>
          <c:h val="0.72110585274458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Лист2!$B$6</c:f>
              <c:strCache>
                <c:ptCount val="1"/>
                <c:pt idx="0">
                  <c:v>Объем дотаций на выравнивание бюджетной обеспеченности субъектов Российской Федерации (млрд.руб.) в реальных ценах 2012 года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Лист2!$C$5:$J$5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Лист2!$C$6:$J$6</c:f>
              <c:numCache>
                <c:formatCode>#,##0.00</c:formatCode>
                <c:ptCount val="8"/>
                <c:pt idx="0">
                  <c:v>396.99565799999999</c:v>
                </c:pt>
                <c:pt idx="1">
                  <c:v>392.27375825494153</c:v>
                </c:pt>
                <c:pt idx="2">
                  <c:v>382.07045273769154</c:v>
                </c:pt>
                <c:pt idx="3">
                  <c:v>366.73877498329773</c:v>
                </c:pt>
                <c:pt idx="4">
                  <c:v>361.34443065824479</c:v>
                </c:pt>
                <c:pt idx="5">
                  <c:v>416.20189874724139</c:v>
                </c:pt>
                <c:pt idx="6">
                  <c:v>424.71590412827521</c:v>
                </c:pt>
                <c:pt idx="7">
                  <c:v>434.12310019288248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5F-4F72-9C35-02AA50751321}"/>
            </c:ext>
          </c:extLst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Объем дотаций на выравнивание бюджетной обеспеченности субъектов Российской Федерации (млрд.руб.) в текущих ценах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48477952305188E-2"/>
                  <c:y val="-5.443350154856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5F-4F72-9C35-02AA50751321}"/>
                </c:ext>
              </c:extLst>
            </c:dLbl>
            <c:dLbl>
              <c:idx val="1"/>
              <c:layout>
                <c:manualLayout>
                  <c:x val="1.3855749645150978E-2"/>
                  <c:y val="-5.1711826471140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5F-4F72-9C35-02AA50751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Лист2!$C$3:$J$3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Лист2!$C$4:$J$4</c:f>
              <c:numCache>
                <c:formatCode>#,##0.00</c:formatCode>
                <c:ptCount val="8"/>
                <c:pt idx="0">
                  <c:v>396.99565799999999</c:v>
                </c:pt>
                <c:pt idx="1">
                  <c:v>418.83041900000001</c:v>
                </c:pt>
                <c:pt idx="2">
                  <c:v>439.77193999999997</c:v>
                </c:pt>
                <c:pt idx="3">
                  <c:v>487.77225399999998</c:v>
                </c:pt>
                <c:pt idx="4">
                  <c:v>514.59972800000003</c:v>
                </c:pt>
                <c:pt idx="5">
                  <c:v>614.59972800000003</c:v>
                </c:pt>
                <c:pt idx="6">
                  <c:v>645.14428820000001</c:v>
                </c:pt>
                <c:pt idx="7">
                  <c:v>675.26024949999999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5F-4F72-9C35-02AA50751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-27"/>
        <c:axId val="69502464"/>
        <c:axId val="109195776"/>
      </c:barChart>
      <c:catAx>
        <c:axId val="6950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195776"/>
        <c:crosses val="autoZero"/>
        <c:auto val="1"/>
        <c:lblAlgn val="ctr"/>
        <c:lblOffset val="100"/>
        <c:noMultiLvlLbl val="0"/>
      </c:catAx>
      <c:valAx>
        <c:axId val="10919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50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8225928979155712"/>
          <c:y val="0.1384090509273278"/>
          <c:w val="0.21230115445764511"/>
          <c:h val="0.60975979743272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ru-RU" sz="2000" dirty="0" smtClean="0"/>
              <a:t>Удельные</a:t>
            </a:r>
            <a:r>
              <a:rPr lang="ru-RU" sz="2000" baseline="0" dirty="0" smtClean="0"/>
              <a:t> расходы к</a:t>
            </a:r>
            <a:r>
              <a:rPr lang="ru-RU" sz="2000" dirty="0" smtClean="0"/>
              <a:t>онсолидированного бюджета </a:t>
            </a:r>
            <a:r>
              <a:rPr lang="ru-RU" sz="2000" dirty="0"/>
              <a:t>г. </a:t>
            </a:r>
            <a:r>
              <a:rPr lang="ru-RU" sz="2000" dirty="0" smtClean="0"/>
              <a:t>Москвы на дошкольное</a:t>
            </a:r>
            <a:r>
              <a:rPr lang="ru-RU" sz="2000" baseline="0" dirty="0" smtClean="0"/>
              <a:t> и общее образование</a:t>
            </a:r>
            <a:endParaRPr lang="ru-RU" sz="2000" dirty="0"/>
          </a:p>
        </c:rich>
      </c:tx>
      <c:layout>
        <c:manualLayout>
          <c:xMode val="edge"/>
          <c:yMode val="edge"/>
          <c:x val="0.1382767927746589"/>
          <c:y val="4.40923230752139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70252551480799"/>
          <c:y val="0.37557748213161535"/>
          <c:w val="0.79862621084429775"/>
          <c:h val="0.48500513831796482"/>
        </c:manualLayout>
      </c:layout>
      <c:lineChart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Консолидированный бюджет г. Москвы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Лист1!$B$2:$G$2</c:f>
              <c:numCache>
                <c:formatCode>#,##0.0</c:formatCode>
                <c:ptCount val="6"/>
                <c:pt idx="0">
                  <c:v>161.06341393440937</c:v>
                </c:pt>
                <c:pt idx="1">
                  <c:v>174.75067447633612</c:v>
                </c:pt>
                <c:pt idx="2">
                  <c:v>154.58389773358866</c:v>
                </c:pt>
                <c:pt idx="3">
                  <c:v>133.46323830692234</c:v>
                </c:pt>
                <c:pt idx="4">
                  <c:v>129.41186762744505</c:v>
                </c:pt>
                <c:pt idx="5">
                  <c:v>121.23311467550828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184-45C6-AFEE-47425BE88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29888"/>
        <c:axId val="41192832"/>
      </c:lineChart>
      <c:catAx>
        <c:axId val="9622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192832"/>
        <c:crosses val="autoZero"/>
        <c:auto val="1"/>
        <c:lblAlgn val="ctr"/>
        <c:lblOffset val="100"/>
        <c:noMultiLvlLbl val="0"/>
      </c:catAx>
      <c:valAx>
        <c:axId val="41192832"/>
        <c:scaling>
          <c:orientation val="minMax"/>
          <c:min val="9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9622988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000"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 b="1" i="0" baseline="0" dirty="0" smtClean="0">
                <a:effectLst/>
              </a:rPr>
              <a:t>Удельные расходы консолидированного бюджета Новгородской области на дошкольное и общее образование</a:t>
            </a:r>
            <a:endParaRPr lang="ru-RU" sz="2000" dirty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Консолидированный бюджет Новгородской области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Лист1!$B$2:$G$2</c:f>
              <c:numCache>
                <c:formatCode>#,##0.0</c:formatCode>
                <c:ptCount val="6"/>
                <c:pt idx="0">
                  <c:v>94.753274082448428</c:v>
                </c:pt>
                <c:pt idx="1">
                  <c:v>66.495228840481673</c:v>
                </c:pt>
                <c:pt idx="2">
                  <c:v>60.709019522121025</c:v>
                </c:pt>
                <c:pt idx="3">
                  <c:v>55.01329239691016</c:v>
                </c:pt>
                <c:pt idx="4">
                  <c:v>55.691184569172748</c:v>
                </c:pt>
                <c:pt idx="5">
                  <c:v>57.191610709052554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96A-4A33-AA3A-A10A5BFFA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95424"/>
        <c:axId val="69379200"/>
      </c:lineChart>
      <c:catAx>
        <c:axId val="9629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9379200"/>
        <c:crosses val="autoZero"/>
        <c:auto val="1"/>
        <c:lblAlgn val="ctr"/>
        <c:lblOffset val="100"/>
        <c:noMultiLvlLbl val="0"/>
      </c:catAx>
      <c:valAx>
        <c:axId val="69379200"/>
        <c:scaling>
          <c:orientation val="minMax"/>
          <c:min val="4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9629542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000"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/>
            </a:pPr>
            <a:r>
              <a:rPr lang="ru-RU" sz="2000" b="1" i="0" baseline="0" dirty="0" smtClean="0">
                <a:effectLst/>
              </a:rPr>
              <a:t>Удельные расходы консолидированного бюджета Ханты-Мансийского автономного округа-Югра на дошкольное и общее образование</a:t>
            </a:r>
            <a:endParaRPr lang="ru-RU" sz="2000" dirty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Консолидированный бюджет Ханты-Мансийского автономного округа-Югра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Лист1!$B$1:$G$1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Лист1!$B$2:$G$2</c:f>
              <c:numCache>
                <c:formatCode>#,##0.0</c:formatCode>
                <c:ptCount val="6"/>
                <c:pt idx="0">
                  <c:v>179.11636073801802</c:v>
                </c:pt>
                <c:pt idx="1">
                  <c:v>185.16263788812327</c:v>
                </c:pt>
                <c:pt idx="2">
                  <c:v>170.87140167086929</c:v>
                </c:pt>
                <c:pt idx="3">
                  <c:v>154.18114967455341</c:v>
                </c:pt>
                <c:pt idx="4">
                  <c:v>149.88759818316313</c:v>
                </c:pt>
                <c:pt idx="5">
                  <c:v>141.57172196504914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E46-433C-B8FA-30CA8CACDD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66752"/>
        <c:axId val="69380352"/>
      </c:lineChart>
      <c:catAx>
        <c:axId val="33866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9380352"/>
        <c:crosses val="autoZero"/>
        <c:auto val="1"/>
        <c:lblAlgn val="ctr"/>
        <c:lblOffset val="100"/>
        <c:noMultiLvlLbl val="0"/>
      </c:catAx>
      <c:valAx>
        <c:axId val="69380352"/>
        <c:scaling>
          <c:orientation val="minMax"/>
          <c:min val="12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33866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Удельные бюджетные расходы на 1 обучающегося в целом по РФ в ценах 2012 г. (тыс.рублей)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0367432133892847E-2"/>
          <c:y val="0.14270165418128167"/>
          <c:w val="0.63890025002138551"/>
          <c:h val="0.68521282963260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Лист1!$C$29</c:f>
              <c:strCache>
                <c:ptCount val="1"/>
                <c:pt idx="0">
                  <c:v>На дошкольное образование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Лист1!$D$28:$J$28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Лист1!$D$29:$J$29</c:f>
              <c:numCache>
                <c:formatCode>0.0</c:formatCode>
                <c:ptCount val="7"/>
                <c:pt idx="0">
                  <c:v>77.645079999999979</c:v>
                </c:pt>
                <c:pt idx="1">
                  <c:v>87.449910000000131</c:v>
                </c:pt>
                <c:pt idx="2">
                  <c:v>83.328069999999983</c:v>
                </c:pt>
                <c:pt idx="3">
                  <c:v>72.283179999999987</c:v>
                </c:pt>
                <c:pt idx="4">
                  <c:v>64.607169999999996</c:v>
                </c:pt>
                <c:pt idx="5">
                  <c:v>63.789710000000056</c:v>
                </c:pt>
                <c:pt idx="6">
                  <c:v>72.767770000000013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49-A241-BFA2-40B041126525}"/>
            </c:ext>
          </c:extLst>
        </c:ser>
        <c:ser>
          <c:idx val="1"/>
          <c:order val="1"/>
          <c:tx>
            <c:strRef>
              <c:f>Лист1!$C$30</c:f>
              <c:strCache>
                <c:ptCount val="1"/>
                <c:pt idx="0">
                  <c:v>На общее образование</c:v>
                </c:pt>
              </c:strCache>
            </c:strRef>
          </c:tx>
          <c:invertIfNegative val="0"/>
          <c:dLbls>
            <c:spPr>
              <a:solidFill>
                <a:prstClr val="white"/>
              </a:solidFill>
              <a:ln>
                <a:solidFill>
                  <a:schemeClr val="accent2"/>
                </a:solidFill>
              </a:ln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Лист1!$D$28:$J$28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Лист1!$D$30:$J$30</c:f>
              <c:numCache>
                <c:formatCode>0.0</c:formatCode>
                <c:ptCount val="7"/>
                <c:pt idx="0">
                  <c:v>87.461940000000027</c:v>
                </c:pt>
                <c:pt idx="1">
                  <c:v>91.181669999999997</c:v>
                </c:pt>
                <c:pt idx="2">
                  <c:v>86.244339999999994</c:v>
                </c:pt>
                <c:pt idx="3">
                  <c:v>71.893360000000001</c:v>
                </c:pt>
                <c:pt idx="4">
                  <c:v>68.05210000000001</c:v>
                </c:pt>
                <c:pt idx="5">
                  <c:v>66.69047999999998</c:v>
                </c:pt>
                <c:pt idx="6">
                  <c:v>69.439399999999992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49-A241-BFA2-40B041126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67776"/>
        <c:axId val="69383808"/>
      </c:barChart>
      <c:catAx>
        <c:axId val="3386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9383808"/>
        <c:crosses val="autoZero"/>
        <c:auto val="1"/>
        <c:lblAlgn val="ctr"/>
        <c:lblOffset val="100"/>
        <c:noMultiLvlLbl val="0"/>
      </c:catAx>
      <c:valAx>
        <c:axId val="693838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38677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73257691131663838"/>
          <c:y val="0.12052594387240077"/>
          <c:w val="0.23654119552104863"/>
          <c:h val="0.773482737734705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Arial Narrow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DD0633-B35E-4557-9B9C-78FD213BF331}" type="doc">
      <dgm:prSet loTypeId="urn:microsoft.com/office/officeart/2005/8/layout/gear1" loCatId="process" qsTypeId="urn:microsoft.com/office/officeart/2005/8/quickstyle/3d3" qsCatId="3D" csTypeId="urn:microsoft.com/office/officeart/2005/8/colors/colorful5" csCatId="colorful" phldr="1"/>
      <dgm:spPr/>
    </dgm:pt>
    <dgm:pt modelId="{699150A1-A383-4799-BE77-1AC334EE0543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</a:rPr>
            <a:t>Эффективный учебный план, базовая и вариативная часть учебных планов, профили </a:t>
          </a:r>
          <a:endParaRPr lang="ru-RU" sz="3200" b="1" dirty="0">
            <a:solidFill>
              <a:schemeClr val="bg1"/>
            </a:solidFill>
          </a:endParaRPr>
        </a:p>
      </dgm:t>
    </dgm:pt>
    <dgm:pt modelId="{B7181928-412A-4101-8929-F878486A161E}" type="parTrans" cxnId="{31FEF804-92FB-488C-8A60-7F5FCCC55DB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21EA9C2-6787-487C-9D55-043DAC524726}" type="sibTrans" cxnId="{31FEF804-92FB-488C-8A60-7F5FCCC55DB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97413AE-54DB-4988-8344-E47E82958CA3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/>
              </a:solidFill>
            </a:rPr>
            <a:t>Дополнительные занятия с отстающими</a:t>
          </a:r>
          <a:endParaRPr lang="ru-RU" sz="2400" b="1" kern="1200" dirty="0" smtClean="0">
            <a:solidFill>
              <a:schemeClr val="bg1"/>
            </a:solidFill>
          </a:endParaRPr>
        </a:p>
        <a:p>
          <a:pPr>
            <a:spcAft>
              <a:spcPct val="35000"/>
            </a:spcAft>
          </a:pPr>
          <a:endParaRPr lang="ru-RU" sz="1050" b="1" dirty="0">
            <a:solidFill>
              <a:srgbClr val="002060"/>
            </a:solidFill>
          </a:endParaRPr>
        </a:p>
      </dgm:t>
    </dgm:pt>
    <dgm:pt modelId="{9D224047-D291-49D5-8C25-8CD76E8549A2}" type="parTrans" cxnId="{831B8F70-4579-48EF-A67B-37ABE3D54C6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B00A63F-626E-41FC-91BE-BBAA28FE4F07}" type="sibTrans" cxnId="{831B8F70-4579-48EF-A67B-37ABE3D54C6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90B3DE3-13F2-4E88-9DEF-339589D83EB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bg1"/>
              </a:solidFill>
            </a:rPr>
            <a:t>работа с талантливыми детьми 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dirty="0">
            <a:solidFill>
              <a:schemeClr val="bg1"/>
            </a:solidFill>
          </a:endParaRPr>
        </a:p>
      </dgm:t>
    </dgm:pt>
    <dgm:pt modelId="{665F064F-7C8F-4F06-B172-7645FBC21F7A}" type="parTrans" cxnId="{939F3339-21BD-47E3-B8CB-E3C744A4E6E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57F2896-FB9C-4B77-9FE9-A1A4EDCA43B9}" type="sibTrans" cxnId="{939F3339-21BD-47E3-B8CB-E3C744A4E6E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BEC207A-A9A7-4B06-828A-ECBD087B0B4B}">
      <dgm:prSet phldrT="[Текст]"/>
      <dgm:spPr/>
      <dgm:t>
        <a:bodyPr/>
        <a:lstStyle/>
        <a:p>
          <a:endParaRPr lang="ru-RU" b="1" dirty="0">
            <a:solidFill>
              <a:srgbClr val="002060"/>
            </a:solidFill>
          </a:endParaRPr>
        </a:p>
      </dgm:t>
    </dgm:pt>
    <dgm:pt modelId="{0EA5B2AE-C1C7-425C-B361-0AA4D235B210}" type="parTrans" cxnId="{9B9C2D2A-0F9B-4667-B8F6-46F4C115C60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97670D2-0A71-47DA-8047-815D2528D941}" type="sibTrans" cxnId="{9B9C2D2A-0F9B-4667-B8F6-46F4C115C60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C1EF287-96A3-4A73-AFE4-B78403A97B15}">
      <dgm:prSet custLinFactNeighborX="-48825" custLinFactNeighborY="23625"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AE958E3-B940-47A8-B16F-0BCF8F835EBD}" type="parTrans" cxnId="{C5C7501F-0739-4881-9789-0791122A56F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8809CE1-836C-4B67-8F62-00754C4AE1D8}" type="sibTrans" cxnId="{C5C7501F-0739-4881-9789-0791122A56F0}">
      <dgm:prSet custLinFactNeighborX="-28334"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86B3C50-6467-4594-8B23-14028ED43E22}" type="pres">
      <dgm:prSet presAssocID="{DCDD0633-B35E-4557-9B9C-78FD213BF33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EFF5037-C2C2-43CB-9ADE-EEEB7CC63EF3}" type="pres">
      <dgm:prSet presAssocID="{699150A1-A383-4799-BE77-1AC334EE0543}" presName="gear1" presStyleLbl="node1" presStyleIdx="0" presStyleCnt="3" custLinFactNeighborX="-5203" custLinFactNeighborY="32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827F5-5946-4A14-8299-D1B882ADD80F}" type="pres">
      <dgm:prSet presAssocID="{699150A1-A383-4799-BE77-1AC334EE0543}" presName="gear1srcNode" presStyleLbl="node1" presStyleIdx="0" presStyleCnt="3"/>
      <dgm:spPr/>
      <dgm:t>
        <a:bodyPr/>
        <a:lstStyle/>
        <a:p>
          <a:endParaRPr lang="ru-RU"/>
        </a:p>
      </dgm:t>
    </dgm:pt>
    <dgm:pt modelId="{0EB119A4-0E42-40E0-9FCC-164EE9730689}" type="pres">
      <dgm:prSet presAssocID="{699150A1-A383-4799-BE77-1AC334EE0543}" presName="gear1dstNode" presStyleLbl="node1" presStyleIdx="0" presStyleCnt="3"/>
      <dgm:spPr/>
      <dgm:t>
        <a:bodyPr/>
        <a:lstStyle/>
        <a:p>
          <a:endParaRPr lang="ru-RU"/>
        </a:p>
      </dgm:t>
    </dgm:pt>
    <dgm:pt modelId="{19806F53-954B-4886-8C16-27E57272720A}" type="pres">
      <dgm:prSet presAssocID="{F97413AE-54DB-4988-8344-E47E82958CA3}" presName="gear2" presStyleLbl="node1" presStyleIdx="1" presStyleCnt="3" custScaleX="132889" custScaleY="98911" custLinFactNeighborX="-844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91A52-0860-45A1-9029-85844014589D}" type="pres">
      <dgm:prSet presAssocID="{F97413AE-54DB-4988-8344-E47E82958CA3}" presName="gear2srcNode" presStyleLbl="node1" presStyleIdx="1" presStyleCnt="3"/>
      <dgm:spPr/>
      <dgm:t>
        <a:bodyPr/>
        <a:lstStyle/>
        <a:p>
          <a:endParaRPr lang="ru-RU"/>
        </a:p>
      </dgm:t>
    </dgm:pt>
    <dgm:pt modelId="{93E983A6-D127-4A8E-891C-E476A9BBA158}" type="pres">
      <dgm:prSet presAssocID="{F97413AE-54DB-4988-8344-E47E82958CA3}" presName="gear2dstNode" presStyleLbl="node1" presStyleIdx="1" presStyleCnt="3"/>
      <dgm:spPr/>
      <dgm:t>
        <a:bodyPr/>
        <a:lstStyle/>
        <a:p>
          <a:endParaRPr lang="ru-RU"/>
        </a:p>
      </dgm:t>
    </dgm:pt>
    <dgm:pt modelId="{52360E32-62E0-4035-AE53-D8ACD27DC3D0}" type="pres">
      <dgm:prSet presAssocID="{F90B3DE3-13F2-4E88-9DEF-339589D83EBC}" presName="gear3" presStyleLbl="node1" presStyleIdx="2" presStyleCnt="3" custScaleX="115436" custScaleY="114441" custLinFactNeighborX="-48825" custLinFactNeighborY="23625"/>
      <dgm:spPr/>
      <dgm:t>
        <a:bodyPr/>
        <a:lstStyle/>
        <a:p>
          <a:endParaRPr lang="ru-RU"/>
        </a:p>
      </dgm:t>
    </dgm:pt>
    <dgm:pt modelId="{1B0F63B5-8F75-4065-8239-EAFC303B346C}" type="pres">
      <dgm:prSet presAssocID="{F90B3DE3-13F2-4E88-9DEF-339589D83EB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4B6A3-8167-40F0-B1AB-6F8E5B57F15B}" type="pres">
      <dgm:prSet presAssocID="{F90B3DE3-13F2-4E88-9DEF-339589D83EBC}" presName="gear3srcNode" presStyleLbl="node1" presStyleIdx="2" presStyleCnt="3"/>
      <dgm:spPr/>
      <dgm:t>
        <a:bodyPr/>
        <a:lstStyle/>
        <a:p>
          <a:endParaRPr lang="ru-RU"/>
        </a:p>
      </dgm:t>
    </dgm:pt>
    <dgm:pt modelId="{F9E9F455-73FA-4DBE-B533-FFAE2A49B9D0}" type="pres">
      <dgm:prSet presAssocID="{F90B3DE3-13F2-4E88-9DEF-339589D83EBC}" presName="gear3dstNode" presStyleLbl="node1" presStyleIdx="2" presStyleCnt="3"/>
      <dgm:spPr/>
      <dgm:t>
        <a:bodyPr/>
        <a:lstStyle/>
        <a:p>
          <a:endParaRPr lang="ru-RU"/>
        </a:p>
      </dgm:t>
    </dgm:pt>
    <dgm:pt modelId="{16C6E891-3E2A-41FD-A3B1-4CE0F4D683A8}" type="pres">
      <dgm:prSet presAssocID="{A21EA9C2-6787-487C-9D55-043DAC524726}" presName="connector1" presStyleLbl="sibTrans2D1" presStyleIdx="0" presStyleCnt="3" custAng="8354740" custFlipHor="1" custLinFactNeighborX="-6774" custLinFactNeighborY="715"/>
      <dgm:spPr/>
      <dgm:t>
        <a:bodyPr/>
        <a:lstStyle/>
        <a:p>
          <a:endParaRPr lang="ru-RU"/>
        </a:p>
      </dgm:t>
    </dgm:pt>
    <dgm:pt modelId="{961CB2FC-05F0-4A29-AD36-F31D60CC4B1F}" type="pres">
      <dgm:prSet presAssocID="{EB00A63F-626E-41FC-91BE-BBAA28FE4F07}" presName="connector2" presStyleLbl="sibTrans2D1" presStyleIdx="1" presStyleCnt="3" custAng="20357936" custLinFactNeighborX="-53067" custLinFactNeighborY="3510"/>
      <dgm:spPr/>
      <dgm:t>
        <a:bodyPr/>
        <a:lstStyle/>
        <a:p>
          <a:endParaRPr lang="ru-RU"/>
        </a:p>
      </dgm:t>
    </dgm:pt>
    <dgm:pt modelId="{A7D1349A-3424-4C0F-B600-A5480B72378C}" type="pres">
      <dgm:prSet presAssocID="{F57F2896-FB9C-4B77-9FE9-A1A4EDCA43B9}" presName="connector3" presStyleLbl="sibTrans2D1" presStyleIdx="2" presStyleCnt="3" custLinFactNeighborX="-28334"/>
      <dgm:spPr/>
      <dgm:t>
        <a:bodyPr/>
        <a:lstStyle/>
        <a:p>
          <a:endParaRPr lang="ru-RU"/>
        </a:p>
      </dgm:t>
    </dgm:pt>
  </dgm:ptLst>
  <dgm:cxnLst>
    <dgm:cxn modelId="{A6B5B5EC-B652-4326-B166-C796DDC372B4}" type="presOf" srcId="{699150A1-A383-4799-BE77-1AC334EE0543}" destId="{DEFF5037-C2C2-43CB-9ADE-EEEB7CC63EF3}" srcOrd="0" destOrd="0" presId="urn:microsoft.com/office/officeart/2005/8/layout/gear1"/>
    <dgm:cxn modelId="{6AB668CA-0A07-4AD3-9564-9E205E34A839}" type="presOf" srcId="{EB00A63F-626E-41FC-91BE-BBAA28FE4F07}" destId="{961CB2FC-05F0-4A29-AD36-F31D60CC4B1F}" srcOrd="0" destOrd="0" presId="urn:microsoft.com/office/officeart/2005/8/layout/gear1"/>
    <dgm:cxn modelId="{31FEF804-92FB-488C-8A60-7F5FCCC55DBA}" srcId="{DCDD0633-B35E-4557-9B9C-78FD213BF331}" destId="{699150A1-A383-4799-BE77-1AC334EE0543}" srcOrd="0" destOrd="0" parTransId="{B7181928-412A-4101-8929-F878486A161E}" sibTransId="{A21EA9C2-6787-487C-9D55-043DAC524726}"/>
    <dgm:cxn modelId="{831B8F70-4579-48EF-A67B-37ABE3D54C69}" srcId="{DCDD0633-B35E-4557-9B9C-78FD213BF331}" destId="{F97413AE-54DB-4988-8344-E47E82958CA3}" srcOrd="1" destOrd="0" parTransId="{9D224047-D291-49D5-8C25-8CD76E8549A2}" sibTransId="{EB00A63F-626E-41FC-91BE-BBAA28FE4F07}"/>
    <dgm:cxn modelId="{061F275E-04DA-4243-97AA-BCD3863B94E2}" type="presOf" srcId="{F97413AE-54DB-4988-8344-E47E82958CA3}" destId="{19806F53-954B-4886-8C16-27E57272720A}" srcOrd="0" destOrd="0" presId="urn:microsoft.com/office/officeart/2005/8/layout/gear1"/>
    <dgm:cxn modelId="{C628B11C-964F-4491-88D0-AB7D7FB0DDB8}" type="presOf" srcId="{DCDD0633-B35E-4557-9B9C-78FD213BF331}" destId="{A86B3C50-6467-4594-8B23-14028ED43E22}" srcOrd="0" destOrd="0" presId="urn:microsoft.com/office/officeart/2005/8/layout/gear1"/>
    <dgm:cxn modelId="{B017DADC-32F5-4611-9F44-398CFD5840CE}" type="presOf" srcId="{F90B3DE3-13F2-4E88-9DEF-339589D83EBC}" destId="{52360E32-62E0-4035-AE53-D8ACD27DC3D0}" srcOrd="0" destOrd="0" presId="urn:microsoft.com/office/officeart/2005/8/layout/gear1"/>
    <dgm:cxn modelId="{C0C2D95D-99A6-4C82-B666-9C78A873A90F}" type="presOf" srcId="{A21EA9C2-6787-487C-9D55-043DAC524726}" destId="{16C6E891-3E2A-41FD-A3B1-4CE0F4D683A8}" srcOrd="0" destOrd="0" presId="urn:microsoft.com/office/officeart/2005/8/layout/gear1"/>
    <dgm:cxn modelId="{939F3339-21BD-47E3-B8CB-E3C744A4E6EC}" srcId="{DCDD0633-B35E-4557-9B9C-78FD213BF331}" destId="{F90B3DE3-13F2-4E88-9DEF-339589D83EBC}" srcOrd="2" destOrd="0" parTransId="{665F064F-7C8F-4F06-B172-7645FBC21F7A}" sibTransId="{F57F2896-FB9C-4B77-9FE9-A1A4EDCA43B9}"/>
    <dgm:cxn modelId="{9B9C2D2A-0F9B-4667-B8F6-46F4C115C605}" srcId="{DCDD0633-B35E-4557-9B9C-78FD213BF331}" destId="{9BEC207A-A9A7-4B06-828A-ECBD087B0B4B}" srcOrd="4" destOrd="0" parTransId="{0EA5B2AE-C1C7-425C-B361-0AA4D235B210}" sibTransId="{F97670D2-0A71-47DA-8047-815D2528D941}"/>
    <dgm:cxn modelId="{40D08EF8-C497-465D-BE48-BF1DD6C654E0}" type="presOf" srcId="{F90B3DE3-13F2-4E88-9DEF-339589D83EBC}" destId="{F9E9F455-73FA-4DBE-B533-FFAE2A49B9D0}" srcOrd="3" destOrd="0" presId="urn:microsoft.com/office/officeart/2005/8/layout/gear1"/>
    <dgm:cxn modelId="{25657293-6B57-4F93-9486-B07C3C1D4B18}" type="presOf" srcId="{F90B3DE3-13F2-4E88-9DEF-339589D83EBC}" destId="{3C84B6A3-8167-40F0-B1AB-6F8E5B57F15B}" srcOrd="2" destOrd="0" presId="urn:microsoft.com/office/officeart/2005/8/layout/gear1"/>
    <dgm:cxn modelId="{A8E797BE-27F8-4E5F-B1E5-3B284A0F06A3}" type="presOf" srcId="{699150A1-A383-4799-BE77-1AC334EE0543}" destId="{0EB119A4-0E42-40E0-9FCC-164EE9730689}" srcOrd="2" destOrd="0" presId="urn:microsoft.com/office/officeart/2005/8/layout/gear1"/>
    <dgm:cxn modelId="{4F106979-9499-4493-80E1-AC81D27DCDBF}" type="presOf" srcId="{F57F2896-FB9C-4B77-9FE9-A1A4EDCA43B9}" destId="{A7D1349A-3424-4C0F-B600-A5480B72378C}" srcOrd="0" destOrd="0" presId="urn:microsoft.com/office/officeart/2005/8/layout/gear1"/>
    <dgm:cxn modelId="{A3BC5B78-81D2-4B92-BCDA-63B45699E6C0}" type="presOf" srcId="{F90B3DE3-13F2-4E88-9DEF-339589D83EBC}" destId="{1B0F63B5-8F75-4065-8239-EAFC303B346C}" srcOrd="1" destOrd="0" presId="urn:microsoft.com/office/officeart/2005/8/layout/gear1"/>
    <dgm:cxn modelId="{1A00994B-18EB-476D-9EBC-652D927DD978}" type="presOf" srcId="{699150A1-A383-4799-BE77-1AC334EE0543}" destId="{9C3827F5-5946-4A14-8299-D1B882ADD80F}" srcOrd="1" destOrd="0" presId="urn:microsoft.com/office/officeart/2005/8/layout/gear1"/>
    <dgm:cxn modelId="{C5C7501F-0739-4881-9789-0791122A56F0}" srcId="{DCDD0633-B35E-4557-9B9C-78FD213BF331}" destId="{AC1EF287-96A3-4A73-AFE4-B78403A97B15}" srcOrd="3" destOrd="0" parTransId="{3AE958E3-B940-47A8-B16F-0BCF8F835EBD}" sibTransId="{68809CE1-836C-4B67-8F62-00754C4AE1D8}"/>
    <dgm:cxn modelId="{467EC667-B6B1-4690-B9DD-7465769832F6}" type="presOf" srcId="{F97413AE-54DB-4988-8344-E47E82958CA3}" destId="{5DB91A52-0860-45A1-9029-85844014589D}" srcOrd="1" destOrd="0" presId="urn:microsoft.com/office/officeart/2005/8/layout/gear1"/>
    <dgm:cxn modelId="{493C04AF-15D5-4C66-AFCA-B80E7D9EE41A}" type="presOf" srcId="{F97413AE-54DB-4988-8344-E47E82958CA3}" destId="{93E983A6-D127-4A8E-891C-E476A9BBA158}" srcOrd="2" destOrd="0" presId="urn:microsoft.com/office/officeart/2005/8/layout/gear1"/>
    <dgm:cxn modelId="{CAEB3BA5-B4E2-47DA-BE70-E0DC172E72AF}" type="presParOf" srcId="{A86B3C50-6467-4594-8B23-14028ED43E22}" destId="{DEFF5037-C2C2-43CB-9ADE-EEEB7CC63EF3}" srcOrd="0" destOrd="0" presId="urn:microsoft.com/office/officeart/2005/8/layout/gear1"/>
    <dgm:cxn modelId="{001B173D-311A-4EE0-9415-F6CEAB0471CB}" type="presParOf" srcId="{A86B3C50-6467-4594-8B23-14028ED43E22}" destId="{9C3827F5-5946-4A14-8299-D1B882ADD80F}" srcOrd="1" destOrd="0" presId="urn:microsoft.com/office/officeart/2005/8/layout/gear1"/>
    <dgm:cxn modelId="{B5064FF5-4648-4B8C-B203-65E83E67CAB3}" type="presParOf" srcId="{A86B3C50-6467-4594-8B23-14028ED43E22}" destId="{0EB119A4-0E42-40E0-9FCC-164EE9730689}" srcOrd="2" destOrd="0" presId="urn:microsoft.com/office/officeart/2005/8/layout/gear1"/>
    <dgm:cxn modelId="{DFC64C01-58AB-4BC8-ADBF-27F8EFEF3630}" type="presParOf" srcId="{A86B3C50-6467-4594-8B23-14028ED43E22}" destId="{19806F53-954B-4886-8C16-27E57272720A}" srcOrd="3" destOrd="0" presId="urn:microsoft.com/office/officeart/2005/8/layout/gear1"/>
    <dgm:cxn modelId="{8C864F94-0840-4864-9CBD-3D725EC5ED5F}" type="presParOf" srcId="{A86B3C50-6467-4594-8B23-14028ED43E22}" destId="{5DB91A52-0860-45A1-9029-85844014589D}" srcOrd="4" destOrd="0" presId="urn:microsoft.com/office/officeart/2005/8/layout/gear1"/>
    <dgm:cxn modelId="{9DC49CFA-FF1D-43CD-8B57-423E2567E649}" type="presParOf" srcId="{A86B3C50-6467-4594-8B23-14028ED43E22}" destId="{93E983A6-D127-4A8E-891C-E476A9BBA158}" srcOrd="5" destOrd="0" presId="urn:microsoft.com/office/officeart/2005/8/layout/gear1"/>
    <dgm:cxn modelId="{7F4C633F-FEE9-4282-9E69-6C363F653F47}" type="presParOf" srcId="{A86B3C50-6467-4594-8B23-14028ED43E22}" destId="{52360E32-62E0-4035-AE53-D8ACD27DC3D0}" srcOrd="6" destOrd="0" presId="urn:microsoft.com/office/officeart/2005/8/layout/gear1"/>
    <dgm:cxn modelId="{731B17EC-00F4-4CD3-8520-EA69B8B7FD1E}" type="presParOf" srcId="{A86B3C50-6467-4594-8B23-14028ED43E22}" destId="{1B0F63B5-8F75-4065-8239-EAFC303B346C}" srcOrd="7" destOrd="0" presId="urn:microsoft.com/office/officeart/2005/8/layout/gear1"/>
    <dgm:cxn modelId="{3682DFFE-74A2-4C4F-B475-3097F32FB736}" type="presParOf" srcId="{A86B3C50-6467-4594-8B23-14028ED43E22}" destId="{3C84B6A3-8167-40F0-B1AB-6F8E5B57F15B}" srcOrd="8" destOrd="0" presId="urn:microsoft.com/office/officeart/2005/8/layout/gear1"/>
    <dgm:cxn modelId="{55AEF938-0629-4531-8E0F-1071C84D4691}" type="presParOf" srcId="{A86B3C50-6467-4594-8B23-14028ED43E22}" destId="{F9E9F455-73FA-4DBE-B533-FFAE2A49B9D0}" srcOrd="9" destOrd="0" presId="urn:microsoft.com/office/officeart/2005/8/layout/gear1"/>
    <dgm:cxn modelId="{A8C58892-7C82-42F5-BA7B-F7BAF7174131}" type="presParOf" srcId="{A86B3C50-6467-4594-8B23-14028ED43E22}" destId="{16C6E891-3E2A-41FD-A3B1-4CE0F4D683A8}" srcOrd="10" destOrd="0" presId="urn:microsoft.com/office/officeart/2005/8/layout/gear1"/>
    <dgm:cxn modelId="{D1E44A85-D803-423B-98A2-0564020BDC93}" type="presParOf" srcId="{A86B3C50-6467-4594-8B23-14028ED43E22}" destId="{961CB2FC-05F0-4A29-AD36-F31D60CC4B1F}" srcOrd="11" destOrd="0" presId="urn:microsoft.com/office/officeart/2005/8/layout/gear1"/>
    <dgm:cxn modelId="{39273A2E-DFD3-42E3-93A2-ACB5513CB83E}" type="presParOf" srcId="{A86B3C50-6467-4594-8B23-14028ED43E22}" destId="{A7D1349A-3424-4C0F-B600-A5480B72378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F5037-C2C2-43CB-9ADE-EEEB7CC63EF3}">
      <dsp:nvSpPr>
        <dsp:cNvPr id="0" name=""/>
        <dsp:cNvSpPr/>
      </dsp:nvSpPr>
      <dsp:spPr>
        <a:xfrm>
          <a:off x="9005985" y="5064602"/>
          <a:ext cx="5960533" cy="5960533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Эффективный учебный план, базовая и вариативная часть учебных планов, профили </a:t>
          </a:r>
          <a:endParaRPr lang="ru-RU" sz="3200" b="1" kern="1200" dirty="0">
            <a:solidFill>
              <a:schemeClr val="bg1"/>
            </a:solidFill>
          </a:endParaRPr>
        </a:p>
      </dsp:txBody>
      <dsp:txXfrm>
        <a:off x="10204317" y="6460828"/>
        <a:ext cx="3563869" cy="3063837"/>
      </dsp:txXfrm>
    </dsp:sp>
    <dsp:sp modelId="{19806F53-954B-4886-8C16-27E57272720A}">
      <dsp:nvSpPr>
        <dsp:cNvPr id="0" name=""/>
        <dsp:cNvSpPr/>
      </dsp:nvSpPr>
      <dsp:spPr>
        <a:xfrm>
          <a:off x="1475755" y="3679352"/>
          <a:ext cx="5760649" cy="4287726"/>
        </a:xfrm>
        <a:prstGeom prst="gear6">
          <a:avLst/>
        </a:prstGeom>
        <a:solidFill>
          <a:schemeClr val="accent5">
            <a:hueOff val="8007945"/>
            <a:satOff val="-25989"/>
            <a:lumOff val="1178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chemeClr val="bg1"/>
              </a:solidFill>
            </a:rPr>
            <a:t>Дополнительные занятия с отстающими</a:t>
          </a:r>
          <a:endParaRPr lang="ru-RU" sz="2400" b="1" kern="1200" dirty="0" smtClean="0">
            <a:solidFill>
              <a:schemeClr val="bg1"/>
            </a:solidFill>
          </a:endParaRPr>
        </a:p>
        <a:p>
          <a:pPr>
            <a:spcBef>
              <a:spcPct val="0"/>
            </a:spcBef>
            <a:spcAft>
              <a:spcPct val="35000"/>
            </a:spcAft>
          </a:pPr>
          <a:endParaRPr lang="ru-RU" sz="1050" b="1" dirty="0">
            <a:solidFill>
              <a:srgbClr val="002060"/>
            </a:solidFill>
          </a:endParaRPr>
        </a:p>
      </dsp:txBody>
      <dsp:txXfrm>
        <a:off x="2769309" y="4765324"/>
        <a:ext cx="3173541" cy="2115782"/>
      </dsp:txXfrm>
    </dsp:sp>
    <dsp:sp modelId="{52360E32-62E0-4035-AE53-D8ACD27DC3D0}">
      <dsp:nvSpPr>
        <dsp:cNvPr id="0" name=""/>
        <dsp:cNvSpPr/>
      </dsp:nvSpPr>
      <dsp:spPr>
        <a:xfrm rot="20700000">
          <a:off x="5400787" y="1595095"/>
          <a:ext cx="4918439" cy="4845241"/>
        </a:xfrm>
        <a:prstGeom prst="gear6">
          <a:avLst/>
        </a:prstGeom>
        <a:solidFill>
          <a:schemeClr val="accent5">
            <a:hueOff val="16015889"/>
            <a:satOff val="-51978"/>
            <a:lumOff val="2355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bg1"/>
              </a:solidFill>
            </a:rPr>
            <a:t>работа с талантливыми детьми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solidFill>
              <a:schemeClr val="bg1"/>
            </a:solidFill>
          </a:endParaRPr>
        </a:p>
      </dsp:txBody>
      <dsp:txXfrm rot="-20700000">
        <a:off x="6483887" y="2653457"/>
        <a:ext cx="2752240" cy="2728517"/>
      </dsp:txXfrm>
    </dsp:sp>
    <dsp:sp modelId="{16C6E891-3E2A-41FD-A3B1-4CE0F4D683A8}">
      <dsp:nvSpPr>
        <dsp:cNvPr id="0" name=""/>
        <dsp:cNvSpPr/>
      </dsp:nvSpPr>
      <dsp:spPr>
        <a:xfrm rot="13245260" flipH="1">
          <a:off x="8417906" y="4175295"/>
          <a:ext cx="7629483" cy="7629483"/>
        </a:xfrm>
        <a:prstGeom prst="circularArrow">
          <a:avLst>
            <a:gd name="adj1" fmla="val 4688"/>
            <a:gd name="adj2" fmla="val 299029"/>
            <a:gd name="adj3" fmla="val 2582168"/>
            <a:gd name="adj4" fmla="val 15725784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CB2FC-05F0-4A29-AD36-F31D60CC4B1F}">
      <dsp:nvSpPr>
        <dsp:cNvPr id="0" name=""/>
        <dsp:cNvSpPr/>
      </dsp:nvSpPr>
      <dsp:spPr>
        <a:xfrm rot="20357936">
          <a:off x="2138795" y="2862653"/>
          <a:ext cx="5543296" cy="554329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8007945"/>
            <a:satOff val="-25989"/>
            <a:lumOff val="11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1349A-3424-4C0F-B600-A5480B72378C}">
      <dsp:nvSpPr>
        <dsp:cNvPr id="0" name=""/>
        <dsp:cNvSpPr/>
      </dsp:nvSpPr>
      <dsp:spPr>
        <a:xfrm>
          <a:off x="5600250" y="-293750"/>
          <a:ext cx="5976789" cy="597678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16015889"/>
            <a:satOff val="-51978"/>
            <a:lumOff val="23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 lIns="217709" tIns="108855" rIns="217709" bIns="108855"/>
          <a:lstStyle/>
          <a:p>
            <a:fld id="{8410060A-9049-4E69-82FC-5B0CBBEE53C3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 lIns="217709" tIns="108855" rIns="217709" bIns="108855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922583" y="13010554"/>
            <a:ext cx="520975" cy="513601"/>
          </a:xfrm>
        </p:spPr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35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 lIns="217709" tIns="108855" rIns="217709" bIns="108855"/>
          <a:lstStyle/>
          <a:p>
            <a:fld id="{8410060A-9049-4E69-82FC-5B0CBBEE53C3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 lIns="217709" tIns="108855" rIns="217709" bIns="108855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922583" y="13010554"/>
            <a:ext cx="520975" cy="513601"/>
          </a:xfrm>
        </p:spPr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291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 lIns="217709" tIns="108855" rIns="217709" bIns="108855"/>
          <a:lstStyle/>
          <a:p>
            <a:fld id="{8410060A-9049-4E69-82FC-5B0CBBEE53C3}" type="datetimeFigureOut">
              <a:rPr lang="ru-RU" smtClean="0"/>
              <a:pPr/>
              <a:t>08.03.2021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 lIns="217709" tIns="108855" rIns="217709" bIns="108855"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922583" y="13010554"/>
            <a:ext cx="520975" cy="513601"/>
          </a:xfrm>
        </p:spPr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4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med"/>
  <p:hf hdr="0" ftr="0" dt="0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13549776" y="8090755"/>
            <a:ext cx="9443424" cy="117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ru-RU" dirty="0"/>
              <a:t>И.В. </a:t>
            </a:r>
            <a:r>
              <a:rPr lang="ru-RU" dirty="0" err="1"/>
              <a:t>Абанкина</a:t>
            </a:r>
            <a:r>
              <a:rPr lang="ru-RU" dirty="0"/>
              <a:t> </a:t>
            </a:r>
          </a:p>
          <a:p>
            <a:pPr algn="r"/>
            <a:r>
              <a:rPr lang="ru-RU" sz="3600" dirty="0"/>
              <a:t>Главный научный сотрудник Центра финансово-экономических решений в образовании </a:t>
            </a:r>
          </a:p>
          <a:p>
            <a:pPr algn="r"/>
            <a:endParaRPr lang="ru-RU" sz="3600" dirty="0"/>
          </a:p>
          <a:p>
            <a:pPr algn="r"/>
            <a:r>
              <a:rPr lang="ru-RU" dirty="0"/>
              <a:t>И.А. Кравченко </a:t>
            </a:r>
          </a:p>
          <a:p>
            <a:pPr algn="r"/>
            <a:r>
              <a:rPr lang="ru-RU" sz="3600" dirty="0"/>
              <a:t>Аналитик Центра финансово-экономических решений в образовании </a:t>
            </a:r>
            <a:endParaRPr sz="3600"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7116915" y="1847447"/>
            <a:ext cx="15876285" cy="7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Институт образования НИУ ВШЭ</a:t>
            </a:r>
            <a:endParaRPr dirty="0"/>
          </a:p>
        </p:txBody>
      </p:sp>
      <p:sp>
        <p:nvSpPr>
          <p:cNvPr id="55" name="Москва, 2017"/>
          <p:cNvSpPr txBox="1"/>
          <p:nvPr/>
        </p:nvSpPr>
        <p:spPr>
          <a:xfrm>
            <a:off x="7116915" y="11892516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 err="1"/>
              <a:t>Москва</a:t>
            </a:r>
            <a:r>
              <a:rPr dirty="0"/>
              <a:t>, 20</a:t>
            </a:r>
            <a:r>
              <a:rPr lang="ru-RU" dirty="0"/>
              <a:t>21 г.</a:t>
            </a:r>
            <a:endParaRPr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6863408" y="3441680"/>
            <a:ext cx="15697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cap="all" dirty="0">
                <a:ln w="6350">
                  <a:noFill/>
                </a:ln>
                <a:solidFill>
                  <a:srgbClr val="002060"/>
                </a:solidFill>
              </a:rPr>
              <a:t>Уроки труда глазами экономиста:</a:t>
            </a:r>
            <a:br>
              <a:rPr lang="ru-RU" sz="5400" b="1" cap="all" dirty="0">
                <a:ln w="6350">
                  <a:noFill/>
                </a:ln>
                <a:solidFill>
                  <a:srgbClr val="002060"/>
                </a:solidFill>
              </a:rPr>
            </a:br>
            <a:r>
              <a:rPr lang="ru-RU" sz="5400" b="1" cap="all" dirty="0">
                <a:ln w="6350">
                  <a:noFill/>
                </a:ln>
                <a:solidFill>
                  <a:srgbClr val="002060"/>
                </a:solidFill>
              </a:rPr>
              <a:t> за что и как платить учителю после пандемии</a:t>
            </a:r>
            <a:endParaRPr lang="ru-RU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41291" y="0"/>
            <a:ext cx="21945600" cy="2286000"/>
          </a:xfrm>
        </p:spPr>
        <p:txBody>
          <a:bodyPr>
            <a:normAutofit/>
          </a:bodyPr>
          <a:lstStyle/>
          <a:p>
            <a:r>
              <a:rPr lang="ru-RU" sz="5700" b="1" dirty="0">
                <a:solidFill>
                  <a:schemeClr val="bg1"/>
                </a:solidFill>
              </a:rPr>
              <a:t>Система оплаты труда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2025175" y="13010554"/>
            <a:ext cx="315790" cy="513601"/>
          </a:xfrm>
        </p:spPr>
        <p:txBody>
          <a:bodyPr/>
          <a:lstStyle/>
          <a:p>
            <a:pPr>
              <a:defRPr/>
            </a:pPr>
            <a:fld id="{43986166-16D0-48B5-951E-A332BE9A7B9B}" type="slidenum">
              <a:rPr lang="en-US" altLang="ru-RU" smtClean="0"/>
              <a:pPr>
                <a:defRPr/>
              </a:pPr>
              <a:t>10</a:t>
            </a:fld>
            <a:endParaRPr lang="en-US" altLang="ru-RU"/>
          </a:p>
        </p:txBody>
      </p:sp>
      <p:sp>
        <p:nvSpPr>
          <p:cNvPr id="4" name="TextBox 3"/>
          <p:cNvSpPr txBox="1"/>
          <p:nvPr/>
        </p:nvSpPr>
        <p:spPr>
          <a:xfrm>
            <a:off x="670720" y="2072990"/>
            <a:ext cx="6103568" cy="5689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57137" tIns="257137" rIns="257137" bIns="257137" rtlCol="0">
            <a:spAutoFit/>
          </a:bodyPr>
          <a:lstStyle/>
          <a:p>
            <a:r>
              <a:rPr lang="ru-RU" sz="4800" b="1" dirty="0"/>
              <a:t>Заработная плата:</a:t>
            </a:r>
          </a:p>
          <a:p>
            <a:pPr marL="680342" indent="-680342" algn="l">
              <a:buFont typeface="Arial" panose="020B0604020202020204" pitchFamily="34" charset="0"/>
              <a:buChar char="•"/>
            </a:pPr>
            <a:r>
              <a:rPr lang="ru-RU" sz="3600" dirty="0"/>
              <a:t>Оклад, установленный на уровне Правительства РФ по квалификационным </a:t>
            </a:r>
            <a:r>
              <a:rPr lang="ru-RU" sz="3600" dirty="0" smtClean="0"/>
              <a:t>группам с ежегодной индексацией по решению трехсторонней комиссии</a:t>
            </a:r>
            <a:endParaRPr lang="ru-RU" sz="3600" dirty="0"/>
          </a:p>
          <a:p>
            <a:pPr marL="680342" indent="-680342" algn="l">
              <a:buFont typeface="Arial" panose="020B0604020202020204" pitchFamily="34" charset="0"/>
              <a:buChar char="•"/>
            </a:pPr>
            <a:r>
              <a:rPr lang="ru-RU" sz="3600" dirty="0"/>
              <a:t>Компенсационные выплаты</a:t>
            </a:r>
          </a:p>
          <a:p>
            <a:pPr marL="680342" indent="-680342" algn="l">
              <a:buFont typeface="Arial" panose="020B0604020202020204" pitchFamily="34" charset="0"/>
              <a:buChar char="•"/>
            </a:pPr>
            <a:r>
              <a:rPr lang="ru-RU" sz="3600" dirty="0"/>
              <a:t>Стимулирующие выплаты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3615" y="2072990"/>
            <a:ext cx="7135643" cy="81213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57137" tIns="257137" rIns="257137" bIns="257137" rtlCol="0">
            <a:spAutoFit/>
          </a:bodyPr>
          <a:lstStyle/>
          <a:p>
            <a:r>
              <a:rPr lang="ru-RU" sz="4800" b="1" dirty="0"/>
              <a:t>Финансовое обеспечение </a:t>
            </a:r>
            <a:br>
              <a:rPr lang="ru-RU" sz="4800" b="1" dirty="0"/>
            </a:br>
            <a:r>
              <a:rPr lang="ru-RU" sz="4800" b="1" dirty="0"/>
              <a:t>и доступность образовательных ресурсов</a:t>
            </a:r>
          </a:p>
          <a:p>
            <a:endParaRPr lang="ru-RU" dirty="0"/>
          </a:p>
          <a:p>
            <a:pPr marL="680342" indent="-680342" algn="l">
              <a:buFont typeface="Arial" panose="020B0604020202020204" pitchFamily="34" charset="0"/>
              <a:buChar char="•"/>
            </a:pPr>
            <a:r>
              <a:rPr lang="ru-RU" sz="3600" dirty="0" smtClean="0"/>
              <a:t>Услуги связи, интернета</a:t>
            </a:r>
          </a:p>
          <a:p>
            <a:pPr marL="680342" indent="-680342" algn="l">
              <a:buFont typeface="Arial" panose="020B0604020202020204" pitchFamily="34" charset="0"/>
              <a:buChar char="•"/>
            </a:pPr>
            <a:r>
              <a:rPr lang="ru-RU" sz="3600" dirty="0" smtClean="0"/>
              <a:t>Обслуживание компьютерной техники и др.</a:t>
            </a:r>
          </a:p>
          <a:p>
            <a:pPr marL="680342" indent="-680342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algn="l"/>
            <a:r>
              <a:rPr lang="ru-RU" sz="3600" dirty="0" smtClean="0"/>
              <a:t>По аналогии с компенсацией расходов педагогов на оплату учебной литературы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7429289" y="2107216"/>
            <a:ext cx="5512157" cy="49512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57137" tIns="257137" rIns="257137" bIns="257137" rtlCol="0">
            <a:spAutoFit/>
          </a:bodyPr>
          <a:lstStyle/>
          <a:p>
            <a:r>
              <a:rPr lang="ru-RU" sz="4800" b="1" dirty="0"/>
              <a:t>Сертификаты на повышение квалификации, профессиональное развитие и стажировки</a:t>
            </a:r>
          </a:p>
        </p:txBody>
      </p:sp>
      <p:sp>
        <p:nvSpPr>
          <p:cNvPr id="7" name="Плюс 6"/>
          <p:cNvSpPr/>
          <p:nvPr/>
        </p:nvSpPr>
        <p:spPr>
          <a:xfrm>
            <a:off x="7083379" y="3773042"/>
            <a:ext cx="1339403" cy="14547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16115757" y="3773042"/>
            <a:ext cx="1339403" cy="14547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0720" y="8082135"/>
            <a:ext cx="7971149" cy="50128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57137" tIns="257137" rIns="257137" bIns="257137" rtlCol="0">
            <a:spAutoFit/>
          </a:bodyPr>
          <a:lstStyle/>
          <a:p>
            <a:pPr algn="l"/>
            <a:r>
              <a:rPr lang="ru-RU" sz="2400" b="1" dirty="0" err="1" smtClean="0">
                <a:solidFill>
                  <a:srgbClr val="C00000"/>
                </a:solidFill>
              </a:rPr>
              <a:t>Справочно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pPr algn="l"/>
            <a:r>
              <a:rPr lang="ru-RU" sz="2200" b="1" dirty="0" smtClean="0">
                <a:solidFill>
                  <a:srgbClr val="002060"/>
                </a:solidFill>
              </a:rPr>
              <a:t>Соотношение зарплат в Царской России, привязанное к современным ценам по стоимости драгметаллов</a:t>
            </a:r>
          </a:p>
          <a:p>
            <a:pPr marL="342900" indent="-342900" algn="l">
              <a:buFontTx/>
              <a:buChar char="-"/>
            </a:pPr>
            <a:r>
              <a:rPr lang="ru-RU" sz="2200" b="1" dirty="0" smtClean="0">
                <a:solidFill>
                  <a:srgbClr val="C00000"/>
                </a:solidFill>
              </a:rPr>
              <a:t>Кухарка 46,5 тыс. руб.</a:t>
            </a:r>
          </a:p>
          <a:p>
            <a:pPr marL="342900" indent="-342900" algn="l">
              <a:buFontTx/>
              <a:buChar char="-"/>
            </a:pPr>
            <a:r>
              <a:rPr lang="ru-RU" sz="2200" b="1" dirty="0" smtClean="0">
                <a:solidFill>
                  <a:srgbClr val="002060"/>
                </a:solidFill>
              </a:rPr>
              <a:t>Грузчики или чернорабочие 90,0 тыс. руб.</a:t>
            </a:r>
          </a:p>
          <a:p>
            <a:pPr marL="342900" indent="-342900" algn="l">
              <a:buFontTx/>
              <a:buChar char="-"/>
            </a:pPr>
            <a:r>
              <a:rPr lang="ru-RU" sz="2200" b="1" dirty="0" smtClean="0">
                <a:solidFill>
                  <a:srgbClr val="002060"/>
                </a:solidFill>
              </a:rPr>
              <a:t>Мелкий чиновник или  библиотекарь  116 тыс. руб.</a:t>
            </a:r>
          </a:p>
          <a:p>
            <a:pPr marL="342900" indent="-342900" algn="l">
              <a:buFontTx/>
              <a:buChar char="-"/>
            </a:pPr>
            <a:r>
              <a:rPr lang="ru-RU" sz="2200" b="1" dirty="0" smtClean="0">
                <a:solidFill>
                  <a:srgbClr val="002060"/>
                </a:solidFill>
              </a:rPr>
              <a:t>Слесарь 174,2 тыс. руб. </a:t>
            </a:r>
          </a:p>
          <a:p>
            <a:pPr marL="342900" indent="-342900" algn="l">
              <a:buFontTx/>
              <a:buChar char="-"/>
            </a:pPr>
            <a:r>
              <a:rPr lang="ru-RU" sz="2200" b="1" dirty="0" smtClean="0">
                <a:solidFill>
                  <a:srgbClr val="002060"/>
                </a:solidFill>
              </a:rPr>
              <a:t>Фельдшер 203 тыс. руб.</a:t>
            </a:r>
          </a:p>
          <a:p>
            <a:pPr marL="342900" indent="-342900" algn="l">
              <a:buFontTx/>
              <a:buChar char="-"/>
            </a:pPr>
            <a:r>
              <a:rPr lang="ru-RU" sz="2200" b="1" dirty="0" smtClean="0">
                <a:solidFill>
                  <a:srgbClr val="C00000"/>
                </a:solidFill>
              </a:rPr>
              <a:t>Учитель старших классов в гимназии 464,4 тыс. руб.</a:t>
            </a:r>
          </a:p>
          <a:p>
            <a:pPr marL="342900" indent="-342900" algn="l">
              <a:buFontTx/>
              <a:buChar char="-"/>
            </a:pPr>
            <a:endParaRPr lang="ru-RU" sz="2200" b="1" dirty="0">
              <a:solidFill>
                <a:srgbClr val="002060"/>
              </a:solidFill>
            </a:endParaRP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Конечно стоимость жизни была выше, но 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разница между низкоквалифицированным трудом и учительским трудом различалась на порядок!</a:t>
            </a:r>
          </a:p>
        </p:txBody>
      </p:sp>
      <p:pic>
        <p:nvPicPr>
          <p:cNvPr id="11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936" y="305272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4449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2</a:t>
            </a:fld>
            <a:endParaRPr lang="ru-RU"/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12408024" y="491233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Институт образования НИУ ВШЭ</a:t>
            </a:r>
            <a:endParaRPr dirty="0"/>
          </a:p>
        </p:txBody>
      </p:sp>
      <p:pic>
        <p:nvPicPr>
          <p:cNvPr id="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Линия"/>
          <p:cNvSpPr/>
          <p:nvPr/>
        </p:nvSpPr>
        <p:spPr>
          <a:xfrm>
            <a:off x="2632400" y="2753544"/>
            <a:ext cx="19551248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71BB43D-B57A-4AAD-BF40-369E812740DA}"/>
              </a:ext>
            </a:extLst>
          </p:cNvPr>
          <p:cNvSpPr txBox="1"/>
          <p:nvPr/>
        </p:nvSpPr>
        <p:spPr>
          <a:xfrm>
            <a:off x="2426186" y="1067292"/>
            <a:ext cx="20999062" cy="14369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5400" b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ru-RU" sz="4200" dirty="0"/>
              <a:t>Покупательная способность средней заработной платы педагогических работников дошкольного, общего, среднего профессионального и высшего образования в среднем по РФ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476E0E76-8ED0-40AB-BCF3-ADC4E18518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566575"/>
              </p:ext>
            </p:extLst>
          </p:nvPr>
        </p:nvGraphicFramePr>
        <p:xfrm>
          <a:off x="1226606" y="2969568"/>
          <a:ext cx="880515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CE29263E-529B-4F96-AAF0-E6FAC736B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87125"/>
              </p:ext>
            </p:extLst>
          </p:nvPr>
        </p:nvGraphicFramePr>
        <p:xfrm>
          <a:off x="12388752" y="2969568"/>
          <a:ext cx="880424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2D125BC6-6CB2-4A0E-93B3-8037684B9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755788"/>
              </p:ext>
            </p:extLst>
          </p:nvPr>
        </p:nvGraphicFramePr>
        <p:xfrm>
          <a:off x="1226606" y="8094423"/>
          <a:ext cx="8733146" cy="463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C5CC8CEC-F08B-4BE5-9D01-684D165EC3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332607"/>
              </p:ext>
            </p:extLst>
          </p:nvPr>
        </p:nvGraphicFramePr>
        <p:xfrm>
          <a:off x="12408024" y="8226152"/>
          <a:ext cx="8899594" cy="4631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9717388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3</a:t>
            </a:fld>
            <a:endParaRPr lang="ru-RU"/>
          </a:p>
        </p:txBody>
      </p:sp>
      <p:sp>
        <p:nvSpPr>
          <p:cNvPr id="6" name="Название подразделения, лаборатории, факультета и т.д."/>
          <p:cNvSpPr txBox="1"/>
          <p:nvPr/>
        </p:nvSpPr>
        <p:spPr>
          <a:xfrm>
            <a:off x="12408024" y="491233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Институт образования НИУ ВШЭ</a:t>
            </a:r>
            <a:endParaRPr dirty="0"/>
          </a:p>
        </p:txBody>
      </p:sp>
      <p:pic>
        <p:nvPicPr>
          <p:cNvPr id="7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Линия"/>
          <p:cNvSpPr/>
          <p:nvPr/>
        </p:nvSpPr>
        <p:spPr>
          <a:xfrm>
            <a:off x="2632400" y="2537520"/>
            <a:ext cx="19551248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71BB43D-B57A-4AAD-BF40-369E812740DA}"/>
              </a:ext>
            </a:extLst>
          </p:cNvPr>
          <p:cNvSpPr txBox="1"/>
          <p:nvPr/>
        </p:nvSpPr>
        <p:spPr>
          <a:xfrm>
            <a:off x="2426186" y="1375069"/>
            <a:ext cx="20495006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5400" b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ru-RU" sz="4400" dirty="0"/>
              <a:t>Динамика объема дотаций на выравнивание бюджетной обеспеченности субъектов РФ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224BE19-1403-47B1-8DA4-EBDDB9765543}"/>
              </a:ext>
            </a:extLst>
          </p:cNvPr>
          <p:cNvSpPr txBox="1"/>
          <p:nvPr/>
        </p:nvSpPr>
        <p:spPr>
          <a:xfrm>
            <a:off x="310680" y="7740314"/>
            <a:ext cx="23906656" cy="5261310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</a:rPr>
              <a:t>В соответствии с Бюджетным кодексом РФ субъектам Российской Федерации предоставляются д</a:t>
            </a:r>
            <a:r>
              <a:rPr lang="ru-RU" sz="3200" b="0" i="0" dirty="0">
                <a:solidFill>
                  <a:srgbClr val="000000"/>
                </a:solidFill>
                <a:effectLst/>
              </a:rPr>
              <a:t>отации на выравнивание бюджетной обеспеченности, которые предусматриваются в составе федерального бюджета и распределяются между субъектами Российской Федерации. </a:t>
            </a:r>
            <a:endParaRPr lang="ru-RU" sz="3200" b="0" i="0" dirty="0" smtClean="0">
              <a:solidFill>
                <a:srgbClr val="000000"/>
              </a:solidFill>
              <a:effectLst/>
            </a:endParaRP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b="0" i="0" dirty="0" smtClean="0">
                <a:solidFill>
                  <a:srgbClr val="000000"/>
                </a:solidFill>
                <a:effectLst/>
              </a:rPr>
              <a:t>Почти </a:t>
            </a:r>
            <a:r>
              <a:rPr lang="ru-RU" sz="3200" b="0" i="0" dirty="0">
                <a:solidFill>
                  <a:srgbClr val="000000"/>
                </a:solidFill>
                <a:effectLst/>
              </a:rPr>
              <a:t>все субъекты Российской Федерации, за исключением 13 </a:t>
            </a:r>
            <a:r>
              <a:rPr lang="ru-RU" sz="3200" b="0" i="0" dirty="0" smtClean="0">
                <a:solidFill>
                  <a:srgbClr val="000000"/>
                </a:solidFill>
                <a:effectLst/>
              </a:rPr>
              <a:t>регионов, получают дотации в </a:t>
            </a:r>
            <a:r>
              <a:rPr lang="ru-RU" sz="3200" b="0" i="0" dirty="0">
                <a:solidFill>
                  <a:srgbClr val="000000"/>
                </a:solidFill>
                <a:effectLst/>
              </a:rPr>
              <a:t>соответствии с перечнем на 2021 год согласно приложению №1 к приказу Министерства финансов Российской Федерации от 11.11.2020 г. № </a:t>
            </a:r>
            <a:r>
              <a:rPr lang="ru-RU" sz="3200" b="0" i="0" dirty="0" smtClean="0">
                <a:solidFill>
                  <a:srgbClr val="000000"/>
                </a:solidFill>
                <a:effectLst/>
              </a:rPr>
              <a:t>1030.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0000"/>
                </a:solidFill>
              </a:rPr>
              <a:t>Каждый </a:t>
            </a:r>
            <a:r>
              <a:rPr lang="ru-RU" sz="3200" dirty="0">
                <a:solidFill>
                  <a:srgbClr val="000000"/>
                </a:solidFill>
              </a:rPr>
              <a:t>регион самостоятельно осуществляет распределение полученных в составе дотации на выравнивание бюджетной обеспеченности по направлениям расходов, в том числе на сферу образования.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0000"/>
                </a:solidFill>
              </a:rPr>
              <a:t>Как видно из представленной диаграммы, объем дотаций </a:t>
            </a:r>
            <a:r>
              <a:rPr lang="ru-RU" sz="3200" b="1" dirty="0">
                <a:solidFill>
                  <a:srgbClr val="000000"/>
                </a:solidFill>
              </a:rPr>
              <a:t>в текущих ценах постоянно рос </a:t>
            </a:r>
            <a:r>
              <a:rPr lang="ru-RU" sz="3200" dirty="0">
                <a:solidFill>
                  <a:srgbClr val="000000"/>
                </a:solidFill>
              </a:rPr>
              <a:t>на протяжении всего периода 2012 – 2019 гг. </a:t>
            </a:r>
            <a:endParaRPr lang="ru-RU" sz="3200" dirty="0" smtClean="0">
              <a:solidFill>
                <a:srgbClr val="000000"/>
              </a:solidFill>
            </a:endParaRP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0000"/>
                </a:solidFill>
              </a:rPr>
              <a:t>Динамика </a:t>
            </a:r>
            <a:r>
              <a:rPr lang="ru-RU" sz="3200" dirty="0">
                <a:solidFill>
                  <a:srgbClr val="000000"/>
                </a:solidFill>
              </a:rPr>
              <a:t>объема дотаций </a:t>
            </a:r>
            <a:r>
              <a:rPr lang="ru-RU" sz="3200" b="1" dirty="0">
                <a:solidFill>
                  <a:srgbClr val="000000"/>
                </a:solidFill>
              </a:rPr>
              <a:t>в реальных ценах 2012 года</a:t>
            </a:r>
            <a:r>
              <a:rPr lang="ru-RU" sz="3200" dirty="0">
                <a:solidFill>
                  <a:srgbClr val="000000"/>
                </a:solidFill>
              </a:rPr>
              <a:t> сопоставима с динамикой средних размеров заработных плат по уровням образования, ответственность за организацию предоставления которых возложены на субъекты Российской Федерации и муниципальные образования.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6101443C-A22C-4E6B-865E-9AD8576D29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159885"/>
              </p:ext>
            </p:extLst>
          </p:nvPr>
        </p:nvGraphicFramePr>
        <p:xfrm>
          <a:off x="2110880" y="2878594"/>
          <a:ext cx="21081501" cy="5261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363956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7031" y="649276"/>
            <a:ext cx="19804811" cy="1872208"/>
          </a:xfrm>
        </p:spPr>
        <p:txBody>
          <a:bodyPr vert="horz" lIns="217709" tIns="108855" rIns="217709" bIns="108855" rtlCol="0" anchor="ctr">
            <a:noAutofit/>
          </a:bodyPr>
          <a:lstStyle/>
          <a:p>
            <a:pPr algn="r"/>
            <a:r>
              <a:rPr lang="ru-RU" sz="4300" b="1" dirty="0">
                <a:solidFill>
                  <a:srgbClr val="002060"/>
                </a:solidFill>
                <a:latin typeface="Arial Narrow" panose="020B0606020202030204" pitchFamily="34" charset="0"/>
                <a:sym typeface="Arial Narrow"/>
              </a:rPr>
              <a:t>Падение удельных расходов на дошкольное и общее образование в реальном выражении в субъектах Российской Федерации </a:t>
            </a:r>
            <a:br>
              <a:rPr lang="ru-RU" sz="4300" b="1" dirty="0">
                <a:solidFill>
                  <a:srgbClr val="002060"/>
                </a:solidFill>
                <a:latin typeface="Arial Narrow" panose="020B0606020202030204" pitchFamily="34" charset="0"/>
                <a:sym typeface="Arial Narrow"/>
              </a:rPr>
            </a:br>
            <a:r>
              <a:rPr lang="ru-RU" sz="4300" b="1" dirty="0">
                <a:solidFill>
                  <a:srgbClr val="002060"/>
                </a:solidFill>
                <a:latin typeface="Arial Narrow" panose="020B0606020202030204" pitchFamily="34" charset="0"/>
                <a:sym typeface="Arial Narrow"/>
              </a:rPr>
              <a:t>(в ценах 2012 года, тыс. руб.)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87694011"/>
              </p:ext>
            </p:extLst>
          </p:nvPr>
        </p:nvGraphicFramePr>
        <p:xfrm>
          <a:off x="286677" y="8055226"/>
          <a:ext cx="8160907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58351794"/>
              </p:ext>
            </p:extLst>
          </p:nvPr>
        </p:nvGraphicFramePr>
        <p:xfrm>
          <a:off x="15817398" y="8157384"/>
          <a:ext cx="8256917" cy="345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64935710"/>
              </p:ext>
            </p:extLst>
          </p:nvPr>
        </p:nvGraphicFramePr>
        <p:xfrm>
          <a:off x="8057875" y="7968808"/>
          <a:ext cx="8256917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Заголовок основного текста"/>
          <p:cNvSpPr txBox="1"/>
          <p:nvPr/>
        </p:nvSpPr>
        <p:spPr>
          <a:xfrm>
            <a:off x="670720" y="6615067"/>
            <a:ext cx="15553728" cy="135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70084" tIns="170084" rIns="170084" bIns="170084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3800" dirty="0">
                <a:solidFill>
                  <a:srgbClr val="002060"/>
                </a:solidFill>
                <a:latin typeface="Arial Narrow" pitchFamily="34" charset="0"/>
              </a:rPr>
              <a:t>Субъекты РФ с высокой бюджетной обеспеченностью находятся в жестких бюджетных ограничениях и снижают реальные расходы</a:t>
            </a:r>
            <a:endParaRPr sz="38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25083" y="6137920"/>
            <a:ext cx="8448939" cy="2304256"/>
          </a:xfrm>
          <a:prstGeom prst="rect">
            <a:avLst/>
          </a:prstGeom>
          <a:ln w="12700">
            <a:miter lim="400000"/>
          </a:ln>
        </p:spPr>
        <p:txBody>
          <a:bodyPr lIns="170084" tIns="170084" rIns="170084" bIns="170084" anchor="b"/>
          <a:lstStyle>
            <a:defPPr>
              <a:defRPr lang="ru-RU"/>
            </a:defPPr>
            <a:lvl1pPr algn="ctr">
              <a:defRPr sz="1600" b="1">
                <a:solidFill>
                  <a:srgbClr val="253957"/>
                </a:solidFill>
                <a:latin typeface="Arial Narrow" pitchFamily="34" charset="0"/>
              </a:defRPr>
            </a:lvl1pPr>
          </a:lstStyle>
          <a:p>
            <a:r>
              <a:rPr lang="ru-RU" sz="2600" dirty="0">
                <a:sym typeface="Arial Narrow"/>
              </a:rPr>
              <a:t>Субъекты</a:t>
            </a:r>
            <a:r>
              <a:rPr lang="ru-RU" sz="2600" dirty="0"/>
              <a:t> РФ с низкой бюджетной обеспеченностью способны обеспечить только оплату труда и не имеют средств на переоснащение учебного процесса и </a:t>
            </a:r>
            <a:r>
              <a:rPr lang="ru-RU" sz="2600" dirty="0" err="1"/>
              <a:t>цифровизацию</a:t>
            </a:r>
            <a:endParaRPr lang="ru-RU" sz="2600" dirty="0"/>
          </a:p>
          <a:p>
            <a:endParaRPr lang="ru-RU" sz="2600" dirty="0"/>
          </a:p>
        </p:txBody>
      </p:sp>
      <p:sp>
        <p:nvSpPr>
          <p:cNvPr id="12" name="Заголовок основного текста"/>
          <p:cNvSpPr txBox="1"/>
          <p:nvPr/>
        </p:nvSpPr>
        <p:spPr>
          <a:xfrm>
            <a:off x="818587" y="11344563"/>
            <a:ext cx="22126608" cy="135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70084" tIns="170084" rIns="170084" bIns="170084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3800" dirty="0">
                <a:latin typeface="Arial Narrow" pitchFamily="34" charset="0"/>
              </a:rPr>
              <a:t>Уровень расходов на общее образование не позволяет обеспечить доступность качественного общего образования и войти в 10 ведущих стран мира по качеству общего образования </a:t>
            </a:r>
            <a:endParaRPr sz="3800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8587" y="12928739"/>
            <a:ext cx="22894693" cy="666112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r"/>
            <a:r>
              <a:rPr lang="ru-RU" sz="2900" dirty="0">
                <a:latin typeface="Arial Narrow" panose="020B0606020202030204" pitchFamily="34" charset="0"/>
              </a:rPr>
              <a:t>Источники: КБ субъектов РФ, ФК, Росстат</a:t>
            </a:r>
          </a:p>
        </p:txBody>
      </p:sp>
      <p:sp>
        <p:nvSpPr>
          <p:cNvPr id="14" name="Линия"/>
          <p:cNvSpPr/>
          <p:nvPr/>
        </p:nvSpPr>
        <p:spPr>
          <a:xfrm>
            <a:off x="2805808" y="2969568"/>
            <a:ext cx="1898725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170084" tIns="170084" rIns="170084" bIns="170084" anchor="ctr"/>
          <a:lstStyle/>
          <a:p>
            <a:pPr>
              <a:defRPr sz="3200"/>
            </a:pPr>
            <a:endParaRPr/>
          </a:p>
        </p:txBody>
      </p:sp>
      <p:sp>
        <p:nvSpPr>
          <p:cNvPr id="17" name="Название подразделения, лаборатории, факультета и т.д."/>
          <p:cNvSpPr txBox="1"/>
          <p:nvPr/>
        </p:nvSpPr>
        <p:spPr>
          <a:xfrm>
            <a:off x="10271787" y="128975"/>
            <a:ext cx="13796608" cy="728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70084" tIns="170084" rIns="170084" bIns="170084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sz="2500" dirty="0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608320170"/>
              </p:ext>
            </p:extLst>
          </p:nvPr>
        </p:nvGraphicFramePr>
        <p:xfrm>
          <a:off x="1466131" y="2969569"/>
          <a:ext cx="21890432" cy="364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5" name="Изображение" descr="Изображение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920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2025175" y="13010554"/>
            <a:ext cx="315790" cy="513601"/>
          </a:xfrm>
        </p:spPr>
        <p:txBody>
          <a:bodyPr/>
          <a:lstStyle/>
          <a:p>
            <a:fld id="{86CB4B4D-7CA3-9044-876B-883B54F8677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1" y="3070860"/>
            <a:ext cx="8549640" cy="378714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316" y="3106785"/>
            <a:ext cx="8549640" cy="370459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5" name="Рисунок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1" y="7879155"/>
            <a:ext cx="8275320" cy="375285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0022776" y="7879154"/>
            <a:ext cx="13822875" cy="4682596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Ресурсная несбалансированность сферы образования уже проявилась в снижении результатов </a:t>
            </a:r>
            <a:r>
              <a:rPr lang="en-US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PISA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ru-RU" sz="2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Начиная с 2009 года, результаты имели положительную динамику, что позволило России войти в число 18 стран с самым высоким темпом позитивных изменений. </a:t>
            </a:r>
          </a:p>
          <a:p>
            <a:endParaRPr lang="ru-RU" sz="2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Однако резкое снижение финансирования образования, начиная с 2015 года, которое отразилось и на переподготовке учителей, и на свертывании темпов переоснащения образовательных учреждений, привело к снижению академических результатов по всем направлениям </a:t>
            </a:r>
            <a:endParaRPr lang="en-US" sz="29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9707" y="1461543"/>
            <a:ext cx="19032187" cy="1758719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Динамика академических результаты российских школьников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данным международного исследования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PISA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688" y="290492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743775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" y="1767885"/>
            <a:ext cx="21233797" cy="11933162"/>
          </a:xfrm>
          <a:prstGeom prst="rect">
            <a:avLst/>
          </a:prstGeom>
        </p:spPr>
      </p:pic>
      <p:sp>
        <p:nvSpPr>
          <p:cNvPr id="2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21568633" y="3"/>
            <a:ext cx="144334" cy="5136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0" name="AutoShape 3"/>
          <p:cNvSpPr>
            <a:spLocks noChangeAspect="1" noChangeArrowheads="1" noTextEdit="1"/>
          </p:cNvSpPr>
          <p:nvPr/>
        </p:nvSpPr>
        <p:spPr bwMode="auto">
          <a:xfrm>
            <a:off x="17055308" y="2291890"/>
            <a:ext cx="6429373" cy="956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7709" tIns="108855" rIns="217709" bIns="10885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>
            <a:off x="17137856" y="1241377"/>
            <a:ext cx="6981824" cy="6955114"/>
          </a:xfrm>
          <a:custGeom>
            <a:avLst/>
            <a:gdLst>
              <a:gd name="T0" fmla="*/ 1856 w 2025"/>
              <a:gd name="T1" fmla="*/ 0 h 2865"/>
              <a:gd name="T2" fmla="*/ 0 w 2025"/>
              <a:gd name="T3" fmla="*/ 0 h 2865"/>
              <a:gd name="T4" fmla="*/ 0 w 2025"/>
              <a:gd name="T5" fmla="*/ 2865 h 2865"/>
              <a:gd name="T6" fmla="*/ 2025 w 2025"/>
              <a:gd name="T7" fmla="*/ 2865 h 2865"/>
              <a:gd name="T8" fmla="*/ 2025 w 2025"/>
              <a:gd name="T9" fmla="*/ 185 h 2865"/>
              <a:gd name="T10" fmla="*/ 1856 w 2025"/>
              <a:gd name="T11" fmla="*/ 0 h 2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25" h="2865">
                <a:moveTo>
                  <a:pt x="1856" y="0"/>
                </a:moveTo>
                <a:lnTo>
                  <a:pt x="0" y="0"/>
                </a:lnTo>
                <a:lnTo>
                  <a:pt x="0" y="2865"/>
                </a:lnTo>
                <a:lnTo>
                  <a:pt x="2025" y="2865"/>
                </a:lnTo>
                <a:lnTo>
                  <a:pt x="2025" y="185"/>
                </a:lnTo>
                <a:lnTo>
                  <a:pt x="1856" y="0"/>
                </a:lnTo>
                <a:close/>
              </a:path>
            </a:pathLst>
          </a:custGeom>
          <a:solidFill>
            <a:srgbClr val="E3E5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17709" tIns="108855" rIns="217709" bIns="10885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23484683" y="4386283"/>
            <a:ext cx="3173" cy="2605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7709" tIns="108855" rIns="217709" bIns="10885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3484683" y="4386283"/>
            <a:ext cx="3173" cy="260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7709" tIns="108855" rIns="217709" bIns="10885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7055307" y="3308203"/>
            <a:ext cx="7064373" cy="2605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7709" tIns="108855" rIns="217709" bIns="10885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9938" y="2291890"/>
            <a:ext cx="3100109" cy="87409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7342078" y="3579842"/>
            <a:ext cx="6580773" cy="366693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Воспитательная работа не входит в расчет базового оклада  и нагрузки учителя, поэтому не включается в расчет потребности в педагогических кадрах для расчета норматива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Схема 38"/>
          <p:cNvGraphicFramePr/>
          <p:nvPr>
            <p:extLst>
              <p:ext uri="{D42A27DB-BD31-4B8C-83A1-F6EECF244321}">
                <p14:modId xmlns:p14="http://schemas.microsoft.com/office/powerpoint/2010/main" val="67786958"/>
              </p:ext>
            </p:extLst>
          </p:nvPr>
        </p:nvGraphicFramePr>
        <p:xfrm>
          <a:off x="419099" y="2269955"/>
          <a:ext cx="19715957" cy="10837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0" name="Скругленная прямоугольная выноска 39"/>
          <p:cNvSpPr/>
          <p:nvPr/>
        </p:nvSpPr>
        <p:spPr>
          <a:xfrm>
            <a:off x="11039873" y="809329"/>
            <a:ext cx="5517933" cy="4801838"/>
          </a:xfrm>
          <a:prstGeom prst="wedgeRoundRectCallout">
            <a:avLst>
              <a:gd name="adj1" fmla="val -84826"/>
              <a:gd name="adj2" fmla="val 40007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Работа с одаренными детьми,  поддержка талантов, стимулирование педагогов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419103" y="1567997"/>
            <a:ext cx="7474973" cy="2321877"/>
          </a:xfrm>
          <a:prstGeom prst="wedgeRoundRectCallout">
            <a:avLst>
              <a:gd name="adj1" fmla="val -1496"/>
              <a:gd name="adj2" fmla="val 104393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Классное руководство, внеурочная деятельность, компенсационные выплаты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18058040" y="8325394"/>
            <a:ext cx="5864811" cy="3558116"/>
          </a:xfrm>
          <a:prstGeom prst="wedgeRoundRectCallout">
            <a:avLst>
              <a:gd name="adj1" fmla="val -102179"/>
              <a:gd name="adj2" fmla="val -16157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Аудиторная нагрузка  по предметам, базовая часть оплаты труда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-7778217" y="5273825"/>
            <a:ext cx="18003021" cy="7370318"/>
            <a:chOff x="3617383" y="433492"/>
            <a:chExt cx="6921726" cy="368515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Shape 19"/>
            <p:cNvSpPr/>
            <p:nvPr/>
          </p:nvSpPr>
          <p:spPr>
            <a:xfrm rot="20700000">
              <a:off x="8415434" y="1994976"/>
              <a:ext cx="2123675" cy="2123675"/>
            </a:xfrm>
            <a:prstGeom prst="gear6">
              <a:avLst/>
            </a:prstGeom>
            <a:solidFill>
              <a:srgbClr val="00B0F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2">
              <a:schemeClr val="accent5">
                <a:hueOff val="-7353344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Shape 4"/>
            <p:cNvSpPr/>
            <p:nvPr/>
          </p:nvSpPr>
          <p:spPr>
            <a:xfrm>
              <a:off x="3617383" y="433492"/>
              <a:ext cx="1513883" cy="14630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defTabSz="1269972">
                <a:lnSpc>
                  <a:spcPct val="90000"/>
                </a:lnSpc>
                <a:spcBef>
                  <a:spcPct val="0"/>
                </a:spcBef>
              </a:pPr>
              <a:endParaRPr lang="ru-RU" sz="2900" b="1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2" name="Круговая стрелка 21"/>
          <p:cNvSpPr/>
          <p:nvPr/>
        </p:nvSpPr>
        <p:spPr>
          <a:xfrm rot="15134437">
            <a:off x="5058161" y="7669986"/>
            <a:ext cx="5976788" cy="5976789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353344"/>
              <a:satOff val="-10228"/>
              <a:lumOff val="-3922"/>
              <a:alphaOff val="0"/>
            </a:schemeClr>
          </a:fillRef>
          <a:effectRef idx="0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Скругленная прямоугольная выноска 22"/>
          <p:cNvSpPr/>
          <p:nvPr/>
        </p:nvSpPr>
        <p:spPr>
          <a:xfrm>
            <a:off x="419103" y="10658380"/>
            <a:ext cx="5422147" cy="2682856"/>
          </a:xfrm>
          <a:prstGeom prst="wedgeRoundRectCallout">
            <a:avLst>
              <a:gd name="adj1" fmla="val 92066"/>
              <a:gd name="adj2" fmla="val -16550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ru-RU" sz="3300" dirty="0">
                <a:solidFill>
                  <a:schemeClr val="tx1"/>
                </a:solidFill>
              </a:rPr>
              <a:t>Напрямую не включается в базовый оклад, компенсационные и стимулирующие выплаты</a:t>
            </a:r>
            <a:endParaRPr lang="ru-RU" sz="3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08497" y="9365788"/>
            <a:ext cx="3211160" cy="1743330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lvl="0">
              <a:defRPr/>
            </a:pPr>
            <a:r>
              <a:rPr lang="ru-RU" sz="3300" b="1" dirty="0">
                <a:solidFill>
                  <a:srgbClr val="002060"/>
                </a:solidFill>
              </a:rPr>
              <a:t>Программа по воспитанию</a:t>
            </a:r>
          </a:p>
        </p:txBody>
      </p:sp>
      <p:pic>
        <p:nvPicPr>
          <p:cNvPr id="25" name="Изображение" descr="Изображение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9103" y="131160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920384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855296" y="3041576"/>
            <a:ext cx="17401256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000" b="1" dirty="0">
                <a:solidFill>
                  <a:srgbClr val="002060"/>
                </a:solidFill>
              </a:rPr>
              <a:t>Ключевой проблемой стала потеря профессиональных ориентиров. 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4000" b="1" dirty="0" smtClean="0">
                <a:solidFill>
                  <a:srgbClr val="002060"/>
                </a:solidFill>
              </a:rPr>
              <a:t>Большинство </a:t>
            </a:r>
            <a:r>
              <a:rPr lang="ru-RU" sz="4000" b="1" dirty="0">
                <a:solidFill>
                  <a:srgbClr val="002060"/>
                </a:solidFill>
              </a:rPr>
              <a:t>работников не видят резервов повышения качества своей работы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 algn="l"/>
            <a:endParaRPr lang="ru-RU" sz="4000" dirty="0">
              <a:solidFill>
                <a:srgbClr val="002060"/>
              </a:solidFill>
            </a:endParaRP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Интервью </a:t>
            </a:r>
            <a:r>
              <a:rPr lang="ru-RU" sz="4000" dirty="0">
                <a:solidFill>
                  <a:srgbClr val="002060"/>
                </a:solidFill>
              </a:rPr>
              <a:t>с педагогическими работниками образовательных организаций </a:t>
            </a:r>
            <a:r>
              <a:rPr lang="ru-RU" sz="4000" dirty="0" smtClean="0">
                <a:solidFill>
                  <a:srgbClr val="002060"/>
                </a:solidFill>
              </a:rPr>
              <a:t>показывают</a:t>
            </a:r>
            <a:r>
              <a:rPr lang="ru-RU" sz="4000" dirty="0">
                <a:solidFill>
                  <a:srgbClr val="002060"/>
                </a:solidFill>
              </a:rPr>
              <a:t>, что </a:t>
            </a:r>
            <a:r>
              <a:rPr lang="ru-RU" sz="4000" b="1" dirty="0">
                <a:solidFill>
                  <a:srgbClr val="002060"/>
                </a:solidFill>
              </a:rPr>
              <a:t>большинство опрошенных считают, что они «всегда хорошо работали». 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4000" dirty="0" smtClean="0">
                <a:solidFill>
                  <a:srgbClr val="002060"/>
                </a:solidFill>
              </a:rPr>
              <a:t>Скорее </a:t>
            </a:r>
            <a:r>
              <a:rPr lang="ru-RU" sz="4000" dirty="0">
                <a:solidFill>
                  <a:srgbClr val="002060"/>
                </a:solidFill>
              </a:rPr>
              <a:t>такая оценка своей работы связана </a:t>
            </a:r>
            <a:r>
              <a:rPr lang="ru-RU" sz="4000" b="1" dirty="0">
                <a:solidFill>
                  <a:srgbClr val="002060"/>
                </a:solidFill>
              </a:rPr>
              <a:t>с отсутствием в</a:t>
            </a:r>
            <a:r>
              <a:rPr lang="ru-RU" sz="4000" b="1" i="1" dirty="0">
                <a:solidFill>
                  <a:srgbClr val="002060"/>
                </a:solidFill>
              </a:rPr>
              <a:t>и</a:t>
            </a:r>
            <a:r>
              <a:rPr lang="ru-RU" sz="4000" b="1" dirty="0">
                <a:solidFill>
                  <a:srgbClr val="002060"/>
                </a:solidFill>
              </a:rPr>
              <a:t>дения проблем и возможностей улучшения своей деятельности</a:t>
            </a:r>
            <a:r>
              <a:rPr lang="ru-RU" sz="4000" dirty="0">
                <a:solidFill>
                  <a:srgbClr val="002060"/>
                </a:solidFill>
              </a:rPr>
              <a:t>, отсутствием независимой объективной системы оценки качества работы и, как следствие, субъективным восприятием результатов своей деятельности.</a:t>
            </a:r>
          </a:p>
        </p:txBody>
      </p:sp>
      <p:pic>
        <p:nvPicPr>
          <p:cNvPr id="4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6115392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lc="http://schemas.openxmlformats.org/drawingml/2006/lockedCanvas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 id="{00000000-0008-0000-01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2956741"/>
              </p:ext>
            </p:extLst>
          </p:nvPr>
        </p:nvGraphicFramePr>
        <p:xfrm>
          <a:off x="1" y="3977680"/>
          <a:ext cx="24384000" cy="9073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10813" y="305272"/>
            <a:ext cx="22873187" cy="3174491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Угрозы, </a:t>
            </a:r>
            <a:endParaRPr lang="ru-RU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возникающих </a:t>
            </a: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 с переходом на дистанционное обучение: </a:t>
            </a:r>
            <a:endParaRPr lang="ru-RU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мнение педагогов</a:t>
            </a:r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4800" b="1" dirty="0">
                <a:solidFill>
                  <a:srgbClr val="C00000"/>
                </a:solidFill>
              </a:rPr>
              <a:t>угрозы оценены от 1 "минимальная" до 6 "максимальная"</a:t>
            </a:r>
            <a:endParaRPr lang="ru-RU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72" y="305272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1703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316" y="3454788"/>
            <a:ext cx="23546615" cy="989277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ru-RU" b="1" cap="all" dirty="0">
                <a:ln w="6350">
                  <a:noFill/>
                </a:ln>
                <a:solidFill>
                  <a:srgbClr val="002060"/>
                </a:solidFill>
              </a:rPr>
              <a:t>Уроки </a:t>
            </a:r>
            <a:r>
              <a:rPr lang="ru-RU" b="1" cap="all" dirty="0" smtClean="0">
                <a:ln w="6350">
                  <a:noFill/>
                </a:ln>
                <a:solidFill>
                  <a:srgbClr val="002060"/>
                </a:solidFill>
              </a:rPr>
              <a:t>труда: </a:t>
            </a:r>
            <a:r>
              <a:rPr lang="ru-RU" b="1" cap="all" dirty="0">
                <a:ln w="6350">
                  <a:noFill/>
                </a:ln>
                <a:solidFill>
                  <a:srgbClr val="002060"/>
                </a:solidFill>
              </a:rPr>
              <a:t>за что и как платить учителю после пандемии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46783" y="4841776"/>
            <a:ext cx="22082453" cy="852980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l"/>
            <a:r>
              <a:rPr lang="ru-RU" sz="3600" b="1" dirty="0">
                <a:solidFill>
                  <a:srgbClr val="002060"/>
                </a:solidFill>
              </a:rPr>
              <a:t>Новое регулирование должно: </a:t>
            </a:r>
          </a:p>
          <a:p>
            <a:pPr marL="816411" indent="-816411" algn="l">
              <a:buFontTx/>
              <a:buChar char="-"/>
            </a:pPr>
            <a:r>
              <a:rPr lang="ru-RU" sz="3600" b="1" dirty="0">
                <a:solidFill>
                  <a:srgbClr val="002060"/>
                </a:solidFill>
              </a:rPr>
              <a:t>вернуть учителю творческий характер его деятельности</a:t>
            </a:r>
            <a:r>
              <a:rPr lang="ru-RU" sz="3600" b="1" dirty="0" smtClean="0">
                <a:solidFill>
                  <a:srgbClr val="002060"/>
                </a:solidFill>
              </a:rPr>
              <a:t>,</a:t>
            </a:r>
          </a:p>
          <a:p>
            <a:pPr marL="816411" indent="-816411" algn="l">
              <a:buFontTx/>
              <a:buChar char="-"/>
            </a:pPr>
            <a:endParaRPr lang="ru-RU" sz="3600" b="1" dirty="0">
              <a:solidFill>
                <a:srgbClr val="002060"/>
              </a:solidFill>
            </a:endParaRPr>
          </a:p>
          <a:p>
            <a:pPr marL="816411" indent="-816411" algn="l">
              <a:buFontTx/>
              <a:buChar char="-"/>
            </a:pPr>
            <a:r>
              <a:rPr lang="ru-RU" sz="3600" b="1" dirty="0">
                <a:solidFill>
                  <a:srgbClr val="002060"/>
                </a:solidFill>
              </a:rPr>
              <a:t>способствовать развитию креативного потенциала педагогов,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marL="816411" indent="-816411" algn="l">
              <a:buFontTx/>
              <a:buChar char="-"/>
            </a:pPr>
            <a:endParaRPr lang="ru-RU" sz="3600" b="1" dirty="0">
              <a:solidFill>
                <a:srgbClr val="002060"/>
              </a:solidFill>
            </a:endParaRPr>
          </a:p>
          <a:p>
            <a:pPr marL="816411" indent="-816411" algn="l">
              <a:buFontTx/>
              <a:buChar char="-"/>
            </a:pPr>
            <a:r>
              <a:rPr lang="ru-RU" sz="3600" b="1" dirty="0">
                <a:solidFill>
                  <a:srgbClr val="002060"/>
                </a:solidFill>
              </a:rPr>
              <a:t>поддержку инновационной деятельности</a:t>
            </a:r>
            <a:r>
              <a:rPr lang="ru-RU" sz="3600" b="1" dirty="0" smtClean="0">
                <a:solidFill>
                  <a:srgbClr val="002060"/>
                </a:solidFill>
              </a:rPr>
              <a:t>,</a:t>
            </a:r>
          </a:p>
          <a:p>
            <a:pPr marL="816411" indent="-816411" algn="l">
              <a:buFontTx/>
              <a:buChar char="-"/>
            </a:pPr>
            <a:endParaRPr lang="ru-RU" sz="3600" b="1" dirty="0">
              <a:solidFill>
                <a:srgbClr val="002060"/>
              </a:solidFill>
            </a:endParaRPr>
          </a:p>
          <a:p>
            <a:pPr marL="816411" indent="-816411" algn="l">
              <a:buFontTx/>
              <a:buChar char="-"/>
            </a:pPr>
            <a:r>
              <a:rPr lang="ru-RU" sz="3600" b="1" dirty="0">
                <a:solidFill>
                  <a:srgbClr val="002060"/>
                </a:solidFill>
              </a:rPr>
              <a:t>новое содержание труда учителя при переходе на стратегии смешанного обучения в </a:t>
            </a:r>
            <a:r>
              <a:rPr lang="ru-RU" sz="3600" b="1" dirty="0" err="1">
                <a:solidFill>
                  <a:srgbClr val="002060"/>
                </a:solidFill>
              </a:rPr>
              <a:t>офф-лайн</a:t>
            </a:r>
            <a:r>
              <a:rPr lang="ru-RU" sz="3600" b="1" dirty="0">
                <a:solidFill>
                  <a:srgbClr val="002060"/>
                </a:solidFill>
              </a:rPr>
              <a:t> и он-</a:t>
            </a:r>
            <a:r>
              <a:rPr lang="ru-RU" sz="3600" b="1" dirty="0" err="1">
                <a:solidFill>
                  <a:srgbClr val="002060"/>
                </a:solidFill>
              </a:rPr>
              <a:t>лайн</a:t>
            </a:r>
            <a:r>
              <a:rPr lang="ru-RU" sz="3600" b="1" dirty="0">
                <a:solidFill>
                  <a:srgbClr val="002060"/>
                </a:solidFill>
              </a:rPr>
              <a:t> форматах</a:t>
            </a:r>
            <a:r>
              <a:rPr lang="ru-RU" sz="3600" b="1" dirty="0" smtClean="0">
                <a:solidFill>
                  <a:srgbClr val="002060"/>
                </a:solidFill>
              </a:rPr>
              <a:t>,</a:t>
            </a:r>
          </a:p>
          <a:p>
            <a:pPr marL="816411" indent="-816411" algn="l">
              <a:buFontTx/>
              <a:buChar char="-"/>
            </a:pPr>
            <a:endParaRPr lang="ru-RU" sz="3600" b="1" dirty="0">
              <a:solidFill>
                <a:srgbClr val="002060"/>
              </a:solidFill>
            </a:endParaRPr>
          </a:p>
          <a:p>
            <a:pPr marL="816411" indent="-816411" algn="l">
              <a:buFontTx/>
              <a:buChar char="-"/>
            </a:pPr>
            <a:r>
              <a:rPr lang="ru-RU" sz="3600" b="1" dirty="0">
                <a:solidFill>
                  <a:srgbClr val="002060"/>
                </a:solidFill>
              </a:rPr>
              <a:t>органичное включение воспитательной работы на принципах партнерства со всеми участниками образовательного процесса с учетом уроков, извлеченных во период карантина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endParaRPr lang="ru-RU" sz="3600" b="1" dirty="0">
              <a:solidFill>
                <a:srgbClr val="002060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96" y="345931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06388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5069</TotalTime>
  <Words>831</Words>
  <Application>Microsoft Office PowerPoint</Application>
  <PresentationFormat>Произвольный</PresentationFormat>
  <Paragraphs>95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White</vt:lpstr>
      <vt:lpstr>Презентация PowerPoint</vt:lpstr>
      <vt:lpstr>Презентация PowerPoint</vt:lpstr>
      <vt:lpstr>Презентация PowerPoint</vt:lpstr>
      <vt:lpstr>Падение удельных расходов на дошкольное и общее образование в реальном выражении в субъектах Российской Федерации  (в ценах 2012 года, тыс. 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оплаты труда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Кравченко Иван Александрович</dc:creator>
  <cp:lastModifiedBy>Apple</cp:lastModifiedBy>
  <cp:revision>295</cp:revision>
  <dcterms:modified xsi:type="dcterms:W3CDTF">2021-03-08T14:43:17Z</dcterms:modified>
</cp:coreProperties>
</file>