
<file path=[Content_Types].xml><?xml version="1.0" encoding="utf-8"?>
<Types xmlns="http://schemas.openxmlformats.org/package/2006/content-types">
  <Default Extension="jpeg" ContentType="image/jpeg"/>
  <Default Extension="jp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7"/>
  </p:notesMasterIdLst>
  <p:sldIdLst>
    <p:sldId id="256" r:id="rId2"/>
    <p:sldId id="268" r:id="rId3"/>
    <p:sldId id="269" r:id="rId4"/>
    <p:sldId id="267" r:id="rId5"/>
    <p:sldId id="273" r:id="rId6"/>
    <p:sldId id="263" r:id="rId7"/>
    <p:sldId id="270" r:id="rId8"/>
    <p:sldId id="262" r:id="rId9"/>
    <p:sldId id="272" r:id="rId10"/>
    <p:sldId id="271" r:id="rId11"/>
    <p:sldId id="259" r:id="rId12"/>
    <p:sldId id="258" r:id="rId13"/>
    <p:sldId id="274" r:id="rId14"/>
    <p:sldId id="275" r:id="rId15"/>
    <p:sldId id="264" r:id="rId16"/>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p:restoredTop sz="94640"/>
  </p:normalViewPr>
  <p:slideViewPr>
    <p:cSldViewPr snapToGrid="0" snapToObjects="1">
      <p:cViewPr varScale="1">
        <p:scale>
          <a:sx n="108" d="100"/>
          <a:sy n="108" d="100"/>
        </p:scale>
        <p:origin x="678" y="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ru-RU"/>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D62D5521-364D-8A4C-AD10-4F86A8A749ED}" type="datetimeFigureOut">
              <a:rPr lang="ru-RU" smtClean="0"/>
              <a:t>30.08.2021</a:t>
            </a:fld>
            <a:endParaRPr lang="ru-RU"/>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ru-RU"/>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ru-RU"/>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F20A9B4-032B-6840-ACAB-3E91195FD379}" type="slidenum">
              <a:rPr lang="ru-RU" smtClean="0"/>
              <a:t>‹#›</a:t>
            </a:fld>
            <a:endParaRPr lang="ru-RU"/>
          </a:p>
        </p:txBody>
      </p:sp>
    </p:spTree>
    <p:extLst>
      <p:ext uri="{BB962C8B-B14F-4D97-AF65-F5344CB8AC3E}">
        <p14:creationId xmlns:p14="http://schemas.microsoft.com/office/powerpoint/2010/main" val="395359841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раз слайда 1"/>
          <p:cNvSpPr>
            <a:spLocks noGrp="1" noRot="1" noChangeAspect="1"/>
          </p:cNvSpPr>
          <p:nvPr>
            <p:ph type="sldImg"/>
          </p:nvPr>
        </p:nvSpPr>
        <p:spPr/>
      </p:sp>
      <p:sp>
        <p:nvSpPr>
          <p:cNvPr id="3" name="Заметки 2"/>
          <p:cNvSpPr>
            <a:spLocks noGrp="1"/>
          </p:cNvSpPr>
          <p:nvPr>
            <p:ph type="body" idx="1"/>
          </p:nvPr>
        </p:nvSpPr>
        <p:spPr/>
        <p:txBody>
          <a:bodyPr/>
          <a:lstStyle/>
          <a:p>
            <a:endParaRPr lang="ru-RU" dirty="0"/>
          </a:p>
        </p:txBody>
      </p:sp>
      <p:sp>
        <p:nvSpPr>
          <p:cNvPr id="4" name="Номер слайда 3"/>
          <p:cNvSpPr>
            <a:spLocks noGrp="1"/>
          </p:cNvSpPr>
          <p:nvPr>
            <p:ph type="sldNum" sz="quarter" idx="5"/>
          </p:nvPr>
        </p:nvSpPr>
        <p:spPr/>
        <p:txBody>
          <a:bodyPr/>
          <a:lstStyle/>
          <a:p>
            <a:fld id="{8F20A9B4-032B-6840-ACAB-3E91195FD379}" type="slidenum">
              <a:rPr lang="ru-RU" smtClean="0"/>
              <a:t>8</a:t>
            </a:fld>
            <a:endParaRPr lang="ru-RU"/>
          </a:p>
        </p:txBody>
      </p:sp>
    </p:spTree>
    <p:extLst>
      <p:ext uri="{BB962C8B-B14F-4D97-AF65-F5344CB8AC3E}">
        <p14:creationId xmlns:p14="http://schemas.microsoft.com/office/powerpoint/2010/main" val="231481512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F3E6F02-00F7-5F46-93D3-3D5794F28252}"/>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CE8B8584-C748-4543-AD14-BA36E282683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3EB91BEA-745C-104F-BC27-82FFB4A4BB08}"/>
              </a:ext>
            </a:extLst>
          </p:cNvPr>
          <p:cNvSpPr>
            <a:spLocks noGrp="1"/>
          </p:cNvSpPr>
          <p:nvPr>
            <p:ph type="dt" sz="half" idx="10"/>
          </p:nvPr>
        </p:nvSpPr>
        <p:spPr/>
        <p:txBody>
          <a:bodyPr/>
          <a:lstStyle/>
          <a:p>
            <a:fld id="{B75AC86C-DEA4-3044-8355-EAD0BF0102C1}" type="datetimeFigureOut">
              <a:rPr lang="ru-RU" smtClean="0"/>
              <a:t>30.08.2021</a:t>
            </a:fld>
            <a:endParaRPr lang="ru-RU"/>
          </a:p>
        </p:txBody>
      </p:sp>
      <p:sp>
        <p:nvSpPr>
          <p:cNvPr id="5" name="Нижний колонтитул 4">
            <a:extLst>
              <a:ext uri="{FF2B5EF4-FFF2-40B4-BE49-F238E27FC236}">
                <a16:creationId xmlns:a16="http://schemas.microsoft.com/office/drawing/2014/main" id="{A184EB7F-64B7-3246-B494-267D380006BD}"/>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F90D84AE-95F2-CA4D-BF86-04CF1E49E43D}"/>
              </a:ext>
            </a:extLst>
          </p:cNvPr>
          <p:cNvSpPr>
            <a:spLocks noGrp="1"/>
          </p:cNvSpPr>
          <p:nvPr>
            <p:ph type="sldNum" sz="quarter" idx="12"/>
          </p:nvPr>
        </p:nvSpPr>
        <p:spPr/>
        <p:txBody>
          <a:bodyPr/>
          <a:lstStyle/>
          <a:p>
            <a:fld id="{FD67AC80-B44D-2B48-AE05-C5B0215F27CA}" type="slidenum">
              <a:rPr lang="ru-RU" smtClean="0"/>
              <a:t>‹#›</a:t>
            </a:fld>
            <a:endParaRPr lang="ru-RU"/>
          </a:p>
        </p:txBody>
      </p:sp>
    </p:spTree>
    <p:extLst>
      <p:ext uri="{BB962C8B-B14F-4D97-AF65-F5344CB8AC3E}">
        <p14:creationId xmlns:p14="http://schemas.microsoft.com/office/powerpoint/2010/main" val="381896440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80AC985-33AD-2E4A-AAE8-3D24E1653B3F}"/>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551CF724-76B2-4D4C-9D66-A38EA2B312EE}"/>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20922A83-D642-154E-9C9C-B8B20DD2E58E}"/>
              </a:ext>
            </a:extLst>
          </p:cNvPr>
          <p:cNvSpPr>
            <a:spLocks noGrp="1"/>
          </p:cNvSpPr>
          <p:nvPr>
            <p:ph type="dt" sz="half" idx="10"/>
          </p:nvPr>
        </p:nvSpPr>
        <p:spPr/>
        <p:txBody>
          <a:bodyPr/>
          <a:lstStyle/>
          <a:p>
            <a:fld id="{B75AC86C-DEA4-3044-8355-EAD0BF0102C1}" type="datetimeFigureOut">
              <a:rPr lang="ru-RU" smtClean="0"/>
              <a:t>30.08.2021</a:t>
            </a:fld>
            <a:endParaRPr lang="ru-RU"/>
          </a:p>
        </p:txBody>
      </p:sp>
      <p:sp>
        <p:nvSpPr>
          <p:cNvPr id="5" name="Нижний колонтитул 4">
            <a:extLst>
              <a:ext uri="{FF2B5EF4-FFF2-40B4-BE49-F238E27FC236}">
                <a16:creationId xmlns:a16="http://schemas.microsoft.com/office/drawing/2014/main" id="{DA0E4E7A-CDDC-2E4F-BA45-4B1CDD5DC0CA}"/>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5050194B-4299-B243-8E93-E9C0F957F65F}"/>
              </a:ext>
            </a:extLst>
          </p:cNvPr>
          <p:cNvSpPr>
            <a:spLocks noGrp="1"/>
          </p:cNvSpPr>
          <p:nvPr>
            <p:ph type="sldNum" sz="quarter" idx="12"/>
          </p:nvPr>
        </p:nvSpPr>
        <p:spPr/>
        <p:txBody>
          <a:bodyPr/>
          <a:lstStyle/>
          <a:p>
            <a:fld id="{FD67AC80-B44D-2B48-AE05-C5B0215F27CA}" type="slidenum">
              <a:rPr lang="ru-RU" smtClean="0"/>
              <a:t>‹#›</a:t>
            </a:fld>
            <a:endParaRPr lang="ru-RU"/>
          </a:p>
        </p:txBody>
      </p:sp>
    </p:spTree>
    <p:extLst>
      <p:ext uri="{BB962C8B-B14F-4D97-AF65-F5344CB8AC3E}">
        <p14:creationId xmlns:p14="http://schemas.microsoft.com/office/powerpoint/2010/main" val="29742293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6C3CD6FB-1A8B-3548-92E3-581FFC0039B5}"/>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B58930D4-2F5B-AC43-B6DE-EDB78821A089}"/>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A5DBC453-E76B-2E4C-A158-A9D72894ED96}"/>
              </a:ext>
            </a:extLst>
          </p:cNvPr>
          <p:cNvSpPr>
            <a:spLocks noGrp="1"/>
          </p:cNvSpPr>
          <p:nvPr>
            <p:ph type="dt" sz="half" idx="10"/>
          </p:nvPr>
        </p:nvSpPr>
        <p:spPr/>
        <p:txBody>
          <a:bodyPr/>
          <a:lstStyle/>
          <a:p>
            <a:fld id="{B75AC86C-DEA4-3044-8355-EAD0BF0102C1}" type="datetimeFigureOut">
              <a:rPr lang="ru-RU" smtClean="0"/>
              <a:t>30.08.2021</a:t>
            </a:fld>
            <a:endParaRPr lang="ru-RU"/>
          </a:p>
        </p:txBody>
      </p:sp>
      <p:sp>
        <p:nvSpPr>
          <p:cNvPr id="5" name="Нижний колонтитул 4">
            <a:extLst>
              <a:ext uri="{FF2B5EF4-FFF2-40B4-BE49-F238E27FC236}">
                <a16:creationId xmlns:a16="http://schemas.microsoft.com/office/drawing/2014/main" id="{BE4932C4-F8A2-C94D-8D49-F5A8DC0981C0}"/>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831CF1E7-72AC-5547-9D5B-58B0CDA5BA4E}"/>
              </a:ext>
            </a:extLst>
          </p:cNvPr>
          <p:cNvSpPr>
            <a:spLocks noGrp="1"/>
          </p:cNvSpPr>
          <p:nvPr>
            <p:ph type="sldNum" sz="quarter" idx="12"/>
          </p:nvPr>
        </p:nvSpPr>
        <p:spPr/>
        <p:txBody>
          <a:bodyPr/>
          <a:lstStyle/>
          <a:p>
            <a:fld id="{FD67AC80-B44D-2B48-AE05-C5B0215F27CA}" type="slidenum">
              <a:rPr lang="ru-RU" smtClean="0"/>
              <a:t>‹#›</a:t>
            </a:fld>
            <a:endParaRPr lang="ru-RU"/>
          </a:p>
        </p:txBody>
      </p:sp>
    </p:spTree>
    <p:extLst>
      <p:ext uri="{BB962C8B-B14F-4D97-AF65-F5344CB8AC3E}">
        <p14:creationId xmlns:p14="http://schemas.microsoft.com/office/powerpoint/2010/main" val="231965547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DDC27FA-01EC-1C4F-A6DE-DCD3E83FA95E}"/>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E0E3C162-4743-4347-A8DE-15EDC41453D5}"/>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7A4C2708-48AC-244A-A2E6-5C8EF00A413E}"/>
              </a:ext>
            </a:extLst>
          </p:cNvPr>
          <p:cNvSpPr>
            <a:spLocks noGrp="1"/>
          </p:cNvSpPr>
          <p:nvPr>
            <p:ph type="dt" sz="half" idx="10"/>
          </p:nvPr>
        </p:nvSpPr>
        <p:spPr/>
        <p:txBody>
          <a:bodyPr/>
          <a:lstStyle/>
          <a:p>
            <a:fld id="{B75AC86C-DEA4-3044-8355-EAD0BF0102C1}" type="datetimeFigureOut">
              <a:rPr lang="ru-RU" smtClean="0"/>
              <a:t>30.08.2021</a:t>
            </a:fld>
            <a:endParaRPr lang="ru-RU"/>
          </a:p>
        </p:txBody>
      </p:sp>
      <p:sp>
        <p:nvSpPr>
          <p:cNvPr id="5" name="Нижний колонтитул 4">
            <a:extLst>
              <a:ext uri="{FF2B5EF4-FFF2-40B4-BE49-F238E27FC236}">
                <a16:creationId xmlns:a16="http://schemas.microsoft.com/office/drawing/2014/main" id="{8FDCFC75-6802-E843-86AA-E68D51E5E784}"/>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BC82411B-BA34-6F4B-91D5-76260FD40812}"/>
              </a:ext>
            </a:extLst>
          </p:cNvPr>
          <p:cNvSpPr>
            <a:spLocks noGrp="1"/>
          </p:cNvSpPr>
          <p:nvPr>
            <p:ph type="sldNum" sz="quarter" idx="12"/>
          </p:nvPr>
        </p:nvSpPr>
        <p:spPr/>
        <p:txBody>
          <a:bodyPr/>
          <a:lstStyle/>
          <a:p>
            <a:fld id="{FD67AC80-B44D-2B48-AE05-C5B0215F27CA}" type="slidenum">
              <a:rPr lang="ru-RU" smtClean="0"/>
              <a:t>‹#›</a:t>
            </a:fld>
            <a:endParaRPr lang="ru-RU"/>
          </a:p>
        </p:txBody>
      </p:sp>
    </p:spTree>
    <p:extLst>
      <p:ext uri="{BB962C8B-B14F-4D97-AF65-F5344CB8AC3E}">
        <p14:creationId xmlns:p14="http://schemas.microsoft.com/office/powerpoint/2010/main" val="8937139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BB77BD4-05FA-0F43-9780-3454E0B22706}"/>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5D03FC02-771C-4848-9128-709AF66E12F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C0375EA2-675D-EB42-91F7-AF10786827D8}"/>
              </a:ext>
            </a:extLst>
          </p:cNvPr>
          <p:cNvSpPr>
            <a:spLocks noGrp="1"/>
          </p:cNvSpPr>
          <p:nvPr>
            <p:ph type="dt" sz="half" idx="10"/>
          </p:nvPr>
        </p:nvSpPr>
        <p:spPr/>
        <p:txBody>
          <a:bodyPr/>
          <a:lstStyle/>
          <a:p>
            <a:fld id="{B75AC86C-DEA4-3044-8355-EAD0BF0102C1}" type="datetimeFigureOut">
              <a:rPr lang="ru-RU" smtClean="0"/>
              <a:t>30.08.2021</a:t>
            </a:fld>
            <a:endParaRPr lang="ru-RU"/>
          </a:p>
        </p:txBody>
      </p:sp>
      <p:sp>
        <p:nvSpPr>
          <p:cNvPr id="5" name="Нижний колонтитул 4">
            <a:extLst>
              <a:ext uri="{FF2B5EF4-FFF2-40B4-BE49-F238E27FC236}">
                <a16:creationId xmlns:a16="http://schemas.microsoft.com/office/drawing/2014/main" id="{794735F3-F385-2E40-B94F-9E9EB7E7F373}"/>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5B88F62B-8DE7-8C46-97F6-73EA2926C483}"/>
              </a:ext>
            </a:extLst>
          </p:cNvPr>
          <p:cNvSpPr>
            <a:spLocks noGrp="1"/>
          </p:cNvSpPr>
          <p:nvPr>
            <p:ph type="sldNum" sz="quarter" idx="12"/>
          </p:nvPr>
        </p:nvSpPr>
        <p:spPr/>
        <p:txBody>
          <a:bodyPr/>
          <a:lstStyle/>
          <a:p>
            <a:fld id="{FD67AC80-B44D-2B48-AE05-C5B0215F27CA}" type="slidenum">
              <a:rPr lang="ru-RU" smtClean="0"/>
              <a:t>‹#›</a:t>
            </a:fld>
            <a:endParaRPr lang="ru-RU"/>
          </a:p>
        </p:txBody>
      </p:sp>
    </p:spTree>
    <p:extLst>
      <p:ext uri="{BB962C8B-B14F-4D97-AF65-F5344CB8AC3E}">
        <p14:creationId xmlns:p14="http://schemas.microsoft.com/office/powerpoint/2010/main" val="17132680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E2972B4-CE33-A94C-BB6F-3FA973A29EEE}"/>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831429B5-C7E7-0048-9440-78FFBAECC0B5}"/>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70E33831-50D4-BD4C-8D76-166DF9E6045D}"/>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8EF0F8AD-AAB7-764E-BAE4-C9C01B189F96}"/>
              </a:ext>
            </a:extLst>
          </p:cNvPr>
          <p:cNvSpPr>
            <a:spLocks noGrp="1"/>
          </p:cNvSpPr>
          <p:nvPr>
            <p:ph type="dt" sz="half" idx="10"/>
          </p:nvPr>
        </p:nvSpPr>
        <p:spPr/>
        <p:txBody>
          <a:bodyPr/>
          <a:lstStyle/>
          <a:p>
            <a:fld id="{B75AC86C-DEA4-3044-8355-EAD0BF0102C1}" type="datetimeFigureOut">
              <a:rPr lang="ru-RU" smtClean="0"/>
              <a:t>30.08.2021</a:t>
            </a:fld>
            <a:endParaRPr lang="ru-RU"/>
          </a:p>
        </p:txBody>
      </p:sp>
      <p:sp>
        <p:nvSpPr>
          <p:cNvPr id="6" name="Нижний колонтитул 5">
            <a:extLst>
              <a:ext uri="{FF2B5EF4-FFF2-40B4-BE49-F238E27FC236}">
                <a16:creationId xmlns:a16="http://schemas.microsoft.com/office/drawing/2014/main" id="{587EB191-9FC0-924F-84FF-FF3619F382C4}"/>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BC1DBA88-04F6-6E49-8E13-38DB6E293DD9}"/>
              </a:ext>
            </a:extLst>
          </p:cNvPr>
          <p:cNvSpPr>
            <a:spLocks noGrp="1"/>
          </p:cNvSpPr>
          <p:nvPr>
            <p:ph type="sldNum" sz="quarter" idx="12"/>
          </p:nvPr>
        </p:nvSpPr>
        <p:spPr/>
        <p:txBody>
          <a:bodyPr/>
          <a:lstStyle/>
          <a:p>
            <a:fld id="{FD67AC80-B44D-2B48-AE05-C5B0215F27CA}" type="slidenum">
              <a:rPr lang="ru-RU" smtClean="0"/>
              <a:t>‹#›</a:t>
            </a:fld>
            <a:endParaRPr lang="ru-RU"/>
          </a:p>
        </p:txBody>
      </p:sp>
    </p:spTree>
    <p:extLst>
      <p:ext uri="{BB962C8B-B14F-4D97-AF65-F5344CB8AC3E}">
        <p14:creationId xmlns:p14="http://schemas.microsoft.com/office/powerpoint/2010/main" val="25038776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71A6F1F-F076-B740-9CB1-4EA3623A48CB}"/>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DC409DE1-CEC6-B643-863B-76E31247FD1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A27EEA24-AA10-1042-ABE2-5A8935AC47E8}"/>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BF1EC5E3-ADE6-4645-926D-D4ED3DF0DCD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EE6F5861-C52D-CD46-B124-EF81CC8F8546}"/>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32C579E1-C351-0148-89F8-7B1B8EA78591}"/>
              </a:ext>
            </a:extLst>
          </p:cNvPr>
          <p:cNvSpPr>
            <a:spLocks noGrp="1"/>
          </p:cNvSpPr>
          <p:nvPr>
            <p:ph type="dt" sz="half" idx="10"/>
          </p:nvPr>
        </p:nvSpPr>
        <p:spPr/>
        <p:txBody>
          <a:bodyPr/>
          <a:lstStyle/>
          <a:p>
            <a:fld id="{B75AC86C-DEA4-3044-8355-EAD0BF0102C1}" type="datetimeFigureOut">
              <a:rPr lang="ru-RU" smtClean="0"/>
              <a:t>30.08.2021</a:t>
            </a:fld>
            <a:endParaRPr lang="ru-RU"/>
          </a:p>
        </p:txBody>
      </p:sp>
      <p:sp>
        <p:nvSpPr>
          <p:cNvPr id="8" name="Нижний колонтитул 7">
            <a:extLst>
              <a:ext uri="{FF2B5EF4-FFF2-40B4-BE49-F238E27FC236}">
                <a16:creationId xmlns:a16="http://schemas.microsoft.com/office/drawing/2014/main" id="{FF8A55E9-B8C0-934A-BD72-4696730EA7C0}"/>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221C8B3E-9A8E-6E49-A555-3171DC4F8525}"/>
              </a:ext>
            </a:extLst>
          </p:cNvPr>
          <p:cNvSpPr>
            <a:spLocks noGrp="1"/>
          </p:cNvSpPr>
          <p:nvPr>
            <p:ph type="sldNum" sz="quarter" idx="12"/>
          </p:nvPr>
        </p:nvSpPr>
        <p:spPr/>
        <p:txBody>
          <a:bodyPr/>
          <a:lstStyle/>
          <a:p>
            <a:fld id="{FD67AC80-B44D-2B48-AE05-C5B0215F27CA}" type="slidenum">
              <a:rPr lang="ru-RU" smtClean="0"/>
              <a:t>‹#›</a:t>
            </a:fld>
            <a:endParaRPr lang="ru-RU"/>
          </a:p>
        </p:txBody>
      </p:sp>
    </p:spTree>
    <p:extLst>
      <p:ext uri="{BB962C8B-B14F-4D97-AF65-F5344CB8AC3E}">
        <p14:creationId xmlns:p14="http://schemas.microsoft.com/office/powerpoint/2010/main" val="77770727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D7D4837-5AED-E546-ACF5-42E2940CC830}"/>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2E6937A9-3FAB-EF4E-97A4-F2A803616346}"/>
              </a:ext>
            </a:extLst>
          </p:cNvPr>
          <p:cNvSpPr>
            <a:spLocks noGrp="1"/>
          </p:cNvSpPr>
          <p:nvPr>
            <p:ph type="dt" sz="half" idx="10"/>
          </p:nvPr>
        </p:nvSpPr>
        <p:spPr/>
        <p:txBody>
          <a:bodyPr/>
          <a:lstStyle/>
          <a:p>
            <a:fld id="{B75AC86C-DEA4-3044-8355-EAD0BF0102C1}" type="datetimeFigureOut">
              <a:rPr lang="ru-RU" smtClean="0"/>
              <a:t>30.08.2021</a:t>
            </a:fld>
            <a:endParaRPr lang="ru-RU"/>
          </a:p>
        </p:txBody>
      </p:sp>
      <p:sp>
        <p:nvSpPr>
          <p:cNvPr id="4" name="Нижний колонтитул 3">
            <a:extLst>
              <a:ext uri="{FF2B5EF4-FFF2-40B4-BE49-F238E27FC236}">
                <a16:creationId xmlns:a16="http://schemas.microsoft.com/office/drawing/2014/main" id="{AADEFA7E-8EAC-244C-B2FC-BF477575ECA0}"/>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5D8CB65A-58A2-7646-9525-A6CDE8B91FE3}"/>
              </a:ext>
            </a:extLst>
          </p:cNvPr>
          <p:cNvSpPr>
            <a:spLocks noGrp="1"/>
          </p:cNvSpPr>
          <p:nvPr>
            <p:ph type="sldNum" sz="quarter" idx="12"/>
          </p:nvPr>
        </p:nvSpPr>
        <p:spPr/>
        <p:txBody>
          <a:bodyPr/>
          <a:lstStyle/>
          <a:p>
            <a:fld id="{FD67AC80-B44D-2B48-AE05-C5B0215F27CA}" type="slidenum">
              <a:rPr lang="ru-RU" smtClean="0"/>
              <a:t>‹#›</a:t>
            </a:fld>
            <a:endParaRPr lang="ru-RU"/>
          </a:p>
        </p:txBody>
      </p:sp>
    </p:spTree>
    <p:extLst>
      <p:ext uri="{BB962C8B-B14F-4D97-AF65-F5344CB8AC3E}">
        <p14:creationId xmlns:p14="http://schemas.microsoft.com/office/powerpoint/2010/main" val="16538030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44C32E18-F260-EF44-90BA-5B5F8C3E6562}"/>
              </a:ext>
            </a:extLst>
          </p:cNvPr>
          <p:cNvSpPr>
            <a:spLocks noGrp="1"/>
          </p:cNvSpPr>
          <p:nvPr>
            <p:ph type="dt" sz="half" idx="10"/>
          </p:nvPr>
        </p:nvSpPr>
        <p:spPr/>
        <p:txBody>
          <a:bodyPr/>
          <a:lstStyle/>
          <a:p>
            <a:fld id="{B75AC86C-DEA4-3044-8355-EAD0BF0102C1}" type="datetimeFigureOut">
              <a:rPr lang="ru-RU" smtClean="0"/>
              <a:t>30.08.2021</a:t>
            </a:fld>
            <a:endParaRPr lang="ru-RU"/>
          </a:p>
        </p:txBody>
      </p:sp>
      <p:sp>
        <p:nvSpPr>
          <p:cNvPr id="3" name="Нижний колонтитул 2">
            <a:extLst>
              <a:ext uri="{FF2B5EF4-FFF2-40B4-BE49-F238E27FC236}">
                <a16:creationId xmlns:a16="http://schemas.microsoft.com/office/drawing/2014/main" id="{91842647-E4AA-AF41-8201-FC6A0EEF4C77}"/>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2A89EEBB-6C71-514D-A21A-DD269EAE33CD}"/>
              </a:ext>
            </a:extLst>
          </p:cNvPr>
          <p:cNvSpPr>
            <a:spLocks noGrp="1"/>
          </p:cNvSpPr>
          <p:nvPr>
            <p:ph type="sldNum" sz="quarter" idx="12"/>
          </p:nvPr>
        </p:nvSpPr>
        <p:spPr/>
        <p:txBody>
          <a:bodyPr/>
          <a:lstStyle/>
          <a:p>
            <a:fld id="{FD67AC80-B44D-2B48-AE05-C5B0215F27CA}" type="slidenum">
              <a:rPr lang="ru-RU" smtClean="0"/>
              <a:t>‹#›</a:t>
            </a:fld>
            <a:endParaRPr lang="ru-RU"/>
          </a:p>
        </p:txBody>
      </p:sp>
    </p:spTree>
    <p:extLst>
      <p:ext uri="{BB962C8B-B14F-4D97-AF65-F5344CB8AC3E}">
        <p14:creationId xmlns:p14="http://schemas.microsoft.com/office/powerpoint/2010/main" val="2179698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A3049ECF-966B-A54E-BF1C-7D463814A0BA}"/>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486B7A7A-B526-BA45-871B-DABD0D4C8066}"/>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FD5C1D1B-AA4D-3141-96D8-6642FD8A52D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8F12EE73-0476-AE42-947F-85B8F7988B82}"/>
              </a:ext>
            </a:extLst>
          </p:cNvPr>
          <p:cNvSpPr>
            <a:spLocks noGrp="1"/>
          </p:cNvSpPr>
          <p:nvPr>
            <p:ph type="dt" sz="half" idx="10"/>
          </p:nvPr>
        </p:nvSpPr>
        <p:spPr/>
        <p:txBody>
          <a:bodyPr/>
          <a:lstStyle/>
          <a:p>
            <a:fld id="{B75AC86C-DEA4-3044-8355-EAD0BF0102C1}" type="datetimeFigureOut">
              <a:rPr lang="ru-RU" smtClean="0"/>
              <a:t>30.08.2021</a:t>
            </a:fld>
            <a:endParaRPr lang="ru-RU"/>
          </a:p>
        </p:txBody>
      </p:sp>
      <p:sp>
        <p:nvSpPr>
          <p:cNvPr id="6" name="Нижний колонтитул 5">
            <a:extLst>
              <a:ext uri="{FF2B5EF4-FFF2-40B4-BE49-F238E27FC236}">
                <a16:creationId xmlns:a16="http://schemas.microsoft.com/office/drawing/2014/main" id="{DBC84835-7954-B94A-9DD2-A9C84AB73D74}"/>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0F44153C-65FC-5D44-B86C-2E73D0E6F4DE}"/>
              </a:ext>
            </a:extLst>
          </p:cNvPr>
          <p:cNvSpPr>
            <a:spLocks noGrp="1"/>
          </p:cNvSpPr>
          <p:nvPr>
            <p:ph type="sldNum" sz="quarter" idx="12"/>
          </p:nvPr>
        </p:nvSpPr>
        <p:spPr/>
        <p:txBody>
          <a:bodyPr/>
          <a:lstStyle/>
          <a:p>
            <a:fld id="{FD67AC80-B44D-2B48-AE05-C5B0215F27CA}" type="slidenum">
              <a:rPr lang="ru-RU" smtClean="0"/>
              <a:t>‹#›</a:t>
            </a:fld>
            <a:endParaRPr lang="ru-RU"/>
          </a:p>
        </p:txBody>
      </p:sp>
    </p:spTree>
    <p:extLst>
      <p:ext uri="{BB962C8B-B14F-4D97-AF65-F5344CB8AC3E}">
        <p14:creationId xmlns:p14="http://schemas.microsoft.com/office/powerpoint/2010/main" val="11238216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A8B0EBD-70D2-3E4C-B888-E35EC1A8F80D}"/>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A32CF978-F62D-894C-B2A7-9F63F487A112}"/>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01785DD1-CACD-044E-A266-B1DF98F65E3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749AA2CB-D11C-C548-899B-3D62FF6E907A}"/>
              </a:ext>
            </a:extLst>
          </p:cNvPr>
          <p:cNvSpPr>
            <a:spLocks noGrp="1"/>
          </p:cNvSpPr>
          <p:nvPr>
            <p:ph type="dt" sz="half" idx="10"/>
          </p:nvPr>
        </p:nvSpPr>
        <p:spPr/>
        <p:txBody>
          <a:bodyPr/>
          <a:lstStyle/>
          <a:p>
            <a:fld id="{B75AC86C-DEA4-3044-8355-EAD0BF0102C1}" type="datetimeFigureOut">
              <a:rPr lang="ru-RU" smtClean="0"/>
              <a:t>30.08.2021</a:t>
            </a:fld>
            <a:endParaRPr lang="ru-RU"/>
          </a:p>
        </p:txBody>
      </p:sp>
      <p:sp>
        <p:nvSpPr>
          <p:cNvPr id="6" name="Нижний колонтитул 5">
            <a:extLst>
              <a:ext uri="{FF2B5EF4-FFF2-40B4-BE49-F238E27FC236}">
                <a16:creationId xmlns:a16="http://schemas.microsoft.com/office/drawing/2014/main" id="{94E0C4E1-E098-544D-BE7C-078B36357367}"/>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EC608C48-C840-DD43-9C42-0B7B60E864F9}"/>
              </a:ext>
            </a:extLst>
          </p:cNvPr>
          <p:cNvSpPr>
            <a:spLocks noGrp="1"/>
          </p:cNvSpPr>
          <p:nvPr>
            <p:ph type="sldNum" sz="quarter" idx="12"/>
          </p:nvPr>
        </p:nvSpPr>
        <p:spPr/>
        <p:txBody>
          <a:bodyPr/>
          <a:lstStyle/>
          <a:p>
            <a:fld id="{FD67AC80-B44D-2B48-AE05-C5B0215F27CA}" type="slidenum">
              <a:rPr lang="ru-RU" smtClean="0"/>
              <a:t>‹#›</a:t>
            </a:fld>
            <a:endParaRPr lang="ru-RU"/>
          </a:p>
        </p:txBody>
      </p:sp>
    </p:spTree>
    <p:extLst>
      <p:ext uri="{BB962C8B-B14F-4D97-AF65-F5344CB8AC3E}">
        <p14:creationId xmlns:p14="http://schemas.microsoft.com/office/powerpoint/2010/main" val="83746142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5DA46AB-7451-1943-AD61-89F5F19CBC05}"/>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6723468B-BE88-1845-B2A2-ECFB4A91F82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CEF49FF9-BD95-0E48-ACBE-79E05D15DA7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75AC86C-DEA4-3044-8355-EAD0BF0102C1}" type="datetimeFigureOut">
              <a:rPr lang="ru-RU" smtClean="0"/>
              <a:t>30.08.2021</a:t>
            </a:fld>
            <a:endParaRPr lang="ru-RU"/>
          </a:p>
        </p:txBody>
      </p:sp>
      <p:sp>
        <p:nvSpPr>
          <p:cNvPr id="5" name="Нижний колонтитул 4">
            <a:extLst>
              <a:ext uri="{FF2B5EF4-FFF2-40B4-BE49-F238E27FC236}">
                <a16:creationId xmlns:a16="http://schemas.microsoft.com/office/drawing/2014/main" id="{F69BC320-BEF4-1442-8281-D07A95D1787C}"/>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A16EA47D-CACF-4546-A2B1-5D318E8A4D8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67AC80-B44D-2B48-AE05-C5B0215F27CA}" type="slidenum">
              <a:rPr lang="ru-RU" smtClean="0"/>
              <a:t>‹#›</a:t>
            </a:fld>
            <a:endParaRPr lang="ru-RU"/>
          </a:p>
        </p:txBody>
      </p:sp>
    </p:spTree>
    <p:extLst>
      <p:ext uri="{BB962C8B-B14F-4D97-AF65-F5344CB8AC3E}">
        <p14:creationId xmlns:p14="http://schemas.microsoft.com/office/powerpoint/2010/main" val="426472905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hyperlink" Target="mailto:potsar@gmail.com"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g"/><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8DBC629-86ED-3648-82BA-D300DA3BD0B7}"/>
              </a:ext>
            </a:extLst>
          </p:cNvPr>
          <p:cNvSpPr>
            <a:spLocks noGrp="1"/>
          </p:cNvSpPr>
          <p:nvPr>
            <p:ph type="ctrTitle"/>
          </p:nvPr>
        </p:nvSpPr>
        <p:spPr>
          <a:xfrm>
            <a:off x="1711287" y="3193534"/>
            <a:ext cx="9144000" cy="2387600"/>
          </a:xfrm>
        </p:spPr>
        <p:txBody>
          <a:bodyPr>
            <a:normAutofit fontScale="90000"/>
          </a:bodyPr>
          <a:lstStyle/>
          <a:p>
            <a:br>
              <a:rPr lang="ru-RU" sz="1800" b="0" i="0" u="none" strike="noStrike" baseline="0" dirty="0">
                <a:solidFill>
                  <a:srgbClr val="000000"/>
                </a:solidFill>
                <a:latin typeface="Times New Roman" panose="02020603050405020304" pitchFamily="18" charset="0"/>
              </a:rPr>
            </a:br>
            <a:r>
              <a:rPr lang="en-US" sz="3200" b="0" i="0" u="none" strike="noStrike" baseline="0" dirty="0">
                <a:solidFill>
                  <a:srgbClr val="000000"/>
                </a:solidFill>
                <a:latin typeface="Times New Roman" panose="02020603050405020304" pitchFamily="18" charset="0"/>
              </a:rPr>
              <a:t> </a:t>
            </a:r>
            <a:r>
              <a:rPr lang="en-US" sz="3200" b="1" i="0" u="none" strike="noStrike" baseline="0" dirty="0">
                <a:solidFill>
                  <a:srgbClr val="000000"/>
                </a:solidFill>
                <a:latin typeface="Times New Roman" panose="02020603050405020304" pitchFamily="18" charset="0"/>
              </a:rPr>
              <a:t>Between faith and rationality: how the narratives on the poisoning of Alexei Navalny and his return to Russia construct binary oppositions, exploit public trust, and deploy arguments through mythologization </a:t>
            </a:r>
            <a:endParaRPr lang="ru-RU" sz="3200" dirty="0"/>
          </a:p>
        </p:txBody>
      </p:sp>
      <p:sp>
        <p:nvSpPr>
          <p:cNvPr id="3" name="Подзаголовок 2">
            <a:extLst>
              <a:ext uri="{FF2B5EF4-FFF2-40B4-BE49-F238E27FC236}">
                <a16:creationId xmlns:a16="http://schemas.microsoft.com/office/drawing/2014/main" id="{6A676633-7CEC-6F47-A3E5-6F146A14F157}"/>
              </a:ext>
            </a:extLst>
          </p:cNvPr>
          <p:cNvSpPr>
            <a:spLocks noGrp="1"/>
          </p:cNvSpPr>
          <p:nvPr>
            <p:ph type="subTitle" idx="1"/>
          </p:nvPr>
        </p:nvSpPr>
        <p:spPr>
          <a:xfrm>
            <a:off x="1524000" y="5202237"/>
            <a:ext cx="9144000" cy="1655762"/>
          </a:xfrm>
        </p:spPr>
        <p:txBody>
          <a:bodyPr>
            <a:normAutofit fontScale="77500" lnSpcReduction="20000"/>
          </a:bodyPr>
          <a:lstStyle/>
          <a:p>
            <a:endParaRPr lang="en-US" dirty="0"/>
          </a:p>
          <a:p>
            <a:endParaRPr lang="en-US" dirty="0"/>
          </a:p>
          <a:p>
            <a:r>
              <a:rPr lang="en-US" dirty="0"/>
              <a:t>ECPR General Conference 2021</a:t>
            </a:r>
          </a:p>
          <a:p>
            <a:r>
              <a:rPr lang="en-US" dirty="0"/>
              <a:t>Anna </a:t>
            </a:r>
            <a:r>
              <a:rPr lang="en-US" dirty="0" err="1"/>
              <a:t>Potsar</a:t>
            </a:r>
            <a:r>
              <a:rPr lang="en-US" dirty="0"/>
              <a:t>, Artem Uldanov, HSE University, Moscow</a:t>
            </a:r>
          </a:p>
          <a:p>
            <a:r>
              <a:rPr lang="en-US" dirty="0"/>
              <a:t>Contacts: </a:t>
            </a:r>
            <a:r>
              <a:rPr lang="en-US" dirty="0">
                <a:hlinkClick r:id="rId2"/>
              </a:rPr>
              <a:t>potsar@gmail.com</a:t>
            </a:r>
            <a:r>
              <a:rPr lang="en-US" dirty="0"/>
              <a:t>, auldanov@hse.ru</a:t>
            </a:r>
            <a:endParaRPr lang="ru-RU" dirty="0"/>
          </a:p>
        </p:txBody>
      </p:sp>
      <p:pic>
        <p:nvPicPr>
          <p:cNvPr id="5" name="Рисунок 4" descr="Изображение выглядит как текст&#10;&#10;Автоматически созданное описание">
            <a:extLst>
              <a:ext uri="{FF2B5EF4-FFF2-40B4-BE49-F238E27FC236}">
                <a16:creationId xmlns:a16="http://schemas.microsoft.com/office/drawing/2014/main" id="{D6F70BFF-EEAF-43E0-B869-561337F4D333}"/>
              </a:ext>
            </a:extLst>
          </p:cNvPr>
          <p:cNvPicPr>
            <a:picLocks noChangeAspect="1"/>
          </p:cNvPicPr>
          <p:nvPr/>
        </p:nvPicPr>
        <p:blipFill>
          <a:blip r:embed="rId3"/>
          <a:stretch>
            <a:fillRect/>
          </a:stretch>
        </p:blipFill>
        <p:spPr>
          <a:xfrm>
            <a:off x="0" y="1"/>
            <a:ext cx="6830458" cy="3842132"/>
          </a:xfrm>
          <a:prstGeom prst="rect">
            <a:avLst/>
          </a:prstGeom>
        </p:spPr>
      </p:pic>
      <p:sp>
        <p:nvSpPr>
          <p:cNvPr id="6" name="TextBox 5">
            <a:extLst>
              <a:ext uri="{FF2B5EF4-FFF2-40B4-BE49-F238E27FC236}">
                <a16:creationId xmlns:a16="http://schemas.microsoft.com/office/drawing/2014/main" id="{FE1C5CAE-9CAD-450D-9C11-D078D5301D83}"/>
              </a:ext>
            </a:extLst>
          </p:cNvPr>
          <p:cNvSpPr txBox="1"/>
          <p:nvPr/>
        </p:nvSpPr>
        <p:spPr>
          <a:xfrm>
            <a:off x="6929609" y="3244334"/>
            <a:ext cx="3551104" cy="369332"/>
          </a:xfrm>
          <a:prstGeom prst="rect">
            <a:avLst/>
          </a:prstGeom>
          <a:noFill/>
        </p:spPr>
        <p:txBody>
          <a:bodyPr wrap="square" rtlCol="0">
            <a:spAutoFit/>
          </a:bodyPr>
          <a:lstStyle/>
          <a:p>
            <a:r>
              <a:rPr lang="ru-RU" dirty="0"/>
              <a:t>*</a:t>
            </a:r>
            <a:r>
              <a:rPr lang="en-US" dirty="0"/>
              <a:t>Navalny accuses Putin of poisoning</a:t>
            </a:r>
            <a:endParaRPr lang="ru-RU" dirty="0"/>
          </a:p>
        </p:txBody>
      </p:sp>
    </p:spTree>
    <p:extLst>
      <p:ext uri="{BB962C8B-B14F-4D97-AF65-F5344CB8AC3E}">
        <p14:creationId xmlns:p14="http://schemas.microsoft.com/office/powerpoint/2010/main" val="194809055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Изображение выглядит как текст, человек, мужчина, внутренний&#10;&#10;Автоматически созданное описание">
            <a:extLst>
              <a:ext uri="{FF2B5EF4-FFF2-40B4-BE49-F238E27FC236}">
                <a16:creationId xmlns:a16="http://schemas.microsoft.com/office/drawing/2014/main" id="{4DD02AAD-3528-4640-93A0-E434150F3BB9}"/>
              </a:ext>
            </a:extLst>
          </p:cNvPr>
          <p:cNvPicPr>
            <a:picLocks noChangeAspect="1"/>
          </p:cNvPicPr>
          <p:nvPr/>
        </p:nvPicPr>
        <p:blipFill>
          <a:blip r:embed="rId2"/>
          <a:stretch>
            <a:fillRect/>
          </a:stretch>
        </p:blipFill>
        <p:spPr>
          <a:xfrm>
            <a:off x="949283" y="0"/>
            <a:ext cx="10293433" cy="6858000"/>
          </a:xfrm>
          <a:prstGeom prst="rect">
            <a:avLst/>
          </a:prstGeom>
        </p:spPr>
      </p:pic>
    </p:spTree>
    <p:extLst>
      <p:ext uri="{BB962C8B-B14F-4D97-AF65-F5344CB8AC3E}">
        <p14:creationId xmlns:p14="http://schemas.microsoft.com/office/powerpoint/2010/main" val="168927201"/>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6296AD96-001A-D246-87D5-427802ABEFE6}"/>
              </a:ext>
            </a:extLst>
          </p:cNvPr>
          <p:cNvSpPr>
            <a:spLocks noGrp="1"/>
          </p:cNvSpPr>
          <p:nvPr>
            <p:ph type="title"/>
          </p:nvPr>
        </p:nvSpPr>
        <p:spPr>
          <a:xfrm>
            <a:off x="838200" y="1"/>
            <a:ext cx="10515600" cy="941695"/>
          </a:xfrm>
        </p:spPr>
        <p:txBody>
          <a:bodyPr/>
          <a:lstStyle/>
          <a:p>
            <a:pPr algn="ctr"/>
            <a:r>
              <a:rPr lang="en-US" dirty="0"/>
              <a:t>Alternative Facts</a:t>
            </a:r>
            <a:endParaRPr lang="ru-RU" dirty="0"/>
          </a:p>
        </p:txBody>
      </p:sp>
      <p:sp>
        <p:nvSpPr>
          <p:cNvPr id="5" name="Объект 4">
            <a:extLst>
              <a:ext uri="{FF2B5EF4-FFF2-40B4-BE49-F238E27FC236}">
                <a16:creationId xmlns:a16="http://schemas.microsoft.com/office/drawing/2014/main" id="{52C679B8-9F72-6B4C-9FD2-B66EC8B87638}"/>
              </a:ext>
            </a:extLst>
          </p:cNvPr>
          <p:cNvSpPr>
            <a:spLocks noGrp="1"/>
          </p:cNvSpPr>
          <p:nvPr>
            <p:ph sz="half" idx="1"/>
          </p:nvPr>
        </p:nvSpPr>
        <p:spPr>
          <a:xfrm>
            <a:off x="838200" y="941697"/>
            <a:ext cx="5181600" cy="4353634"/>
          </a:xfrm>
        </p:spPr>
        <p:txBody>
          <a:bodyPr>
            <a:normAutofit fontScale="70000" lnSpcReduction="20000"/>
          </a:bodyPr>
          <a:lstStyle/>
          <a:p>
            <a:r>
              <a:rPr lang="en" dirty="0"/>
              <a:t>Navalny was poisoned</a:t>
            </a:r>
            <a:endParaRPr lang="ru-RU" dirty="0"/>
          </a:p>
          <a:p>
            <a:endParaRPr lang="en" dirty="0"/>
          </a:p>
          <a:p>
            <a:r>
              <a:rPr lang="en" dirty="0"/>
              <a:t>Navalny was poisoned with “</a:t>
            </a:r>
            <a:r>
              <a:rPr lang="en" dirty="0" err="1"/>
              <a:t>Novichok</a:t>
            </a:r>
            <a:r>
              <a:rPr lang="en" dirty="0"/>
              <a:t>” in Russia</a:t>
            </a:r>
            <a:endParaRPr lang="ru-RU" dirty="0"/>
          </a:p>
          <a:p>
            <a:endParaRPr lang="ru-RU" dirty="0"/>
          </a:p>
          <a:p>
            <a:r>
              <a:rPr lang="en" dirty="0"/>
              <a:t>Doctors in Omsk were lying about his health condition and did not want to let him to the German clinic to stave off his recovery</a:t>
            </a:r>
            <a:endParaRPr lang="ru-RU" dirty="0"/>
          </a:p>
          <a:p>
            <a:endParaRPr lang="ru-RU" dirty="0"/>
          </a:p>
          <a:p>
            <a:r>
              <a:rPr lang="en" dirty="0"/>
              <a:t>Putin didn’t give a permission to depart to Germany</a:t>
            </a:r>
            <a:endParaRPr lang="ru-RU" dirty="0"/>
          </a:p>
          <a:p>
            <a:r>
              <a:rPr lang="ru-RU" dirty="0" err="1"/>
              <a:t>Navalny</a:t>
            </a:r>
            <a:r>
              <a:rPr lang="ru-RU" dirty="0"/>
              <a:t> </a:t>
            </a:r>
            <a:r>
              <a:rPr lang="en-US" dirty="0"/>
              <a:t>came back to Russia due to the deception, relying on promises which were not implemented</a:t>
            </a:r>
            <a:endParaRPr lang="ru-RU" dirty="0"/>
          </a:p>
          <a:p>
            <a:endParaRPr lang="ru-RU" dirty="0"/>
          </a:p>
        </p:txBody>
      </p:sp>
      <p:sp>
        <p:nvSpPr>
          <p:cNvPr id="6" name="Объект 5">
            <a:extLst>
              <a:ext uri="{FF2B5EF4-FFF2-40B4-BE49-F238E27FC236}">
                <a16:creationId xmlns:a16="http://schemas.microsoft.com/office/drawing/2014/main" id="{4971BFD6-4F15-6240-914B-1E170810D73C}"/>
              </a:ext>
            </a:extLst>
          </p:cNvPr>
          <p:cNvSpPr>
            <a:spLocks noGrp="1"/>
          </p:cNvSpPr>
          <p:nvPr>
            <p:ph sz="half" idx="2"/>
          </p:nvPr>
        </p:nvSpPr>
        <p:spPr>
          <a:xfrm>
            <a:off x="6019800" y="941695"/>
            <a:ext cx="5181600" cy="4353635"/>
          </a:xfrm>
        </p:spPr>
        <p:txBody>
          <a:bodyPr>
            <a:normAutofit fontScale="70000" lnSpcReduction="20000"/>
          </a:bodyPr>
          <a:lstStyle/>
          <a:p>
            <a:r>
              <a:rPr lang="en" dirty="0"/>
              <a:t>Navalny’s disease was the result of his weight-losing diet and stress/provocation/drugs/alchohol/etc</a:t>
            </a:r>
          </a:p>
          <a:p>
            <a:endParaRPr lang="en" dirty="0"/>
          </a:p>
          <a:p>
            <a:r>
              <a:rPr lang="en" dirty="0"/>
              <a:t>Traces of “</a:t>
            </a:r>
            <a:r>
              <a:rPr lang="en" dirty="0" err="1"/>
              <a:t>Novichok</a:t>
            </a:r>
            <a:r>
              <a:rPr lang="en" dirty="0"/>
              <a:t>” in Navalny’s blood appeared only in Germany</a:t>
            </a:r>
            <a:endParaRPr lang="ru-RU" dirty="0"/>
          </a:p>
          <a:p>
            <a:endParaRPr lang="ru-RU" dirty="0"/>
          </a:p>
          <a:p>
            <a:r>
              <a:rPr lang="en" dirty="0"/>
              <a:t>Doctors in Omsk where the plane landed saved his life by urgent measures</a:t>
            </a:r>
            <a:endParaRPr lang="ru-RU" dirty="0"/>
          </a:p>
          <a:p>
            <a:endParaRPr lang="ru-RU" dirty="0"/>
          </a:p>
          <a:p>
            <a:r>
              <a:rPr lang="en" dirty="0"/>
              <a:t>Putin assured that there was no political obstacles to transportation</a:t>
            </a:r>
          </a:p>
          <a:p>
            <a:r>
              <a:rPr lang="en" dirty="0"/>
              <a:t>Navalny </a:t>
            </a:r>
            <a:r>
              <a:rPr lang="en-US" dirty="0"/>
              <a:t>was free to come back to Russia as every Russian citizen</a:t>
            </a:r>
            <a:endParaRPr lang="en" dirty="0"/>
          </a:p>
          <a:p>
            <a:endParaRPr lang="en" dirty="0"/>
          </a:p>
        </p:txBody>
      </p:sp>
      <p:sp>
        <p:nvSpPr>
          <p:cNvPr id="7" name="TextBox 6">
            <a:extLst>
              <a:ext uri="{FF2B5EF4-FFF2-40B4-BE49-F238E27FC236}">
                <a16:creationId xmlns:a16="http://schemas.microsoft.com/office/drawing/2014/main" id="{527D6204-BD9E-A64D-9BA5-27ADDFB21FCF}"/>
              </a:ext>
            </a:extLst>
          </p:cNvPr>
          <p:cNvSpPr txBox="1"/>
          <p:nvPr/>
        </p:nvSpPr>
        <p:spPr>
          <a:xfrm>
            <a:off x="211539" y="5390020"/>
            <a:ext cx="11866729" cy="1384995"/>
          </a:xfrm>
          <a:prstGeom prst="rect">
            <a:avLst/>
          </a:prstGeom>
          <a:noFill/>
        </p:spPr>
        <p:txBody>
          <a:bodyPr wrap="square" rtlCol="0">
            <a:spAutoFit/>
          </a:bodyPr>
          <a:lstStyle/>
          <a:p>
            <a:r>
              <a:rPr lang="en-US" sz="2800" dirty="0"/>
              <a:t>Verifiable: dates, names, places</a:t>
            </a:r>
          </a:p>
          <a:p>
            <a:r>
              <a:rPr lang="en-US" sz="2800" dirty="0"/>
              <a:t>Non-verifiable: intentions of actions, details of actions and events, medical data and interpretations  </a:t>
            </a:r>
            <a:endParaRPr lang="ru-RU" sz="2800" dirty="0"/>
          </a:p>
        </p:txBody>
      </p:sp>
    </p:spTree>
    <p:extLst>
      <p:ext uri="{BB962C8B-B14F-4D97-AF65-F5344CB8AC3E}">
        <p14:creationId xmlns:p14="http://schemas.microsoft.com/office/powerpoint/2010/main" val="376361255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3CDA0328-7F49-B548-A1E2-A445A4698646}"/>
              </a:ext>
            </a:extLst>
          </p:cNvPr>
          <p:cNvSpPr>
            <a:spLocks noGrp="1"/>
          </p:cNvSpPr>
          <p:nvPr>
            <p:ph type="title"/>
          </p:nvPr>
        </p:nvSpPr>
        <p:spPr>
          <a:xfrm>
            <a:off x="838200" y="122831"/>
            <a:ext cx="10515600" cy="1269242"/>
          </a:xfrm>
        </p:spPr>
        <p:txBody>
          <a:bodyPr/>
          <a:lstStyle/>
          <a:p>
            <a:pPr algn="ctr"/>
            <a:r>
              <a:rPr lang="en-US" dirty="0"/>
              <a:t>Fictional Narrative</a:t>
            </a:r>
            <a:endParaRPr lang="ru-RU" dirty="0"/>
          </a:p>
        </p:txBody>
      </p:sp>
      <p:sp>
        <p:nvSpPr>
          <p:cNvPr id="6" name="Текст 5">
            <a:extLst>
              <a:ext uri="{FF2B5EF4-FFF2-40B4-BE49-F238E27FC236}">
                <a16:creationId xmlns:a16="http://schemas.microsoft.com/office/drawing/2014/main" id="{5A5AA1DD-7C29-CD4A-B507-6186624FB81F}"/>
              </a:ext>
            </a:extLst>
          </p:cNvPr>
          <p:cNvSpPr>
            <a:spLocks noGrp="1"/>
          </p:cNvSpPr>
          <p:nvPr>
            <p:ph sz="half" idx="1"/>
          </p:nvPr>
        </p:nvSpPr>
        <p:spPr>
          <a:xfrm>
            <a:off x="838200" y="1392072"/>
            <a:ext cx="5181600" cy="5465927"/>
          </a:xfrm>
        </p:spPr>
        <p:txBody>
          <a:bodyPr>
            <a:normAutofit fontScale="92500" lnSpcReduction="20000"/>
          </a:bodyPr>
          <a:lstStyle/>
          <a:p>
            <a:pPr marL="0" indent="0">
              <a:buNone/>
            </a:pPr>
            <a:r>
              <a:rPr lang="ru-RU" b="1" dirty="0" err="1"/>
              <a:t>Narrator</a:t>
            </a:r>
            <a:r>
              <a:rPr lang="ru-RU" b="1" dirty="0"/>
              <a:t> </a:t>
            </a:r>
            <a:r>
              <a:rPr lang="en-US" b="1" dirty="0"/>
              <a:t>adheres to official ideology</a:t>
            </a:r>
          </a:p>
          <a:p>
            <a:endParaRPr lang="en-US" dirty="0"/>
          </a:p>
          <a:p>
            <a:pPr marL="0" indent="0">
              <a:buNone/>
            </a:pPr>
            <a:r>
              <a:rPr lang="en-US" dirty="0"/>
              <a:t>The story is constructed as </a:t>
            </a:r>
          </a:p>
          <a:p>
            <a:pPr marL="0" indent="0">
              <a:buNone/>
            </a:pPr>
            <a:r>
              <a:rPr lang="en-US" dirty="0"/>
              <a:t>a criminal news;</a:t>
            </a:r>
          </a:p>
          <a:p>
            <a:pPr marL="0" indent="0">
              <a:buNone/>
            </a:pPr>
            <a:r>
              <a:rPr lang="en-US" dirty="0"/>
              <a:t>a ridiculed </a:t>
            </a:r>
            <a:r>
              <a:rPr lang="ru-RU" dirty="0" err="1"/>
              <a:t>and</a:t>
            </a:r>
            <a:r>
              <a:rPr lang="en-US" dirty="0"/>
              <a:t> negligible event;</a:t>
            </a:r>
          </a:p>
          <a:p>
            <a:pPr marL="0" indent="0">
              <a:buNone/>
            </a:pPr>
            <a:r>
              <a:rPr lang="en-US" dirty="0"/>
              <a:t>etc. </a:t>
            </a:r>
          </a:p>
          <a:p>
            <a:pPr marL="0" indent="0">
              <a:buNone/>
            </a:pPr>
            <a:endParaRPr lang="en-US" dirty="0"/>
          </a:p>
          <a:p>
            <a:pPr marL="0" indent="0">
              <a:buNone/>
            </a:pPr>
            <a:r>
              <a:rPr lang="en" i="1" dirty="0"/>
              <a:t>”If a person </a:t>
            </a:r>
            <a:r>
              <a:rPr lang="en" b="1" i="1" dirty="0"/>
              <a:t>nearly</a:t>
            </a:r>
            <a:r>
              <a:rPr lang="en" i="1" dirty="0"/>
              <a:t> died, it does not mean that you need to open a criminal case on </a:t>
            </a:r>
            <a:r>
              <a:rPr lang="en" b="1" i="1" dirty="0"/>
              <a:t>any occasion</a:t>
            </a:r>
            <a:r>
              <a:rPr lang="en" i="1" dirty="0"/>
              <a:t>”</a:t>
            </a:r>
            <a:r>
              <a:rPr lang="ru-RU" i="1" dirty="0"/>
              <a:t>.</a:t>
            </a:r>
          </a:p>
        </p:txBody>
      </p:sp>
      <p:sp>
        <p:nvSpPr>
          <p:cNvPr id="8" name="Текст 7">
            <a:extLst>
              <a:ext uri="{FF2B5EF4-FFF2-40B4-BE49-F238E27FC236}">
                <a16:creationId xmlns:a16="http://schemas.microsoft.com/office/drawing/2014/main" id="{56B47C70-AB19-6C47-A6DD-74247C222B61}"/>
              </a:ext>
            </a:extLst>
          </p:cNvPr>
          <p:cNvSpPr>
            <a:spLocks noGrp="1"/>
          </p:cNvSpPr>
          <p:nvPr>
            <p:ph sz="half" idx="2"/>
          </p:nvPr>
        </p:nvSpPr>
        <p:spPr>
          <a:xfrm>
            <a:off x="6172200" y="1392072"/>
            <a:ext cx="5181600" cy="5104262"/>
          </a:xfrm>
        </p:spPr>
        <p:txBody>
          <a:bodyPr>
            <a:normAutofit fontScale="92500" lnSpcReduction="20000"/>
          </a:bodyPr>
          <a:lstStyle/>
          <a:p>
            <a:pPr marL="0" indent="0" algn="r">
              <a:buNone/>
            </a:pPr>
            <a:r>
              <a:rPr lang="en-US" b="1" dirty="0"/>
              <a:t>Narrator supports Navalny</a:t>
            </a:r>
          </a:p>
          <a:p>
            <a:endParaRPr lang="en-US" dirty="0"/>
          </a:p>
          <a:p>
            <a:pPr marL="0" indent="0" algn="r">
              <a:buNone/>
            </a:pPr>
            <a:r>
              <a:rPr lang="en-US" dirty="0"/>
              <a:t>The story is constructed as </a:t>
            </a:r>
          </a:p>
          <a:p>
            <a:pPr marL="0" indent="0" algn="r">
              <a:buNone/>
            </a:pPr>
            <a:r>
              <a:rPr lang="en-US" dirty="0"/>
              <a:t>a religious legend;</a:t>
            </a:r>
          </a:p>
          <a:p>
            <a:pPr marL="0" indent="0" algn="r">
              <a:buNone/>
            </a:pPr>
            <a:r>
              <a:rPr lang="en-US" dirty="0"/>
              <a:t>a hero narrative;</a:t>
            </a:r>
          </a:p>
          <a:p>
            <a:pPr marL="0" indent="0" algn="r">
              <a:buNone/>
            </a:pPr>
            <a:r>
              <a:rPr lang="en-US" dirty="0"/>
              <a:t>etc.</a:t>
            </a:r>
          </a:p>
          <a:p>
            <a:pPr marL="0" indent="0" algn="r">
              <a:buNone/>
            </a:pPr>
            <a:r>
              <a:rPr lang="en-US" dirty="0"/>
              <a:t>“</a:t>
            </a:r>
            <a:r>
              <a:rPr lang="en-US" i="1" dirty="0"/>
              <a:t>He decided to play for a promotion, to be just a victim of poisoning and become the </a:t>
            </a:r>
            <a:r>
              <a:rPr lang="en-US" b="1" i="1" dirty="0"/>
              <a:t>number one</a:t>
            </a:r>
            <a:r>
              <a:rPr lang="en-US" i="1" dirty="0"/>
              <a:t> political prisoner. In order to &lt;…&gt; pass to the place of the </a:t>
            </a:r>
            <a:r>
              <a:rPr lang="en-US" b="1" i="1" dirty="0"/>
              <a:t>only</a:t>
            </a:r>
            <a:r>
              <a:rPr lang="en-US" i="1" dirty="0"/>
              <a:t> Russian oppositionist and the </a:t>
            </a:r>
            <a:r>
              <a:rPr lang="en-US" b="1" i="1" dirty="0"/>
              <a:t>only</a:t>
            </a:r>
            <a:r>
              <a:rPr lang="en-US" i="1" dirty="0"/>
              <a:t> politician who is an </a:t>
            </a:r>
            <a:r>
              <a:rPr lang="en-US" b="1" i="1" dirty="0"/>
              <a:t>alternative</a:t>
            </a:r>
            <a:r>
              <a:rPr lang="en-US" i="1" dirty="0"/>
              <a:t> to Vladimir Putin</a:t>
            </a:r>
            <a:r>
              <a:rPr lang="en-US" dirty="0"/>
              <a:t>”.</a:t>
            </a:r>
            <a:endParaRPr lang="ru-RU" dirty="0"/>
          </a:p>
        </p:txBody>
      </p:sp>
    </p:spTree>
    <p:extLst>
      <p:ext uri="{BB962C8B-B14F-4D97-AF65-F5344CB8AC3E}">
        <p14:creationId xmlns:p14="http://schemas.microsoft.com/office/powerpoint/2010/main" val="42792358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BC99CB9-DDAD-44A2-8A1C-E3AF4E72DF5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64053CBF-3932-45FF-8285-EE5146085F3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1695" cy="6858000"/>
          </a:xfrm>
          <a:prstGeom prst="rect">
            <a:avLst/>
          </a:prstGeom>
          <a:gradFill flip="none" rotWithShape="1">
            <a:gsLst>
              <a:gs pos="16000">
                <a:schemeClr val="accent6">
                  <a:alpha val="20000"/>
                </a:schemeClr>
              </a:gs>
              <a:gs pos="85000">
                <a:schemeClr val="accent1">
                  <a:alpha val="40000"/>
                </a:schemeClr>
              </a:gs>
            </a:gsLst>
            <a:lin ang="120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a:extLst>
              <a:ext uri="{FF2B5EF4-FFF2-40B4-BE49-F238E27FC236}">
                <a16:creationId xmlns:a16="http://schemas.microsoft.com/office/drawing/2014/main" id="{2E751C04-BEA6-446B-A678-9C74819EBD4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flipH="1">
            <a:off x="-18230" y="-8167"/>
            <a:ext cx="4834070" cy="2488150"/>
            <a:chOff x="6867015" y="-1"/>
            <a:chExt cx="5324985" cy="3251912"/>
          </a:xfrm>
          <a:solidFill>
            <a:schemeClr val="bg1">
              <a:alpha val="30000"/>
            </a:schemeClr>
          </a:solidFill>
        </p:grpSpPr>
        <p:sp>
          <p:nvSpPr>
            <p:cNvPr id="13" name="Freeform: Shape 12">
              <a:extLst>
                <a:ext uri="{FF2B5EF4-FFF2-40B4-BE49-F238E27FC236}">
                  <a16:creationId xmlns:a16="http://schemas.microsoft.com/office/drawing/2014/main" id="{2625A013-D9BE-43C4-AF21-6F2B003EFB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7875715-EC2E-457F-851D-F6C817685F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F7E41CC6-0C83-40EE-80BB-79394D9E9B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00603498-5DFE-4D26-BFB5-C9269C9BDB0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Заголовок 1">
            <a:extLst>
              <a:ext uri="{FF2B5EF4-FFF2-40B4-BE49-F238E27FC236}">
                <a16:creationId xmlns:a16="http://schemas.microsoft.com/office/drawing/2014/main" id="{8CB2979C-A30E-4771-B5C0-38884716A63D}"/>
              </a:ext>
            </a:extLst>
          </p:cNvPr>
          <p:cNvSpPr>
            <a:spLocks noGrp="1"/>
          </p:cNvSpPr>
          <p:nvPr>
            <p:ph type="title"/>
          </p:nvPr>
        </p:nvSpPr>
        <p:spPr>
          <a:xfrm>
            <a:off x="3027924" y="991261"/>
            <a:ext cx="5754696" cy="1837349"/>
          </a:xfrm>
        </p:spPr>
        <p:txBody>
          <a:bodyPr vert="horz" lIns="91440" tIns="45720" rIns="91440" bIns="45720" rtlCol="0" anchor="ctr">
            <a:normAutofit/>
          </a:bodyPr>
          <a:lstStyle/>
          <a:p>
            <a:pPr algn="ctr"/>
            <a:r>
              <a:rPr lang="en-US" sz="4000" b="1" kern="1200" dirty="0">
                <a:solidFill>
                  <a:schemeClr val="tx2"/>
                </a:solidFill>
                <a:latin typeface="+mj-lt"/>
                <a:ea typeface="+mj-ea"/>
                <a:cs typeface="+mj-cs"/>
              </a:rPr>
              <a:t>Heroization and mythologization</a:t>
            </a:r>
          </a:p>
        </p:txBody>
      </p:sp>
      <p:sp>
        <p:nvSpPr>
          <p:cNvPr id="3" name="Объект 2">
            <a:extLst>
              <a:ext uri="{FF2B5EF4-FFF2-40B4-BE49-F238E27FC236}">
                <a16:creationId xmlns:a16="http://schemas.microsoft.com/office/drawing/2014/main" id="{4B3B9403-DAED-4B09-B9C2-17DD9DA1AF7E}"/>
              </a:ext>
            </a:extLst>
          </p:cNvPr>
          <p:cNvSpPr>
            <a:spLocks noGrp="1"/>
          </p:cNvSpPr>
          <p:nvPr>
            <p:ph sz="half" idx="1"/>
          </p:nvPr>
        </p:nvSpPr>
        <p:spPr>
          <a:xfrm>
            <a:off x="264405" y="2703719"/>
            <a:ext cx="9323478" cy="3440856"/>
          </a:xfrm>
        </p:spPr>
        <p:txBody>
          <a:bodyPr vert="horz" lIns="91440" tIns="45720" rIns="91440" bIns="45720" rtlCol="0" anchor="t">
            <a:noAutofit/>
          </a:bodyPr>
          <a:lstStyle/>
          <a:p>
            <a:r>
              <a:rPr lang="en-US" sz="2400" dirty="0"/>
              <a:t>The story of Navalny contains significant number of references to classical Biblical stories (death and resurrection, David and Goliath, supreme moral authority) and modern culture (Harry Potter, Star Wars, Superhero)</a:t>
            </a:r>
          </a:p>
          <a:p>
            <a:r>
              <a:rPr lang="en-US" sz="2400" dirty="0"/>
              <a:t>Navalny is painted as a hero, he is ready to overcome any difficulty and even his imprisonment is just a step on his path of glory</a:t>
            </a:r>
          </a:p>
          <a:p>
            <a:r>
              <a:rPr lang="en-US" sz="2400" dirty="0"/>
              <a:t>At the same time, it seems that Russian authorities in their attempts to ridicule this story and present it in a sarcastic way only deepen the contradiction and polarization in society</a:t>
            </a:r>
          </a:p>
          <a:p>
            <a:r>
              <a:rPr lang="en-US" sz="2400" dirty="0"/>
              <a:t>Both sides exploit public trust and push it limits, which may have negative consequences for their own narrative strategies</a:t>
            </a:r>
          </a:p>
        </p:txBody>
      </p:sp>
      <p:grpSp>
        <p:nvGrpSpPr>
          <p:cNvPr id="18" name="Group 17">
            <a:extLst>
              <a:ext uri="{FF2B5EF4-FFF2-40B4-BE49-F238E27FC236}">
                <a16:creationId xmlns:a16="http://schemas.microsoft.com/office/drawing/2014/main" id="{B63ACBA3-DEFD-4C6D-BBA0-64468FA99C2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058275" y="4146310"/>
            <a:ext cx="3142400" cy="2716805"/>
            <a:chOff x="-305" y="-4155"/>
            <a:chExt cx="2514948" cy="2174333"/>
          </a:xfrm>
          <a:solidFill>
            <a:schemeClr val="bg1">
              <a:alpha val="30000"/>
            </a:schemeClr>
          </a:solidFill>
        </p:grpSpPr>
        <p:sp>
          <p:nvSpPr>
            <p:cNvPr id="19" name="Freeform: Shape 18">
              <a:extLst>
                <a:ext uri="{FF2B5EF4-FFF2-40B4-BE49-F238E27FC236}">
                  <a16:creationId xmlns:a16="http://schemas.microsoft.com/office/drawing/2014/main" id="{62F7819D-2B89-4D80-A1C3-8B318116BAA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B7065990-2350-41B3-858B-20EF8744F26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58DA7EC7-CAA0-4665-AA29-BFBA806ECAB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22" name="Freeform: Shape 21">
              <a:extLst>
                <a:ext uri="{FF2B5EF4-FFF2-40B4-BE49-F238E27FC236}">
                  <a16:creationId xmlns:a16="http://schemas.microsoft.com/office/drawing/2014/main" id="{B1132A14-489F-4CED-B626-2A1711C987C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087654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Рисунок 5" descr="Изображение выглядит как текст, здание, внешний&#10;&#10;Автоматически созданное описание">
            <a:extLst>
              <a:ext uri="{FF2B5EF4-FFF2-40B4-BE49-F238E27FC236}">
                <a16:creationId xmlns:a16="http://schemas.microsoft.com/office/drawing/2014/main" id="{0EDCB86B-7B18-4B08-AA47-99C9C81E8BCF}"/>
              </a:ext>
            </a:extLst>
          </p:cNvPr>
          <p:cNvPicPr>
            <a:picLocks noChangeAspect="1"/>
          </p:cNvPicPr>
          <p:nvPr/>
        </p:nvPicPr>
        <p:blipFill>
          <a:blip r:embed="rId2"/>
          <a:stretch>
            <a:fillRect/>
          </a:stretch>
        </p:blipFill>
        <p:spPr>
          <a:xfrm>
            <a:off x="0" y="1233889"/>
            <a:ext cx="7582360" cy="3791180"/>
          </a:xfrm>
          <a:prstGeom prst="rect">
            <a:avLst/>
          </a:prstGeom>
        </p:spPr>
      </p:pic>
      <p:pic>
        <p:nvPicPr>
          <p:cNvPr id="8" name="Рисунок 7" descr="Изображение выглядит как текст, человек, мужчина, носит&#10;&#10;Автоматически созданное описание">
            <a:extLst>
              <a:ext uri="{FF2B5EF4-FFF2-40B4-BE49-F238E27FC236}">
                <a16:creationId xmlns:a16="http://schemas.microsoft.com/office/drawing/2014/main" id="{2258266C-2DB0-4EA7-BED8-49FBEF464BC2}"/>
              </a:ext>
            </a:extLst>
          </p:cNvPr>
          <p:cNvPicPr>
            <a:picLocks noChangeAspect="1"/>
          </p:cNvPicPr>
          <p:nvPr/>
        </p:nvPicPr>
        <p:blipFill>
          <a:blip r:embed="rId3"/>
          <a:stretch>
            <a:fillRect/>
          </a:stretch>
        </p:blipFill>
        <p:spPr>
          <a:xfrm>
            <a:off x="7582360" y="-1"/>
            <a:ext cx="4618198" cy="6103345"/>
          </a:xfrm>
          <a:prstGeom prst="rect">
            <a:avLst/>
          </a:prstGeom>
        </p:spPr>
      </p:pic>
    </p:spTree>
    <p:extLst>
      <p:ext uri="{BB962C8B-B14F-4D97-AF65-F5344CB8AC3E}">
        <p14:creationId xmlns:p14="http://schemas.microsoft.com/office/powerpoint/2010/main" val="88191496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1" name="Rectangle 10">
            <a:extLst>
              <a:ext uri="{FF2B5EF4-FFF2-40B4-BE49-F238E27FC236}">
                <a16:creationId xmlns:a16="http://schemas.microsoft.com/office/drawing/2014/main" id="{ECC07320-C2CA-4E29-8481-9D9E143C778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Заголовок 4">
            <a:extLst>
              <a:ext uri="{FF2B5EF4-FFF2-40B4-BE49-F238E27FC236}">
                <a16:creationId xmlns:a16="http://schemas.microsoft.com/office/drawing/2014/main" id="{863E283B-81A7-2141-B0E0-10F8422F09F6}"/>
              </a:ext>
            </a:extLst>
          </p:cNvPr>
          <p:cNvSpPr>
            <a:spLocks noGrp="1"/>
          </p:cNvSpPr>
          <p:nvPr>
            <p:ph type="title"/>
          </p:nvPr>
        </p:nvSpPr>
        <p:spPr>
          <a:xfrm>
            <a:off x="7380407" y="743446"/>
            <a:ext cx="4275439" cy="4511599"/>
          </a:xfrm>
          <a:noFill/>
        </p:spPr>
        <p:txBody>
          <a:bodyPr vert="horz" lIns="91440" tIns="45720" rIns="91440" bIns="45720" rtlCol="0" anchor="b">
            <a:normAutofit/>
          </a:bodyPr>
          <a:lstStyle/>
          <a:p>
            <a:br>
              <a:rPr lang="en-US" sz="2900" dirty="0"/>
            </a:br>
            <a:br>
              <a:rPr lang="en-US" sz="2900" dirty="0"/>
            </a:br>
            <a:r>
              <a:rPr lang="en-US" b="1" dirty="0"/>
              <a:t>Thank you for your attention!</a:t>
            </a:r>
            <a:br>
              <a:rPr lang="en-US" b="1" dirty="0"/>
            </a:br>
            <a:br>
              <a:rPr lang="en-US" sz="2900" dirty="0"/>
            </a:br>
            <a:br>
              <a:rPr lang="en-US" sz="2900" dirty="0"/>
            </a:br>
            <a:br>
              <a:rPr lang="en-US" sz="2900" dirty="0"/>
            </a:br>
            <a:br>
              <a:rPr lang="en-US" sz="2900" dirty="0"/>
            </a:br>
            <a:endParaRPr lang="en-US" sz="2900" dirty="0"/>
          </a:p>
        </p:txBody>
      </p:sp>
      <p:pic>
        <p:nvPicPr>
          <p:cNvPr id="7" name="Picture 6" descr="Dark floating bulbs with one lit up brightly">
            <a:extLst>
              <a:ext uri="{FF2B5EF4-FFF2-40B4-BE49-F238E27FC236}">
                <a16:creationId xmlns:a16="http://schemas.microsoft.com/office/drawing/2014/main" id="{AF2BCBF8-83F7-4AA6-8E65-A883BEBEF577}"/>
              </a:ext>
            </a:extLst>
          </p:cNvPr>
          <p:cNvPicPr>
            <a:picLocks noChangeAspect="1"/>
          </p:cNvPicPr>
          <p:nvPr/>
        </p:nvPicPr>
        <p:blipFill rotWithShape="1">
          <a:blip r:embed="rId2"/>
          <a:srcRect r="-1" b="1928"/>
          <a:stretch/>
        </p:blipFill>
        <p:spPr>
          <a:xfrm>
            <a:off x="20" y="10"/>
            <a:ext cx="6992881" cy="6857990"/>
          </a:xfrm>
          <a:prstGeom prst="rect">
            <a:avLst/>
          </a:prstGeom>
        </p:spPr>
      </p:pic>
    </p:spTree>
    <p:extLst>
      <p:ext uri="{BB962C8B-B14F-4D97-AF65-F5344CB8AC3E}">
        <p14:creationId xmlns:p14="http://schemas.microsoft.com/office/powerpoint/2010/main" val="406608162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3C823D3-D619-407C-89E0-C6F6B1E7A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47F8E3E-2FFA-4A0F-B3C7-E57ADDCFB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Заголовок 1">
            <a:extLst>
              <a:ext uri="{FF2B5EF4-FFF2-40B4-BE49-F238E27FC236}">
                <a16:creationId xmlns:a16="http://schemas.microsoft.com/office/drawing/2014/main" id="{43BCB5C0-EB13-4948-ABA4-7CDC79FA202B}"/>
              </a:ext>
            </a:extLst>
          </p:cNvPr>
          <p:cNvSpPr>
            <a:spLocks noGrp="1"/>
          </p:cNvSpPr>
          <p:nvPr>
            <p:ph type="title"/>
          </p:nvPr>
        </p:nvSpPr>
        <p:spPr>
          <a:xfrm>
            <a:off x="1179226" y="458493"/>
            <a:ext cx="9833548" cy="1325563"/>
          </a:xfrm>
        </p:spPr>
        <p:txBody>
          <a:bodyPr anchor="b">
            <a:normAutofit/>
          </a:bodyPr>
          <a:lstStyle/>
          <a:p>
            <a:pPr algn="ctr"/>
            <a:r>
              <a:rPr lang="en-US" sz="3600" dirty="0"/>
              <a:t>Introduction</a:t>
            </a:r>
            <a:endParaRPr lang="ru-RU" sz="3600" dirty="0"/>
          </a:p>
        </p:txBody>
      </p:sp>
      <p:grpSp>
        <p:nvGrpSpPr>
          <p:cNvPr id="12" name="Group 11">
            <a:extLst>
              <a:ext uri="{FF2B5EF4-FFF2-40B4-BE49-F238E27FC236}">
                <a16:creationId xmlns:a16="http://schemas.microsoft.com/office/drawing/2014/main" id="{33D939F1-7ABE-4D0E-946A-43F37F556A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346102" cy="2510865"/>
            <a:chOff x="-305" y="-1"/>
            <a:chExt cx="3832880" cy="2876136"/>
          </a:xfrm>
        </p:grpSpPr>
        <p:sp>
          <p:nvSpPr>
            <p:cNvPr id="13" name="Freeform: Shape 12">
              <a:extLst>
                <a:ext uri="{FF2B5EF4-FFF2-40B4-BE49-F238E27FC236}">
                  <a16:creationId xmlns:a16="http://schemas.microsoft.com/office/drawing/2014/main" id="{63FE0426-0FE4-451E-A8BB-08DA6A6AC2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32F7E8-35B4-451F-AA07-AECF7CA1D5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E1097796-C3C8-4772-9EBD-9F5CA368F5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EC4BC137-BB50-4235-A83F-4B4EEE159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Объект 2">
            <a:extLst>
              <a:ext uri="{FF2B5EF4-FFF2-40B4-BE49-F238E27FC236}">
                <a16:creationId xmlns:a16="http://schemas.microsoft.com/office/drawing/2014/main" id="{10FFB245-AFB5-40A3-A5A6-90C21CEBAA3F}"/>
              </a:ext>
            </a:extLst>
          </p:cNvPr>
          <p:cNvSpPr>
            <a:spLocks noGrp="1"/>
          </p:cNvSpPr>
          <p:nvPr>
            <p:ph idx="1"/>
          </p:nvPr>
        </p:nvSpPr>
        <p:spPr>
          <a:xfrm>
            <a:off x="1179226" y="2032942"/>
            <a:ext cx="9833548" cy="2457269"/>
          </a:xfrm>
        </p:spPr>
        <p:txBody>
          <a:bodyPr>
            <a:normAutofit fontScale="85000" lnSpcReduction="20000"/>
          </a:bodyPr>
          <a:lstStyle/>
          <a:p>
            <a:pPr algn="l"/>
            <a:endParaRPr lang="ru-RU" sz="1800" b="0" i="0" u="none" strike="noStrike" baseline="0" dirty="0">
              <a:solidFill>
                <a:srgbClr val="000000"/>
              </a:solidFill>
              <a:latin typeface="Times New Roman" panose="02020603050405020304" pitchFamily="18" charset="0"/>
            </a:endParaRPr>
          </a:p>
          <a:p>
            <a:r>
              <a:rPr lang="en-US" sz="2400" b="0" i="0" u="none" strike="noStrike" baseline="0" dirty="0">
                <a:solidFill>
                  <a:srgbClr val="000000"/>
                </a:solidFill>
                <a:latin typeface="Times New Roman" panose="02020603050405020304" pitchFamily="18" charset="0"/>
              </a:rPr>
              <a:t>An imbalance between policy and politics is one of the features that could characterize authoritarian political regimes and Russia in particular (</a:t>
            </a:r>
            <a:r>
              <a:rPr lang="en-US" sz="2400" b="0" i="0" u="none" strike="noStrike" baseline="0" dirty="0" err="1">
                <a:solidFill>
                  <a:srgbClr val="000000"/>
                </a:solidFill>
                <a:latin typeface="Times New Roman" panose="02020603050405020304" pitchFamily="18" charset="0"/>
              </a:rPr>
              <a:t>Gel’man</a:t>
            </a:r>
            <a:r>
              <a:rPr lang="en-US" sz="2400" b="0" i="0" u="none" strike="noStrike" baseline="0" dirty="0">
                <a:solidFill>
                  <a:srgbClr val="000000"/>
                </a:solidFill>
                <a:latin typeface="Times New Roman" panose="02020603050405020304" pitchFamily="18" charset="0"/>
              </a:rPr>
              <a:t> &amp; </a:t>
            </a:r>
            <a:r>
              <a:rPr lang="en-US" sz="2400" b="0" i="0" u="none" strike="noStrike" baseline="0" dirty="0" err="1">
                <a:solidFill>
                  <a:srgbClr val="000000"/>
                </a:solidFill>
                <a:latin typeface="Times New Roman" panose="02020603050405020304" pitchFamily="18" charset="0"/>
              </a:rPr>
              <a:t>Starodubtsev</a:t>
            </a:r>
            <a:r>
              <a:rPr lang="en-US" sz="2400" b="0" i="0" u="none" strike="noStrike" baseline="0" dirty="0">
                <a:solidFill>
                  <a:srgbClr val="000000"/>
                </a:solidFill>
                <a:latin typeface="Times New Roman" panose="02020603050405020304" pitchFamily="18" charset="0"/>
              </a:rPr>
              <a:t>, 2016)</a:t>
            </a:r>
            <a:endParaRPr lang="ru-RU" sz="2400" b="0" i="0" u="none" strike="noStrike" baseline="0" dirty="0">
              <a:solidFill>
                <a:srgbClr val="000000"/>
              </a:solidFill>
              <a:latin typeface="Times New Roman" panose="02020603050405020304" pitchFamily="18" charset="0"/>
            </a:endParaRPr>
          </a:p>
          <a:p>
            <a:r>
              <a:rPr lang="en-US" sz="2400" b="0" i="0" u="none" strike="noStrike" baseline="0" dirty="0">
                <a:solidFill>
                  <a:srgbClr val="000000"/>
                </a:solidFill>
                <a:latin typeface="Times New Roman" panose="02020603050405020304" pitchFamily="18" charset="0"/>
              </a:rPr>
              <a:t>Public issues cannot be resolved without an understanding that solutions to them are tolerable for the political regime (Noble, 2017) </a:t>
            </a:r>
          </a:p>
          <a:p>
            <a:r>
              <a:rPr lang="en-US" sz="2400" dirty="0">
                <a:solidFill>
                  <a:srgbClr val="000000"/>
                </a:solidFill>
                <a:latin typeface="Times New Roman" panose="02020603050405020304" pitchFamily="18" charset="0"/>
              </a:rPr>
              <a:t>But policy debates are still going on and remain relatively free (depends on how sensitive a political issue is)</a:t>
            </a:r>
            <a:endParaRPr lang="ru-RU" sz="2400" dirty="0">
              <a:solidFill>
                <a:srgbClr val="000000"/>
              </a:solidFill>
              <a:latin typeface="Times New Roman" panose="02020603050405020304" pitchFamily="18" charset="0"/>
            </a:endParaRPr>
          </a:p>
          <a:p>
            <a:r>
              <a:rPr lang="en-US" sz="2400" dirty="0">
                <a:solidFill>
                  <a:srgbClr val="000000"/>
                </a:solidFill>
                <a:latin typeface="Times New Roman" panose="02020603050405020304" pitchFamily="18" charset="0"/>
              </a:rPr>
              <a:t>The case of Navalny is quite sensitive – still open for debates</a:t>
            </a:r>
          </a:p>
          <a:p>
            <a:endParaRPr lang="ru-RU" sz="1800" dirty="0">
              <a:solidFill>
                <a:schemeClr val="tx2"/>
              </a:solidFill>
            </a:endParaRPr>
          </a:p>
        </p:txBody>
      </p:sp>
      <p:grpSp>
        <p:nvGrpSpPr>
          <p:cNvPr id="18" name="Group 17">
            <a:extLst>
              <a:ext uri="{FF2B5EF4-FFF2-40B4-BE49-F238E27FC236}">
                <a16:creationId xmlns:a16="http://schemas.microsoft.com/office/drawing/2014/main" id="{9DB3963A-4187-4A72-9DA4-CA6BADE229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072780" y="3734338"/>
            <a:ext cx="3878664" cy="2368659"/>
            <a:chOff x="6867015" y="-1"/>
            <a:chExt cx="5324985" cy="3251912"/>
          </a:xfrm>
          <a:solidFill>
            <a:schemeClr val="accent5">
              <a:alpha val="10000"/>
            </a:schemeClr>
          </a:solidFill>
        </p:grpSpPr>
        <p:sp>
          <p:nvSpPr>
            <p:cNvPr id="19" name="Freeform: Shape 18">
              <a:extLst>
                <a:ext uri="{FF2B5EF4-FFF2-40B4-BE49-F238E27FC236}">
                  <a16:creationId xmlns:a16="http://schemas.microsoft.com/office/drawing/2014/main" id="{2428E75E-001A-4568-B035-574F1303EF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64AC8CFC-1164-4525-82A0-25F75ADCF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F35C856-5B70-4CA2-BB8F-A37197D8F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550FD8B0-DE97-47B1-84ED-67A3BD00FE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20543253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038248A-211C-4EEC-8401-C761B929FB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30A849F-66D9-40C8-BEC8-35AFF8F45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Заголовок 1">
            <a:extLst>
              <a:ext uri="{FF2B5EF4-FFF2-40B4-BE49-F238E27FC236}">
                <a16:creationId xmlns:a16="http://schemas.microsoft.com/office/drawing/2014/main" id="{15C3431D-A333-400E-8C9D-ACA365BCF564}"/>
              </a:ext>
            </a:extLst>
          </p:cNvPr>
          <p:cNvSpPr>
            <a:spLocks noGrp="1"/>
          </p:cNvSpPr>
          <p:nvPr>
            <p:ph type="title"/>
          </p:nvPr>
        </p:nvSpPr>
        <p:spPr>
          <a:xfrm>
            <a:off x="1179226" y="1280679"/>
            <a:ext cx="9833548" cy="1325563"/>
          </a:xfrm>
        </p:spPr>
        <p:txBody>
          <a:bodyPr anchor="b">
            <a:normAutofit fontScale="90000"/>
          </a:bodyPr>
          <a:lstStyle/>
          <a:p>
            <a:pPr algn="ctr"/>
            <a:r>
              <a:rPr lang="en-US" sz="3600" dirty="0"/>
              <a:t>How the cases of A. Navalny poisoning, and arrest could shed light on the nature of policy debates in Russia?</a:t>
            </a:r>
            <a:endParaRPr lang="ru-RU" sz="3600" dirty="0"/>
          </a:p>
        </p:txBody>
      </p:sp>
      <p:grpSp>
        <p:nvGrpSpPr>
          <p:cNvPr id="12" name="Group 11">
            <a:extLst>
              <a:ext uri="{FF2B5EF4-FFF2-40B4-BE49-F238E27FC236}">
                <a16:creationId xmlns:a16="http://schemas.microsoft.com/office/drawing/2014/main" id="{04542298-A2B1-480F-A11C-A40EDD19B8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89890" y="0"/>
            <a:ext cx="3902110" cy="2382977"/>
            <a:chOff x="6867015" y="-1"/>
            <a:chExt cx="5324985" cy="3251912"/>
          </a:xfrm>
          <a:solidFill>
            <a:schemeClr val="accent5">
              <a:alpha val="10000"/>
            </a:schemeClr>
          </a:solidFill>
        </p:grpSpPr>
        <p:sp>
          <p:nvSpPr>
            <p:cNvPr id="13" name="Freeform: Shape 12">
              <a:extLst>
                <a:ext uri="{FF2B5EF4-FFF2-40B4-BE49-F238E27FC236}">
                  <a16:creationId xmlns:a16="http://schemas.microsoft.com/office/drawing/2014/main" id="{74AEB45E-B965-46A0-8557-C646B5011B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21A22C7-11AD-44B0-9BF7-6E3A45821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7049D82-B7F3-4192-8337-4BDB16955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24A7FAD9-577C-4D2E-A3B5-C6D0A39D4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Объект 2">
            <a:extLst>
              <a:ext uri="{FF2B5EF4-FFF2-40B4-BE49-F238E27FC236}">
                <a16:creationId xmlns:a16="http://schemas.microsoft.com/office/drawing/2014/main" id="{18BA2030-1A36-4E36-B79C-8994945154EC}"/>
              </a:ext>
            </a:extLst>
          </p:cNvPr>
          <p:cNvSpPr>
            <a:spLocks noGrp="1"/>
          </p:cNvSpPr>
          <p:nvPr>
            <p:ph idx="1"/>
          </p:nvPr>
        </p:nvSpPr>
        <p:spPr>
          <a:xfrm>
            <a:off x="1179226" y="2890979"/>
            <a:ext cx="9833548" cy="2693976"/>
          </a:xfrm>
        </p:spPr>
        <p:txBody>
          <a:bodyPr>
            <a:normAutofit fontScale="77500" lnSpcReduction="20000"/>
          </a:bodyPr>
          <a:lstStyle/>
          <a:p>
            <a:pPr algn="l"/>
            <a:r>
              <a:rPr lang="en-AU" sz="1900" dirty="0"/>
              <a:t>This paper employs </a:t>
            </a:r>
            <a:r>
              <a:rPr lang="en-US" sz="1900" b="0" i="0" u="none" strike="noStrike" baseline="0" dirty="0"/>
              <a:t>discourse analysis (DA) in combination with some elements of the Narrative Policy Framework (NPF) to a contentious debates on several recent events related to the proclaimed leader of Russian political opposition – Alexei Navalny </a:t>
            </a:r>
            <a:endParaRPr lang="en-AU" sz="1900" dirty="0"/>
          </a:p>
          <a:p>
            <a:pPr algn="l"/>
            <a:r>
              <a:rPr lang="en-AU" sz="1900" dirty="0"/>
              <a:t>We seek to match DA and NPF to shed light on </a:t>
            </a:r>
            <a:r>
              <a:rPr lang="en-US" sz="1900" b="0" i="0" u="none" strike="noStrike" baseline="0" dirty="0"/>
              <a:t>how the narratives about these events construct binary oppositions, exploit public trust and create alternative facts </a:t>
            </a:r>
            <a:endParaRPr lang="en-AU" sz="1900" dirty="0"/>
          </a:p>
          <a:p>
            <a:r>
              <a:rPr lang="en-AU" sz="1900" dirty="0"/>
              <a:t>We present here a qualitative research project that examines texts from different media sources. These texts are recent publications (August 2020- May 2021) directly related to the events  happened with Alexei Navalny</a:t>
            </a:r>
          </a:p>
          <a:p>
            <a:r>
              <a:rPr lang="en-US" sz="1900" b="0" i="0" u="none" strike="noStrike" baseline="0" dirty="0"/>
              <a:t>This paper does not set a goal to investigate the nature of the Navalny’s poisoning, return to Russia and arrest or disclose the actors responsible for them. Instead, the paper will focus on public debates on these issues and analyze the growing ideological dichotomy in the public sphere. </a:t>
            </a:r>
            <a:endParaRPr lang="en-AU" sz="1900" dirty="0"/>
          </a:p>
          <a:p>
            <a:r>
              <a:rPr lang="en-AU" sz="1900" dirty="0"/>
              <a:t>We argue that by examining discourse elements and narratives constructed we can gain a more in-depth understanding of the policy debates conditions in which this contestation occurs than by employing the NPF or DA alone</a:t>
            </a:r>
            <a:endParaRPr lang="ru-RU" sz="1900" dirty="0"/>
          </a:p>
          <a:p>
            <a:endParaRPr lang="ru-RU" sz="1800" dirty="0">
              <a:solidFill>
                <a:schemeClr val="tx2"/>
              </a:solidFill>
            </a:endParaRPr>
          </a:p>
        </p:txBody>
      </p:sp>
      <p:grpSp>
        <p:nvGrpSpPr>
          <p:cNvPr id="18" name="Group 17">
            <a:extLst>
              <a:ext uri="{FF2B5EF4-FFF2-40B4-BE49-F238E27FC236}">
                <a16:creationId xmlns:a16="http://schemas.microsoft.com/office/drawing/2014/main" id="{2A5C9C35-2375-49EB-B99C-17C87D42FE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4682671"/>
            <a:ext cx="2898948" cy="2175328"/>
            <a:chOff x="-305" y="-1"/>
            <a:chExt cx="3832880" cy="2876136"/>
          </a:xfrm>
        </p:grpSpPr>
        <p:sp>
          <p:nvSpPr>
            <p:cNvPr id="19" name="Freeform: Shape 18">
              <a:extLst>
                <a:ext uri="{FF2B5EF4-FFF2-40B4-BE49-F238E27FC236}">
                  <a16:creationId xmlns:a16="http://schemas.microsoft.com/office/drawing/2014/main" id="{7BE7B8C5-3FC9-47E9-B555-AFCB849A4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615B6EFE-6DC2-4A72-AC12-BCCC3638A6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AE8C1B65-6799-4DD1-B262-01901DA126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03829674-8FAF-4E90-9FB7-C6CE17839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0932497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038248A-211C-4EEC-8401-C761B929FB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30A849F-66D9-40C8-BEC8-35AFF8F45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Заголовок 1">
            <a:extLst>
              <a:ext uri="{FF2B5EF4-FFF2-40B4-BE49-F238E27FC236}">
                <a16:creationId xmlns:a16="http://schemas.microsoft.com/office/drawing/2014/main" id="{AE73AB04-12DC-463E-91C4-11AEBA8828FF}"/>
              </a:ext>
            </a:extLst>
          </p:cNvPr>
          <p:cNvSpPr>
            <a:spLocks noGrp="1"/>
          </p:cNvSpPr>
          <p:nvPr>
            <p:ph type="title"/>
          </p:nvPr>
        </p:nvSpPr>
        <p:spPr>
          <a:xfrm>
            <a:off x="1179073" y="8555"/>
            <a:ext cx="9833548" cy="1325563"/>
          </a:xfrm>
        </p:spPr>
        <p:txBody>
          <a:bodyPr anchor="b">
            <a:normAutofit/>
          </a:bodyPr>
          <a:lstStyle/>
          <a:p>
            <a:pPr algn="ctr"/>
            <a:r>
              <a:rPr lang="en-US" sz="3600" dirty="0"/>
              <a:t>A bright example</a:t>
            </a:r>
            <a:endParaRPr lang="ru-RU" sz="3600" dirty="0"/>
          </a:p>
        </p:txBody>
      </p:sp>
      <p:grpSp>
        <p:nvGrpSpPr>
          <p:cNvPr id="12" name="Group 11">
            <a:extLst>
              <a:ext uri="{FF2B5EF4-FFF2-40B4-BE49-F238E27FC236}">
                <a16:creationId xmlns:a16="http://schemas.microsoft.com/office/drawing/2014/main" id="{04542298-A2B1-480F-A11C-A40EDD19B8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89890" y="0"/>
            <a:ext cx="3902110" cy="2382977"/>
            <a:chOff x="6867015" y="-1"/>
            <a:chExt cx="5324985" cy="3251912"/>
          </a:xfrm>
          <a:solidFill>
            <a:schemeClr val="accent5">
              <a:alpha val="10000"/>
            </a:schemeClr>
          </a:solidFill>
        </p:grpSpPr>
        <p:sp>
          <p:nvSpPr>
            <p:cNvPr id="13" name="Freeform: Shape 12">
              <a:extLst>
                <a:ext uri="{FF2B5EF4-FFF2-40B4-BE49-F238E27FC236}">
                  <a16:creationId xmlns:a16="http://schemas.microsoft.com/office/drawing/2014/main" id="{74AEB45E-B965-46A0-8557-C646B5011B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21A22C7-11AD-44B0-9BF7-6E3A45821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7049D82-B7F3-4192-8337-4BDB16955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24A7FAD9-577C-4D2E-A3B5-C6D0A39D4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Объект 2">
            <a:extLst>
              <a:ext uri="{FF2B5EF4-FFF2-40B4-BE49-F238E27FC236}">
                <a16:creationId xmlns:a16="http://schemas.microsoft.com/office/drawing/2014/main" id="{5011A711-8163-44D6-B691-5A0A7A07A26D}"/>
              </a:ext>
            </a:extLst>
          </p:cNvPr>
          <p:cNvSpPr>
            <a:spLocks noGrp="1"/>
          </p:cNvSpPr>
          <p:nvPr>
            <p:ph idx="1"/>
          </p:nvPr>
        </p:nvSpPr>
        <p:spPr>
          <a:xfrm>
            <a:off x="1362106" y="1560419"/>
            <a:ext cx="9833548" cy="2693976"/>
          </a:xfrm>
        </p:spPr>
        <p:txBody>
          <a:bodyPr>
            <a:noAutofit/>
          </a:bodyPr>
          <a:lstStyle/>
          <a:p>
            <a:r>
              <a:rPr lang="en-US" sz="1800" dirty="0">
                <a:solidFill>
                  <a:srgbClr val="000000"/>
                </a:solidFill>
                <a:latin typeface="Times New Roman" panose="02020603050405020304" pitchFamily="18" charset="0"/>
              </a:rPr>
              <a:t>T</a:t>
            </a:r>
            <a:r>
              <a:rPr lang="en-US" sz="1800" b="0" i="0" u="none" strike="noStrike" baseline="0" dirty="0">
                <a:solidFill>
                  <a:srgbClr val="000000"/>
                </a:solidFill>
                <a:latin typeface="Times New Roman" panose="02020603050405020304" pitchFamily="18" charset="0"/>
              </a:rPr>
              <a:t>he alleged poisoning of one of the most prominent Russian opposition leaders – Alexey Navalny, his emergency extraction from Russian city Omsk to one of the medical clinics in Berlin and then his return to Russia that had ended in trial and prison term for him. These events were surrounded by enormous amounts of speculations, open debates, and conspiracies. </a:t>
            </a:r>
            <a:endParaRPr lang="ru-RU" sz="1800" b="0" i="0" u="none" strike="noStrike" baseline="0" dirty="0">
              <a:solidFill>
                <a:srgbClr val="000000"/>
              </a:solidFill>
              <a:latin typeface="Times New Roman" panose="02020603050405020304" pitchFamily="18" charset="0"/>
            </a:endParaRPr>
          </a:p>
          <a:p>
            <a:r>
              <a:rPr lang="en-US" sz="1800" b="0" i="0" u="none" strike="noStrike" baseline="0" dirty="0">
                <a:solidFill>
                  <a:srgbClr val="000000"/>
                </a:solidFill>
                <a:latin typeface="Times New Roman" panose="02020603050405020304" pitchFamily="18" charset="0"/>
              </a:rPr>
              <a:t>Since the very moment of the poisoning in August 2020, the situation took an intense course where different narratives were focused on dramatic sides of the story. Several controversies around the poisoning and the return of Navalny to Russia have been interpreted in almost religious manner by one side of the debates and in attempts to ridicule the story by the other. Both pro and anti-Navalny narratives have similarities regarding trust, rationality, and personal nature of their statements. In general terms we can summarize them as: </a:t>
            </a:r>
          </a:p>
          <a:p>
            <a:r>
              <a:rPr lang="en-US" sz="1800" b="0" i="0" u="none" strike="noStrike" baseline="0" dirty="0">
                <a:solidFill>
                  <a:srgbClr val="000000"/>
                </a:solidFill>
                <a:latin typeface="Times New Roman" panose="02020603050405020304" pitchFamily="18" charset="0"/>
              </a:rPr>
              <a:t>1) President Putin is the official embodiment of the truth, Alexei Navalny is the embodiment of offensive lies. </a:t>
            </a:r>
          </a:p>
          <a:p>
            <a:r>
              <a:rPr lang="en-US" sz="1800" b="0" i="0" u="none" strike="noStrike" baseline="0" dirty="0">
                <a:solidFill>
                  <a:srgbClr val="000000"/>
                </a:solidFill>
                <a:latin typeface="Times New Roman" panose="02020603050405020304" pitchFamily="18" charset="0"/>
              </a:rPr>
              <a:t>2) Alexei Navalny is a symbol of truth and hope, while the President is a manifestation of total lie, corruption, and manipulation. </a:t>
            </a:r>
            <a:endParaRPr lang="ru-RU" sz="1800" dirty="0">
              <a:solidFill>
                <a:schemeClr val="tx2"/>
              </a:solidFill>
            </a:endParaRPr>
          </a:p>
        </p:txBody>
      </p:sp>
      <p:grpSp>
        <p:nvGrpSpPr>
          <p:cNvPr id="18" name="Group 17">
            <a:extLst>
              <a:ext uri="{FF2B5EF4-FFF2-40B4-BE49-F238E27FC236}">
                <a16:creationId xmlns:a16="http://schemas.microsoft.com/office/drawing/2014/main" id="{2A5C9C35-2375-49EB-B99C-17C87D42FE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4682671"/>
            <a:ext cx="2898948" cy="2175328"/>
            <a:chOff x="-305" y="-1"/>
            <a:chExt cx="3832880" cy="2876136"/>
          </a:xfrm>
        </p:grpSpPr>
        <p:sp>
          <p:nvSpPr>
            <p:cNvPr id="19" name="Freeform: Shape 18">
              <a:extLst>
                <a:ext uri="{FF2B5EF4-FFF2-40B4-BE49-F238E27FC236}">
                  <a16:creationId xmlns:a16="http://schemas.microsoft.com/office/drawing/2014/main" id="{7BE7B8C5-3FC9-47E9-B555-AFCB849A4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615B6EFE-6DC2-4A72-AC12-BCCC3638A6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AE8C1B65-6799-4DD1-B262-01901DA126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03829674-8FAF-4E90-9FB7-C6CE17839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42991248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1028A3F2-613B-4CDC-B80C-0D2F6EF54516}"/>
              </a:ext>
            </a:extLst>
          </p:cNvPr>
          <p:cNvSpPr>
            <a:spLocks noGrp="1"/>
          </p:cNvSpPr>
          <p:nvPr>
            <p:ph type="title"/>
          </p:nvPr>
        </p:nvSpPr>
        <p:spPr/>
        <p:txBody>
          <a:bodyPr/>
          <a:lstStyle/>
          <a:p>
            <a:r>
              <a:rPr lang="en-US" dirty="0"/>
              <a:t>Data</a:t>
            </a:r>
            <a:endParaRPr lang="ru-RU" dirty="0"/>
          </a:p>
        </p:txBody>
      </p:sp>
      <p:sp>
        <p:nvSpPr>
          <p:cNvPr id="3" name="Объект 2">
            <a:extLst>
              <a:ext uri="{FF2B5EF4-FFF2-40B4-BE49-F238E27FC236}">
                <a16:creationId xmlns:a16="http://schemas.microsoft.com/office/drawing/2014/main" id="{EFB918E6-C94F-4171-BB8E-CAB4EBD6B72D}"/>
              </a:ext>
            </a:extLst>
          </p:cNvPr>
          <p:cNvSpPr>
            <a:spLocks noGrp="1"/>
          </p:cNvSpPr>
          <p:nvPr>
            <p:ph idx="1"/>
          </p:nvPr>
        </p:nvSpPr>
        <p:spPr/>
        <p:txBody>
          <a:bodyPr>
            <a:normAutofit/>
          </a:bodyPr>
          <a:lstStyle/>
          <a:p>
            <a:endParaRPr lang="en-US" sz="1800" b="0" i="0" u="none" strike="noStrike" baseline="0" dirty="0">
              <a:solidFill>
                <a:srgbClr val="000000"/>
              </a:solidFill>
              <a:latin typeface="Times New Roman" panose="02020603050405020304" pitchFamily="18" charset="0"/>
            </a:endParaRPr>
          </a:p>
          <a:p>
            <a:r>
              <a:rPr lang="en-US" sz="1800" dirty="0">
                <a:solidFill>
                  <a:srgbClr val="000000"/>
                </a:solidFill>
                <a:latin typeface="Times New Roman" panose="02020603050405020304" pitchFamily="18" charset="0"/>
              </a:rPr>
              <a:t>W</a:t>
            </a:r>
            <a:r>
              <a:rPr lang="en-US" sz="1800" b="0" i="0" u="none" strike="noStrike" baseline="0" dirty="0">
                <a:solidFill>
                  <a:srgbClr val="000000"/>
                </a:solidFill>
                <a:latin typeface="Times New Roman" panose="02020603050405020304" pitchFamily="18" charset="0"/>
              </a:rPr>
              <a:t>e will refer to the unit of analysis as a text or document, but it could apply to any unit of text: a tweet, Facebook status, spoken utterance, press briefing, sentence, or paragraph. To scrutiny the discourse strand we build, for each theme, a corpus of texts that is made from discourse fragments. Most techniques of discourse study begin in the same way with a series of preprocessing steps to reduce the awe-inspiring diversity of language to a manageable set of features. </a:t>
            </a:r>
            <a:endParaRPr lang="en-US" sz="1800" dirty="0">
              <a:solidFill>
                <a:srgbClr val="000000"/>
              </a:solidFill>
              <a:latin typeface="Times New Roman" panose="02020603050405020304" pitchFamily="18" charset="0"/>
            </a:endParaRPr>
          </a:p>
          <a:p>
            <a:pPr marL="0" indent="0">
              <a:buNone/>
            </a:pPr>
            <a:endParaRPr lang="en-US" sz="1800" b="0" i="0" u="none" strike="noStrike" baseline="0" dirty="0">
              <a:solidFill>
                <a:srgbClr val="000000"/>
              </a:solidFill>
              <a:latin typeface="Times New Roman" panose="02020603050405020304" pitchFamily="18" charset="0"/>
            </a:endParaRPr>
          </a:p>
          <a:p>
            <a:r>
              <a:rPr lang="en-US" sz="1800" b="0" i="0" u="none" strike="noStrike" baseline="0" dirty="0">
                <a:solidFill>
                  <a:srgbClr val="000000"/>
                </a:solidFill>
                <a:latin typeface="Times New Roman" panose="02020603050405020304" pitchFamily="18" charset="0"/>
              </a:rPr>
              <a:t>We will use texts on Russian language published from August 2020 to May 2021, because it was a period when most relevant texts have been issued. Since the debates over the </a:t>
            </a:r>
            <a:r>
              <a:rPr lang="en-US" sz="1800" dirty="0">
                <a:solidFill>
                  <a:srgbClr val="000000"/>
                </a:solidFill>
                <a:latin typeface="Times New Roman" panose="02020603050405020304" pitchFamily="18" charset="0"/>
              </a:rPr>
              <a:t>related events</a:t>
            </a:r>
            <a:r>
              <a:rPr lang="en-US" sz="1800" b="0" i="0" u="none" strike="noStrike" baseline="0" dirty="0">
                <a:solidFill>
                  <a:srgbClr val="000000"/>
                </a:solidFill>
                <a:latin typeface="Times New Roman" panose="02020603050405020304" pitchFamily="18" charset="0"/>
              </a:rPr>
              <a:t> happened not only in a traditional media, but also on the Internet and social networks (“</a:t>
            </a:r>
            <a:r>
              <a:rPr lang="en-US" sz="1800" b="0" i="0" u="none" strike="noStrike" baseline="0" dirty="0" err="1">
                <a:solidFill>
                  <a:srgbClr val="000000"/>
                </a:solidFill>
                <a:latin typeface="Times New Roman" panose="02020603050405020304" pitchFamily="18" charset="0"/>
              </a:rPr>
              <a:t>Vkontakte</a:t>
            </a:r>
            <a:r>
              <a:rPr lang="en-US" sz="1800" b="0" i="0" u="none" strike="noStrike" baseline="0" dirty="0">
                <a:solidFill>
                  <a:srgbClr val="000000"/>
                </a:solidFill>
                <a:latin typeface="Times New Roman" panose="02020603050405020304" pitchFamily="18" charset="0"/>
              </a:rPr>
              <a:t>”, Facebook, Telegram, </a:t>
            </a:r>
            <a:r>
              <a:rPr lang="en-US" sz="1800" b="0" i="0" u="none" strike="noStrike" baseline="0" dirty="0" err="1">
                <a:solidFill>
                  <a:srgbClr val="000000"/>
                </a:solidFill>
                <a:latin typeface="Times New Roman" panose="02020603050405020304" pitchFamily="18" charset="0"/>
              </a:rPr>
              <a:t>Youtube</a:t>
            </a:r>
            <a:r>
              <a:rPr lang="en-US" sz="1800" b="0" i="0" u="none" strike="noStrike" baseline="0" dirty="0">
                <a:solidFill>
                  <a:srgbClr val="000000"/>
                </a:solidFill>
                <a:latin typeface="Times New Roman" panose="02020603050405020304" pitchFamily="18" charset="0"/>
              </a:rPr>
              <a:t>, Navalny’s website, blog-platforms, </a:t>
            </a:r>
            <a:r>
              <a:rPr lang="en-US" sz="1800" b="0" i="0" u="none" strike="noStrike" baseline="0" dirty="0" err="1">
                <a:solidFill>
                  <a:srgbClr val="000000"/>
                </a:solidFill>
                <a:latin typeface="Times New Roman" panose="02020603050405020304" pitchFamily="18" charset="0"/>
              </a:rPr>
              <a:t>etc</a:t>
            </a:r>
            <a:r>
              <a:rPr lang="en-US" sz="1800" b="0" i="0" u="none" strike="noStrike" baseline="0" dirty="0">
                <a:solidFill>
                  <a:srgbClr val="000000"/>
                </a:solidFill>
                <a:latin typeface="Times New Roman" panose="02020603050405020304" pitchFamily="18" charset="0"/>
              </a:rPr>
              <a:t>) our main sources shall include them together with the websites of key Russian mass media and news channels (https://www.rbc.ru, https://www.kommersant.ru/, https://lenta.ru/, https://www.dw.com/ru/, https://www.vesti.ru/, https://www.meduza.io, </a:t>
            </a:r>
            <a:r>
              <a:rPr lang="en-US" sz="1800" b="0" i="0" u="none" strike="noStrike" baseline="0" dirty="0" err="1">
                <a:solidFill>
                  <a:srgbClr val="000000"/>
                </a:solidFill>
                <a:latin typeface="Times New Roman" panose="02020603050405020304" pitchFamily="18" charset="0"/>
              </a:rPr>
              <a:t>etc</a:t>
            </a:r>
            <a:r>
              <a:rPr lang="en-US" sz="1800" b="0" i="0" u="none" strike="noStrike" baseline="0" dirty="0">
                <a:solidFill>
                  <a:srgbClr val="000000"/>
                </a:solidFill>
                <a:latin typeface="Times New Roman" panose="02020603050405020304" pitchFamily="18" charset="0"/>
              </a:rPr>
              <a:t>). </a:t>
            </a:r>
            <a:endParaRPr lang="ru-RU" dirty="0"/>
          </a:p>
        </p:txBody>
      </p:sp>
    </p:spTree>
    <p:extLst>
      <p:ext uri="{BB962C8B-B14F-4D97-AF65-F5344CB8AC3E}">
        <p14:creationId xmlns:p14="http://schemas.microsoft.com/office/powerpoint/2010/main" val="227242105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3C823D3-D619-407C-89E0-C6F6B1E7A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47F8E3E-2FFA-4A0F-B3C7-E57ADDCFB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Заголовок 1">
            <a:extLst>
              <a:ext uri="{FF2B5EF4-FFF2-40B4-BE49-F238E27FC236}">
                <a16:creationId xmlns:a16="http://schemas.microsoft.com/office/drawing/2014/main" id="{B2498FCF-9502-0148-B571-9AB77A02B164}"/>
              </a:ext>
            </a:extLst>
          </p:cNvPr>
          <p:cNvSpPr>
            <a:spLocks noGrp="1"/>
          </p:cNvSpPr>
          <p:nvPr>
            <p:ph type="title"/>
          </p:nvPr>
        </p:nvSpPr>
        <p:spPr>
          <a:xfrm>
            <a:off x="1465664" y="24954"/>
            <a:ext cx="9833548" cy="1325563"/>
          </a:xfrm>
        </p:spPr>
        <p:txBody>
          <a:bodyPr anchor="b">
            <a:normAutofit/>
          </a:bodyPr>
          <a:lstStyle/>
          <a:p>
            <a:pPr algn="ctr"/>
            <a:r>
              <a:rPr lang="en-US" sz="3600" dirty="0">
                <a:solidFill>
                  <a:schemeClr val="tx2"/>
                </a:solidFill>
              </a:rPr>
              <a:t>Discourse and narrative</a:t>
            </a:r>
            <a:endParaRPr lang="ru-RU" sz="3600" dirty="0">
              <a:solidFill>
                <a:schemeClr val="tx2"/>
              </a:solidFill>
            </a:endParaRPr>
          </a:p>
        </p:txBody>
      </p:sp>
      <p:grpSp>
        <p:nvGrpSpPr>
          <p:cNvPr id="12" name="Group 11">
            <a:extLst>
              <a:ext uri="{FF2B5EF4-FFF2-40B4-BE49-F238E27FC236}">
                <a16:creationId xmlns:a16="http://schemas.microsoft.com/office/drawing/2014/main" id="{33D939F1-7ABE-4D0E-946A-43F37F556A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346102" cy="2510865"/>
            <a:chOff x="-305" y="-1"/>
            <a:chExt cx="3832880" cy="2876136"/>
          </a:xfrm>
        </p:grpSpPr>
        <p:sp>
          <p:nvSpPr>
            <p:cNvPr id="13" name="Freeform: Shape 12">
              <a:extLst>
                <a:ext uri="{FF2B5EF4-FFF2-40B4-BE49-F238E27FC236}">
                  <a16:creationId xmlns:a16="http://schemas.microsoft.com/office/drawing/2014/main" id="{63FE0426-0FE4-451E-A8BB-08DA6A6AC2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32F7E8-35B4-451F-AA07-AECF7CA1D5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E1097796-C3C8-4772-9EBD-9F5CA368F5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EC4BC137-BB50-4235-A83F-4B4EEE159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Объект 2">
            <a:extLst>
              <a:ext uri="{FF2B5EF4-FFF2-40B4-BE49-F238E27FC236}">
                <a16:creationId xmlns:a16="http://schemas.microsoft.com/office/drawing/2014/main" id="{FA99166B-13D5-1A4D-A5DA-1330573AE072}"/>
              </a:ext>
            </a:extLst>
          </p:cNvPr>
          <p:cNvSpPr>
            <a:spLocks noGrp="1"/>
          </p:cNvSpPr>
          <p:nvPr>
            <p:ph idx="1"/>
          </p:nvPr>
        </p:nvSpPr>
        <p:spPr>
          <a:xfrm>
            <a:off x="694063" y="2316644"/>
            <a:ext cx="11038901" cy="4748270"/>
          </a:xfrm>
        </p:spPr>
        <p:txBody>
          <a:bodyPr>
            <a:normAutofit fontScale="92500" lnSpcReduction="20000"/>
          </a:bodyPr>
          <a:lstStyle/>
          <a:p>
            <a:r>
              <a:rPr lang="en-US" sz="2000" b="0" i="0" u="none" strike="noStrike" baseline="0" dirty="0">
                <a:latin typeface="Times New Roman" panose="02020603050405020304" pitchFamily="18" charset="0"/>
              </a:rPr>
              <a:t>Recognizing that language is central to the study of politics is not new. To the contrary, scholars of politics have long recognized that much of politics is expressed in words. The contested field is always the selection of the array for the research. Understanding the discourse as verbal activity immersed into social life, we see an umbrella term originating from the work of Michel Foucault from the 1970s and onwards, discourse is an analytical concept that acknowledges the active role of language in the production of knowledge and power through text and talk, genre and representation. </a:t>
            </a:r>
            <a:endParaRPr lang="en-US" sz="2000" dirty="0">
              <a:latin typeface="Times New Roman" panose="02020603050405020304" pitchFamily="18" charset="0"/>
            </a:endParaRPr>
          </a:p>
          <a:p>
            <a:pPr marL="0" indent="0">
              <a:buNone/>
            </a:pPr>
            <a:endParaRPr lang="en-US" sz="2000" dirty="0">
              <a:latin typeface="Times New Roman" panose="02020603050405020304" pitchFamily="18" charset="0"/>
            </a:endParaRPr>
          </a:p>
          <a:p>
            <a:r>
              <a:rPr lang="en-US" sz="2000" dirty="0">
                <a:latin typeface="Times New Roman" panose="02020603050405020304" pitchFamily="18" charset="0"/>
              </a:rPr>
              <a:t>T</a:t>
            </a:r>
            <a:r>
              <a:rPr lang="en-US" sz="2000" b="0" i="0" u="none" strike="noStrike" baseline="0" dirty="0">
                <a:latin typeface="Times New Roman" panose="02020603050405020304" pitchFamily="18" charset="0"/>
              </a:rPr>
              <a:t>he chain of events in the fictional world narrated by someone (narrator) not necessarily involved in these events. The substance of the event from a structuralist perspective is crucial for defining the narration and distinguishing it from other verbal forms. By the event we presume the change fitting the requirements of factuality and of performance. </a:t>
            </a:r>
          </a:p>
          <a:p>
            <a:r>
              <a:rPr lang="en-US" sz="2000" dirty="0">
                <a:latin typeface="Times New Roman" panose="02020603050405020304" pitchFamily="18" charset="0"/>
              </a:rPr>
              <a:t>Policy narrative must contain policy context and a character</a:t>
            </a:r>
          </a:p>
          <a:p>
            <a:endParaRPr lang="en-US" sz="2000" dirty="0">
              <a:latin typeface="Times New Roman" panose="02020603050405020304" pitchFamily="18" charset="0"/>
            </a:endParaRPr>
          </a:p>
          <a:p>
            <a:r>
              <a:rPr lang="en-US" sz="2000" b="0" i="0" u="none" strike="noStrike" baseline="0" dirty="0">
                <a:latin typeface="Times New Roman" panose="02020603050405020304" pitchFamily="18" charset="0"/>
              </a:rPr>
              <a:t>Current research presumes that notions of discourse and narrative are interrelated, therefore research techniques applied to the discourse can be applied to the set of narratives retrieved from the discourse strand. The definition of a narrative as a chronological and sometimes causal sequence of discontinuous units; unfolding of an action, change, difference (</a:t>
            </a:r>
            <a:r>
              <a:rPr lang="en-US" sz="2000" b="0" i="0" u="none" strike="noStrike" baseline="0" dirty="0" err="1">
                <a:latin typeface="Times New Roman" panose="02020603050405020304" pitchFamily="18" charset="0"/>
              </a:rPr>
              <a:t>Tsvetan</a:t>
            </a:r>
            <a:r>
              <a:rPr lang="en-US" sz="2000" b="0" i="0" u="none" strike="noStrike" baseline="0" dirty="0">
                <a:latin typeface="Times New Roman" panose="02020603050405020304" pitchFamily="18" charset="0"/>
              </a:rPr>
              <a:t> Todorov, 1969) obviously presents it as a substantial part of discursive practices along with descriptive and argumentative speech acts / utterances / texts pursuing alternative goals. </a:t>
            </a:r>
            <a:endParaRPr lang="en-US" sz="2000" dirty="0">
              <a:latin typeface="Times New Roman" panose="02020603050405020304" pitchFamily="18" charset="0"/>
            </a:endParaRPr>
          </a:p>
          <a:p>
            <a:endParaRPr lang="ru-RU" sz="900" dirty="0">
              <a:solidFill>
                <a:schemeClr val="tx2"/>
              </a:solidFill>
            </a:endParaRPr>
          </a:p>
        </p:txBody>
      </p:sp>
      <p:grpSp>
        <p:nvGrpSpPr>
          <p:cNvPr id="18" name="Group 17">
            <a:extLst>
              <a:ext uri="{FF2B5EF4-FFF2-40B4-BE49-F238E27FC236}">
                <a16:creationId xmlns:a16="http://schemas.microsoft.com/office/drawing/2014/main" id="{9DB3963A-4187-4A72-9DA4-CA6BADE229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072780" y="3734338"/>
            <a:ext cx="3878664" cy="2368659"/>
            <a:chOff x="6867015" y="-1"/>
            <a:chExt cx="5324985" cy="3251912"/>
          </a:xfrm>
          <a:solidFill>
            <a:schemeClr val="accent5">
              <a:alpha val="10000"/>
            </a:schemeClr>
          </a:solidFill>
        </p:grpSpPr>
        <p:sp>
          <p:nvSpPr>
            <p:cNvPr id="19" name="Freeform: Shape 18">
              <a:extLst>
                <a:ext uri="{FF2B5EF4-FFF2-40B4-BE49-F238E27FC236}">
                  <a16:creationId xmlns:a16="http://schemas.microsoft.com/office/drawing/2014/main" id="{2428E75E-001A-4568-B035-574F1303EF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64AC8CFC-1164-4525-82A0-25F75ADCF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F35C856-5B70-4CA2-BB8F-A37197D8F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550FD8B0-DE97-47B1-84ED-67A3BD00FE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6893446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D038248A-211C-4EEC-8401-C761B929FB5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C30A849F-66D9-40C8-BEC8-35AFF8F4568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Заголовок 1">
            <a:extLst>
              <a:ext uri="{FF2B5EF4-FFF2-40B4-BE49-F238E27FC236}">
                <a16:creationId xmlns:a16="http://schemas.microsoft.com/office/drawing/2014/main" id="{089C6752-B3B6-4683-B876-45021ABA47A6}"/>
              </a:ext>
            </a:extLst>
          </p:cNvPr>
          <p:cNvSpPr>
            <a:spLocks noGrp="1"/>
          </p:cNvSpPr>
          <p:nvPr>
            <p:ph type="title"/>
          </p:nvPr>
        </p:nvSpPr>
        <p:spPr>
          <a:xfrm>
            <a:off x="1179226" y="506265"/>
            <a:ext cx="9833548" cy="1325563"/>
          </a:xfrm>
        </p:spPr>
        <p:txBody>
          <a:bodyPr anchor="b">
            <a:normAutofit/>
          </a:bodyPr>
          <a:lstStyle/>
          <a:p>
            <a:pPr algn="ctr"/>
            <a:r>
              <a:rPr lang="en-US" sz="3600" dirty="0">
                <a:solidFill>
                  <a:schemeClr val="tx2"/>
                </a:solidFill>
              </a:rPr>
              <a:t>How the NPF could help us to improve the analysis?</a:t>
            </a:r>
            <a:endParaRPr lang="ru-RU" sz="3600" dirty="0">
              <a:solidFill>
                <a:schemeClr val="tx2"/>
              </a:solidFill>
            </a:endParaRPr>
          </a:p>
        </p:txBody>
      </p:sp>
      <p:grpSp>
        <p:nvGrpSpPr>
          <p:cNvPr id="12" name="Group 11">
            <a:extLst>
              <a:ext uri="{FF2B5EF4-FFF2-40B4-BE49-F238E27FC236}">
                <a16:creationId xmlns:a16="http://schemas.microsoft.com/office/drawing/2014/main" id="{04542298-A2B1-480F-A11C-A40EDD19B857}"/>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8289890" y="0"/>
            <a:ext cx="3902110" cy="2382977"/>
            <a:chOff x="6867015" y="-1"/>
            <a:chExt cx="5324985" cy="3251912"/>
          </a:xfrm>
          <a:solidFill>
            <a:schemeClr val="accent5">
              <a:alpha val="10000"/>
            </a:schemeClr>
          </a:solidFill>
        </p:grpSpPr>
        <p:sp>
          <p:nvSpPr>
            <p:cNvPr id="13" name="Freeform: Shape 12">
              <a:extLst>
                <a:ext uri="{FF2B5EF4-FFF2-40B4-BE49-F238E27FC236}">
                  <a16:creationId xmlns:a16="http://schemas.microsoft.com/office/drawing/2014/main" id="{74AEB45E-B965-46A0-8557-C646B5011B9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921A22C7-11AD-44B0-9BF7-6E3A458215D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7049D82-B7F3-4192-8337-4BDB16955E9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24A7FAD9-577C-4D2E-A3B5-C6D0A39D47F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Объект 2">
            <a:extLst>
              <a:ext uri="{FF2B5EF4-FFF2-40B4-BE49-F238E27FC236}">
                <a16:creationId xmlns:a16="http://schemas.microsoft.com/office/drawing/2014/main" id="{410E72AB-6366-46BD-A521-5A0A2224499A}"/>
              </a:ext>
            </a:extLst>
          </p:cNvPr>
          <p:cNvSpPr>
            <a:spLocks noGrp="1"/>
          </p:cNvSpPr>
          <p:nvPr>
            <p:ph idx="1"/>
          </p:nvPr>
        </p:nvSpPr>
        <p:spPr>
          <a:xfrm>
            <a:off x="1035585" y="2606242"/>
            <a:ext cx="10708395" cy="3519136"/>
          </a:xfrm>
        </p:spPr>
        <p:txBody>
          <a:bodyPr>
            <a:noAutofit/>
          </a:bodyPr>
          <a:lstStyle/>
          <a:p>
            <a:r>
              <a:rPr lang="en-US" b="0" i="0" u="none" strike="noStrike" baseline="0" dirty="0">
                <a:latin typeface="Times New Roman" panose="02020603050405020304" pitchFamily="18" charset="0"/>
              </a:rPr>
              <a:t>For this study we are particularly interested in one of the narrative strategies theorized by the NPF and in analysis of some structural elements of narratives, namely plots and characters. According to the framework, policy actors can also use several narrative strategies to influence public policy. The literature on the framework focuses on three main narrative strategies: the scope of conflict, the “devil-angel shift”, and causal mechanisms (Shanahan et al, 2017). We are specifically interested in the last one, because it will help to enhance our discourse analysis with the focus on intentions and representation of causality in the narratives. </a:t>
            </a:r>
            <a:endParaRPr lang="ru-RU" dirty="0"/>
          </a:p>
        </p:txBody>
      </p:sp>
      <p:grpSp>
        <p:nvGrpSpPr>
          <p:cNvPr id="18" name="Group 17">
            <a:extLst>
              <a:ext uri="{FF2B5EF4-FFF2-40B4-BE49-F238E27FC236}">
                <a16:creationId xmlns:a16="http://schemas.microsoft.com/office/drawing/2014/main" id="{2A5C9C35-2375-49EB-B99C-17C87D42FE7C}"/>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flipH="1">
            <a:off x="0" y="4682671"/>
            <a:ext cx="2898948" cy="2175328"/>
            <a:chOff x="-305" y="-1"/>
            <a:chExt cx="3832880" cy="2876136"/>
          </a:xfrm>
        </p:grpSpPr>
        <p:sp>
          <p:nvSpPr>
            <p:cNvPr id="19" name="Freeform: Shape 18">
              <a:extLst>
                <a:ext uri="{FF2B5EF4-FFF2-40B4-BE49-F238E27FC236}">
                  <a16:creationId xmlns:a16="http://schemas.microsoft.com/office/drawing/2014/main" id="{7BE7B8C5-3FC9-47E9-B555-AFCB849A41E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615B6EFE-6DC2-4A72-AC12-BCCC3638A65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AE8C1B65-6799-4DD1-B262-01901DA1266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03829674-8FAF-4E90-9FB7-C6CE17839B5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5716852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0CF96F7-8101-2C4E-BD57-E37B4135DF9C}"/>
              </a:ext>
            </a:extLst>
          </p:cNvPr>
          <p:cNvSpPr>
            <a:spLocks noGrp="1"/>
          </p:cNvSpPr>
          <p:nvPr>
            <p:ph type="title"/>
          </p:nvPr>
        </p:nvSpPr>
        <p:spPr>
          <a:xfrm>
            <a:off x="838200" y="1"/>
            <a:ext cx="10515600" cy="996286"/>
          </a:xfrm>
        </p:spPr>
        <p:txBody>
          <a:bodyPr/>
          <a:lstStyle/>
          <a:p>
            <a:pPr algn="ctr"/>
            <a:r>
              <a:rPr lang="en-US" dirty="0"/>
              <a:t>Ungrounded Accusations and Invectives</a:t>
            </a:r>
            <a:endParaRPr lang="ru-RU" dirty="0"/>
          </a:p>
        </p:txBody>
      </p:sp>
      <p:sp>
        <p:nvSpPr>
          <p:cNvPr id="4" name="Объект 3">
            <a:extLst>
              <a:ext uri="{FF2B5EF4-FFF2-40B4-BE49-F238E27FC236}">
                <a16:creationId xmlns:a16="http://schemas.microsoft.com/office/drawing/2014/main" id="{144E88C3-C32E-4444-BCAD-1E4BA9209BBE}"/>
              </a:ext>
            </a:extLst>
          </p:cNvPr>
          <p:cNvSpPr>
            <a:spLocks noGrp="1"/>
          </p:cNvSpPr>
          <p:nvPr>
            <p:ph sz="half" idx="1"/>
          </p:nvPr>
        </p:nvSpPr>
        <p:spPr>
          <a:xfrm>
            <a:off x="545910" y="996286"/>
            <a:ext cx="5473890" cy="5404513"/>
          </a:xfrm>
        </p:spPr>
        <p:txBody>
          <a:bodyPr>
            <a:normAutofit fontScale="77500" lnSpcReduction="20000"/>
          </a:bodyPr>
          <a:lstStyle/>
          <a:p>
            <a:r>
              <a:rPr lang="en" dirty="0"/>
              <a:t>Navalny is a </a:t>
            </a:r>
            <a:r>
              <a:rPr lang="en" b="1" dirty="0"/>
              <a:t>shameless</a:t>
            </a:r>
            <a:r>
              <a:rPr lang="en" dirty="0"/>
              <a:t> </a:t>
            </a:r>
            <a:r>
              <a:rPr lang="en" b="1" dirty="0"/>
              <a:t>scoundrel</a:t>
            </a:r>
            <a:r>
              <a:rPr lang="en" dirty="0"/>
              <a:t>. Putin saved his life.</a:t>
            </a:r>
          </a:p>
          <a:p>
            <a:r>
              <a:rPr lang="en" b="1" dirty="0"/>
              <a:t>They</a:t>
            </a:r>
            <a:r>
              <a:rPr lang="en" dirty="0"/>
              <a:t> decided to </a:t>
            </a:r>
            <a:r>
              <a:rPr lang="en" b="1" dirty="0"/>
              <a:t>brainwash</a:t>
            </a:r>
            <a:r>
              <a:rPr lang="en" dirty="0"/>
              <a:t> our citizens with these materials.</a:t>
            </a:r>
          </a:p>
          <a:p>
            <a:r>
              <a:rPr lang="en" dirty="0"/>
              <a:t>Core impact of Navalny’s investigations is the </a:t>
            </a:r>
            <a:r>
              <a:rPr lang="en" b="1" dirty="0"/>
              <a:t>incitement</a:t>
            </a:r>
            <a:r>
              <a:rPr lang="en" dirty="0"/>
              <a:t> of </a:t>
            </a:r>
            <a:r>
              <a:rPr lang="en" b="1" dirty="0"/>
              <a:t>primitive</a:t>
            </a:r>
            <a:r>
              <a:rPr lang="en" dirty="0"/>
              <a:t> </a:t>
            </a:r>
            <a:r>
              <a:rPr lang="en" b="1" dirty="0"/>
              <a:t>social</a:t>
            </a:r>
            <a:r>
              <a:rPr lang="en" dirty="0"/>
              <a:t> </a:t>
            </a:r>
            <a:r>
              <a:rPr lang="en" b="1" dirty="0"/>
              <a:t>tensions</a:t>
            </a:r>
            <a:r>
              <a:rPr lang="en" dirty="0"/>
              <a:t>, exacerbating the</a:t>
            </a:r>
            <a:r>
              <a:rPr lang="ru-RU" dirty="0"/>
              <a:t> </a:t>
            </a:r>
            <a:r>
              <a:rPr lang="en-US" dirty="0"/>
              <a:t>conflict between</a:t>
            </a:r>
            <a:r>
              <a:rPr lang="en" dirty="0"/>
              <a:t> between rich and poor. </a:t>
            </a:r>
          </a:p>
          <a:p>
            <a:r>
              <a:rPr lang="en" dirty="0"/>
              <a:t>If the crowds adhere to Navalny, the country will fall into </a:t>
            </a:r>
            <a:r>
              <a:rPr lang="en" b="1" dirty="0"/>
              <a:t>fascism</a:t>
            </a:r>
            <a:r>
              <a:rPr lang="en" dirty="0"/>
              <a:t> in the nearest future.</a:t>
            </a:r>
          </a:p>
          <a:p>
            <a:r>
              <a:rPr lang="en" dirty="0"/>
              <a:t>When Navalny’s Fund summons to take to the streets at 14</a:t>
            </a:r>
            <a:r>
              <a:rPr lang="en" baseline="30000" dirty="0"/>
              <a:t>th</a:t>
            </a:r>
            <a:r>
              <a:rPr lang="en" dirty="0"/>
              <a:t> of February it is the same thing as street lights of </a:t>
            </a:r>
            <a:r>
              <a:rPr lang="en" b="1" dirty="0"/>
              <a:t>collaborators</a:t>
            </a:r>
            <a:r>
              <a:rPr lang="en" dirty="0"/>
              <a:t> in the sieged Leningrad.</a:t>
            </a:r>
          </a:p>
          <a:p>
            <a:pPr marL="0" indent="0">
              <a:buNone/>
            </a:pPr>
            <a:endParaRPr lang="en" dirty="0"/>
          </a:p>
          <a:p>
            <a:pPr marL="0" indent="0">
              <a:buNone/>
            </a:pPr>
            <a:endParaRPr lang="en" dirty="0"/>
          </a:p>
          <a:p>
            <a:pPr marL="0" indent="0">
              <a:buNone/>
            </a:pPr>
            <a:r>
              <a:rPr lang="en" dirty="0"/>
              <a:t>IMMORALITY OF THE OPPONENT</a:t>
            </a:r>
          </a:p>
          <a:p>
            <a:pPr marL="0" indent="0">
              <a:buNone/>
            </a:pPr>
            <a:r>
              <a:rPr lang="en-US" dirty="0"/>
              <a:t>CONCEPT OF BETRAYAL</a:t>
            </a:r>
            <a:endParaRPr lang="ru-RU" dirty="0"/>
          </a:p>
        </p:txBody>
      </p:sp>
      <p:sp>
        <p:nvSpPr>
          <p:cNvPr id="5" name="Объект 4">
            <a:extLst>
              <a:ext uri="{FF2B5EF4-FFF2-40B4-BE49-F238E27FC236}">
                <a16:creationId xmlns:a16="http://schemas.microsoft.com/office/drawing/2014/main" id="{FF444EC6-78E6-1F45-9F45-F677BCC832D9}"/>
              </a:ext>
            </a:extLst>
          </p:cNvPr>
          <p:cNvSpPr>
            <a:spLocks noGrp="1"/>
          </p:cNvSpPr>
          <p:nvPr>
            <p:ph sz="half" idx="2"/>
          </p:nvPr>
        </p:nvSpPr>
        <p:spPr>
          <a:xfrm>
            <a:off x="6677167" y="904164"/>
            <a:ext cx="5181600" cy="5605817"/>
          </a:xfrm>
        </p:spPr>
        <p:txBody>
          <a:bodyPr>
            <a:normAutofit fontScale="77500" lnSpcReduction="20000"/>
          </a:bodyPr>
          <a:lstStyle/>
          <a:p>
            <a:r>
              <a:rPr lang="en" b="1" dirty="0"/>
              <a:t>Lies</a:t>
            </a:r>
            <a:r>
              <a:rPr lang="en" dirty="0"/>
              <a:t> and </a:t>
            </a:r>
            <a:r>
              <a:rPr lang="en" b="1" dirty="0"/>
              <a:t>hypocrisy</a:t>
            </a:r>
            <a:r>
              <a:rPr lang="en" dirty="0"/>
              <a:t> are the most effective mechanisms of work. </a:t>
            </a:r>
            <a:r>
              <a:rPr lang="en" b="1" dirty="0"/>
              <a:t>Corruption</a:t>
            </a:r>
            <a:r>
              <a:rPr lang="en" dirty="0"/>
              <a:t> is the foundation of trust. The most reliable friends are those who have been </a:t>
            </a:r>
            <a:r>
              <a:rPr lang="en" b="1" dirty="0"/>
              <a:t>stealing</a:t>
            </a:r>
            <a:r>
              <a:rPr lang="en" dirty="0"/>
              <a:t> and </a:t>
            </a:r>
            <a:r>
              <a:rPr lang="en" b="1" dirty="0"/>
              <a:t>cheating</a:t>
            </a:r>
            <a:r>
              <a:rPr lang="en" dirty="0"/>
              <a:t> with you for many years.</a:t>
            </a:r>
          </a:p>
          <a:p>
            <a:r>
              <a:rPr lang="en" dirty="0"/>
              <a:t>We look </a:t>
            </a:r>
            <a:r>
              <a:rPr lang="en" b="1" dirty="0"/>
              <a:t>worse</a:t>
            </a:r>
            <a:r>
              <a:rPr lang="en" dirty="0"/>
              <a:t> </a:t>
            </a:r>
            <a:r>
              <a:rPr lang="en" b="1" dirty="0"/>
              <a:t>than Africa</a:t>
            </a:r>
            <a:r>
              <a:rPr lang="en" dirty="0"/>
              <a:t>. There is no </a:t>
            </a:r>
            <a:r>
              <a:rPr lang="en" b="1" dirty="0"/>
              <a:t>such shame</a:t>
            </a:r>
            <a:r>
              <a:rPr lang="en" dirty="0"/>
              <a:t> in most third world countries.</a:t>
            </a:r>
          </a:p>
          <a:p>
            <a:r>
              <a:rPr lang="en" dirty="0"/>
              <a:t>The leader of the party is a </a:t>
            </a:r>
            <a:r>
              <a:rPr lang="en" b="1" dirty="0"/>
              <a:t>thief</a:t>
            </a:r>
            <a:r>
              <a:rPr lang="en" dirty="0"/>
              <a:t> </a:t>
            </a:r>
            <a:r>
              <a:rPr lang="en" b="1" dirty="0"/>
              <a:t>of</a:t>
            </a:r>
            <a:r>
              <a:rPr lang="en" dirty="0"/>
              <a:t> </a:t>
            </a:r>
            <a:r>
              <a:rPr lang="en" b="1" dirty="0"/>
              <a:t>thieves</a:t>
            </a:r>
            <a:r>
              <a:rPr lang="en" dirty="0"/>
              <a:t>.</a:t>
            </a:r>
          </a:p>
          <a:p>
            <a:r>
              <a:rPr lang="en" dirty="0"/>
              <a:t>These </a:t>
            </a:r>
            <a:r>
              <a:rPr lang="en" b="1" dirty="0"/>
              <a:t>lies</a:t>
            </a:r>
            <a:r>
              <a:rPr lang="en" dirty="0"/>
              <a:t> and </a:t>
            </a:r>
            <a:r>
              <a:rPr lang="en" b="1" dirty="0"/>
              <a:t>hypocrisy</a:t>
            </a:r>
            <a:r>
              <a:rPr lang="en" dirty="0"/>
              <a:t> are disgusting.</a:t>
            </a:r>
          </a:p>
          <a:p>
            <a:r>
              <a:rPr lang="en" dirty="0"/>
              <a:t>Vladimir Putin, along with a group of his </a:t>
            </a:r>
            <a:r>
              <a:rPr lang="en" b="1" dirty="0"/>
              <a:t>corrupt friends</a:t>
            </a:r>
            <a:r>
              <a:rPr lang="en" dirty="0"/>
              <a:t> and colleagues, </a:t>
            </a:r>
            <a:r>
              <a:rPr lang="en" b="1" dirty="0"/>
              <a:t>illegally seized power</a:t>
            </a:r>
            <a:r>
              <a:rPr lang="en" dirty="0"/>
              <a:t> and wants to be the ruler of Russia for life.</a:t>
            </a:r>
          </a:p>
          <a:p>
            <a:pPr marL="0" indent="0" algn="r">
              <a:buNone/>
            </a:pPr>
            <a:endParaRPr lang="en" dirty="0"/>
          </a:p>
          <a:p>
            <a:pPr marL="0" indent="0" algn="r">
              <a:buNone/>
            </a:pPr>
            <a:r>
              <a:rPr lang="en" dirty="0"/>
              <a:t>IMMORALITY OF THE OPPONENT</a:t>
            </a:r>
          </a:p>
          <a:p>
            <a:pPr marL="0" indent="0" algn="r">
              <a:buNone/>
            </a:pPr>
            <a:r>
              <a:rPr lang="en" dirty="0"/>
              <a:t>VIOLATION OF LEGAL NORMS  </a:t>
            </a:r>
            <a:endParaRPr lang="ru-RU" dirty="0"/>
          </a:p>
        </p:txBody>
      </p:sp>
    </p:spTree>
    <p:extLst>
      <p:ext uri="{BB962C8B-B14F-4D97-AF65-F5344CB8AC3E}">
        <p14:creationId xmlns:p14="http://schemas.microsoft.com/office/powerpoint/2010/main" val="418614287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8" name="Rectangle 7">
            <a:extLst>
              <a:ext uri="{FF2B5EF4-FFF2-40B4-BE49-F238E27FC236}">
                <a16:creationId xmlns:a16="http://schemas.microsoft.com/office/drawing/2014/main" id="{43C823D3-D619-407C-89E0-C6F6B1E7A42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1"/>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47F8E3E-2FFA-4A0F-B3C7-E57ADDCFB41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5" y="0"/>
            <a:ext cx="12191695"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a:p>
        </p:txBody>
      </p:sp>
      <p:sp>
        <p:nvSpPr>
          <p:cNvPr id="2" name="Заголовок 1">
            <a:extLst>
              <a:ext uri="{FF2B5EF4-FFF2-40B4-BE49-F238E27FC236}">
                <a16:creationId xmlns:a16="http://schemas.microsoft.com/office/drawing/2014/main" id="{D484C6F9-A20E-4C12-84F5-E428836EA258}"/>
              </a:ext>
            </a:extLst>
          </p:cNvPr>
          <p:cNvSpPr>
            <a:spLocks noGrp="1"/>
          </p:cNvSpPr>
          <p:nvPr>
            <p:ph type="title"/>
          </p:nvPr>
        </p:nvSpPr>
        <p:spPr>
          <a:xfrm>
            <a:off x="1277317" y="931925"/>
            <a:ext cx="9833548" cy="1325563"/>
          </a:xfrm>
        </p:spPr>
        <p:txBody>
          <a:bodyPr vert="horz" lIns="91440" tIns="45720" rIns="91440" bIns="45720" rtlCol="0" anchor="b">
            <a:normAutofit/>
          </a:bodyPr>
          <a:lstStyle/>
          <a:p>
            <a:pPr algn="ctr"/>
            <a:r>
              <a:rPr lang="en-US" sz="3600" kern="1200" dirty="0">
                <a:solidFill>
                  <a:schemeClr val="tx2"/>
                </a:solidFill>
                <a:latin typeface="+mj-lt"/>
                <a:ea typeface="+mj-ea"/>
                <a:cs typeface="+mj-cs"/>
              </a:rPr>
              <a:t>Binary oppositions</a:t>
            </a:r>
          </a:p>
        </p:txBody>
      </p:sp>
      <p:grpSp>
        <p:nvGrpSpPr>
          <p:cNvPr id="12" name="Group 11">
            <a:extLst>
              <a:ext uri="{FF2B5EF4-FFF2-40B4-BE49-F238E27FC236}">
                <a16:creationId xmlns:a16="http://schemas.microsoft.com/office/drawing/2014/main" id="{33D939F1-7ABE-4D0E-946A-43F37F556AFD}"/>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0" y="0"/>
            <a:ext cx="3346102" cy="2510865"/>
            <a:chOff x="-305" y="-1"/>
            <a:chExt cx="3832880" cy="2876136"/>
          </a:xfrm>
        </p:grpSpPr>
        <p:sp>
          <p:nvSpPr>
            <p:cNvPr id="13" name="Freeform: Shape 12">
              <a:extLst>
                <a:ext uri="{FF2B5EF4-FFF2-40B4-BE49-F238E27FC236}">
                  <a16:creationId xmlns:a16="http://schemas.microsoft.com/office/drawing/2014/main" id="{63FE0426-0FE4-451E-A8BB-08DA6A6AC200}"/>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4A32F7E8-35B4-451F-AA07-AECF7CA1D53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E1097796-C3C8-4772-9EBD-9F5CA368F5A2}"/>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EC4BC137-BB50-4235-A83F-4B4EEE15904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 name="Объект 2">
            <a:extLst>
              <a:ext uri="{FF2B5EF4-FFF2-40B4-BE49-F238E27FC236}">
                <a16:creationId xmlns:a16="http://schemas.microsoft.com/office/drawing/2014/main" id="{770FDFC7-CBFE-40AE-9A3C-8B295FCC2EB5}"/>
              </a:ext>
            </a:extLst>
          </p:cNvPr>
          <p:cNvSpPr>
            <a:spLocks noGrp="1"/>
          </p:cNvSpPr>
          <p:nvPr>
            <p:ph sz="half" idx="1"/>
          </p:nvPr>
        </p:nvSpPr>
        <p:spPr>
          <a:xfrm>
            <a:off x="253389" y="2743201"/>
            <a:ext cx="11468558" cy="3558448"/>
          </a:xfrm>
        </p:spPr>
        <p:txBody>
          <a:bodyPr vert="horz" lIns="91440" tIns="45720" rIns="91440" bIns="45720" rtlCol="0">
            <a:noAutofit/>
          </a:bodyPr>
          <a:lstStyle/>
          <a:p>
            <a:r>
              <a:rPr lang="en-US" sz="2400" b="0" i="0" u="none" strike="noStrike" baseline="0" dirty="0"/>
              <a:t>If we impose </a:t>
            </a:r>
            <a:r>
              <a:rPr lang="en-US" sz="2400" b="0" i="0" u="none" strike="noStrike" baseline="0" dirty="0" err="1"/>
              <a:t>Lotman’s</a:t>
            </a:r>
            <a:r>
              <a:rPr lang="en-US" sz="2400" b="0" i="0" u="none" strike="noStrike" baseline="0" dirty="0"/>
              <a:t> (1996) vision on the political process, it will justify the social and political demand to regularly replace the ruling party and the governing personality by the opposite member of the binary opposition. The discursive environment championing Alexey Navalny’s opposition to Vladimir Putin figures out the binary opposition between truth and lie. </a:t>
            </a:r>
          </a:p>
          <a:p>
            <a:r>
              <a:rPr lang="en-US" sz="2400" b="0" i="0" u="none" strike="noStrike" baseline="0" dirty="0"/>
              <a:t>The described dichotomy encompasses not only political perspective, but also ethical and legal concerns of Russian citizens. Both sides of this axis rely only on the absolute trust of the supporters, which they seek by means of manipulation and persuasion. What is important to underline once more – is the explicit emotional appeal of both parties and the moral argumentation merged with mutual aggressive offences. We see the binary world where the opposing parties pretend to be the only trustworthy bringers of morality, violated by the alien side. </a:t>
            </a:r>
            <a:endParaRPr lang="en-US" sz="2400" dirty="0"/>
          </a:p>
        </p:txBody>
      </p:sp>
      <p:grpSp>
        <p:nvGrpSpPr>
          <p:cNvPr id="18" name="Group 17">
            <a:extLst>
              <a:ext uri="{FF2B5EF4-FFF2-40B4-BE49-F238E27FC236}">
                <a16:creationId xmlns:a16="http://schemas.microsoft.com/office/drawing/2014/main" id="{9DB3963A-4187-4A72-9DA4-CA6BADE22931}"/>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5400000">
            <a:off x="9072780" y="3734338"/>
            <a:ext cx="3878664" cy="2368659"/>
            <a:chOff x="6867015" y="-1"/>
            <a:chExt cx="5324985" cy="3251912"/>
          </a:xfrm>
          <a:solidFill>
            <a:schemeClr val="accent5">
              <a:alpha val="10000"/>
            </a:schemeClr>
          </a:solidFill>
        </p:grpSpPr>
        <p:sp>
          <p:nvSpPr>
            <p:cNvPr id="19" name="Freeform: Shape 18">
              <a:extLst>
                <a:ext uri="{FF2B5EF4-FFF2-40B4-BE49-F238E27FC236}">
                  <a16:creationId xmlns:a16="http://schemas.microsoft.com/office/drawing/2014/main" id="{2428E75E-001A-4568-B035-574F1303EF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867015" y="-1"/>
              <a:ext cx="5324985" cy="3251912"/>
            </a:xfrm>
            <a:custGeom>
              <a:avLst/>
              <a:gdLst>
                <a:gd name="connsiteX0" fmla="*/ 0 w 5324985"/>
                <a:gd name="connsiteY0" fmla="*/ 0 h 3251912"/>
                <a:gd name="connsiteX1" fmla="*/ 36826 w 5324985"/>
                <a:gd name="connsiteY1" fmla="*/ 0 h 3251912"/>
                <a:gd name="connsiteX2" fmla="*/ 45003 w 5324985"/>
                <a:gd name="connsiteY2" fmla="*/ 152909 h 3251912"/>
                <a:gd name="connsiteX3" fmla="*/ 68956 w 5324985"/>
                <a:gd name="connsiteY3" fmla="*/ 308600 h 3251912"/>
                <a:gd name="connsiteX4" fmla="*/ 167774 w 5324985"/>
                <a:gd name="connsiteY4" fmla="*/ 607968 h 3251912"/>
                <a:gd name="connsiteX5" fmla="*/ 201857 w 5324985"/>
                <a:gd name="connsiteY5" fmla="*/ 679539 h 3251912"/>
                <a:gd name="connsiteX6" fmla="*/ 239741 w 5324985"/>
                <a:gd name="connsiteY6" fmla="*/ 749488 h 3251912"/>
                <a:gd name="connsiteX7" fmla="*/ 323724 w 5324985"/>
                <a:gd name="connsiteY7" fmla="*/ 885101 h 3251912"/>
                <a:gd name="connsiteX8" fmla="*/ 416412 w 5324985"/>
                <a:gd name="connsiteY8" fmla="*/ 1016081 h 3251912"/>
                <a:gd name="connsiteX9" fmla="*/ 515719 w 5324985"/>
                <a:gd name="connsiteY9" fmla="*/ 1143356 h 3251912"/>
                <a:gd name="connsiteX10" fmla="*/ 722427 w 5324985"/>
                <a:gd name="connsiteY10" fmla="*/ 1395127 h 3251912"/>
                <a:gd name="connsiteX11" fmla="*/ 825780 w 5324985"/>
                <a:gd name="connsiteY11" fmla="*/ 1522749 h 3251912"/>
                <a:gd name="connsiteX12" fmla="*/ 926314 w 5324985"/>
                <a:gd name="connsiteY12" fmla="*/ 1651992 h 3251912"/>
                <a:gd name="connsiteX13" fmla="*/ 1026848 w 5324985"/>
                <a:gd name="connsiteY13" fmla="*/ 1776836 h 3251912"/>
                <a:gd name="connsiteX14" fmla="*/ 1131918 w 5324985"/>
                <a:gd name="connsiteY14" fmla="*/ 1897393 h 3251912"/>
                <a:gd name="connsiteX15" fmla="*/ 1354688 w 5324985"/>
                <a:gd name="connsiteY15" fmla="*/ 2124728 h 3251912"/>
                <a:gd name="connsiteX16" fmla="*/ 1855027 w 5324985"/>
                <a:gd name="connsiteY16" fmla="*/ 2504236 h 3251912"/>
                <a:gd name="connsiteX17" fmla="*/ 2131618 w 5324985"/>
                <a:gd name="connsiteY17" fmla="*/ 2646913 h 3251912"/>
                <a:gd name="connsiteX18" fmla="*/ 2423534 w 5324985"/>
                <a:gd name="connsiteY18" fmla="*/ 2754732 h 3251912"/>
                <a:gd name="connsiteX19" fmla="*/ 2727588 w 5324985"/>
                <a:gd name="connsiteY19" fmla="*/ 2829197 h 3251912"/>
                <a:gd name="connsiteX20" fmla="*/ 3041083 w 5324985"/>
                <a:gd name="connsiteY20" fmla="*/ 2870890 h 3251912"/>
                <a:gd name="connsiteX21" fmla="*/ 3360340 w 5324985"/>
                <a:gd name="connsiteY21" fmla="*/ 2883976 h 3251912"/>
                <a:gd name="connsiteX22" fmla="*/ 3439663 w 5324985"/>
                <a:gd name="connsiteY22" fmla="*/ 2883396 h 3251912"/>
                <a:gd name="connsiteX23" fmla="*/ 3478529 w 5324985"/>
                <a:gd name="connsiteY23" fmla="*/ 2882471 h 3251912"/>
                <a:gd name="connsiteX24" fmla="*/ 3517271 w 5324985"/>
                <a:gd name="connsiteY24" fmla="*/ 2880616 h 3251912"/>
                <a:gd name="connsiteX25" fmla="*/ 3671260 w 5324985"/>
                <a:gd name="connsiteY25" fmla="*/ 2867878 h 3251912"/>
                <a:gd name="connsiteX26" fmla="*/ 4265268 w 5324985"/>
                <a:gd name="connsiteY26" fmla="*/ 2716283 h 3251912"/>
                <a:gd name="connsiteX27" fmla="*/ 4546395 w 5324985"/>
                <a:gd name="connsiteY27" fmla="*/ 2584724 h 3251912"/>
                <a:gd name="connsiteX28" fmla="*/ 4817837 w 5324985"/>
                <a:gd name="connsiteY28" fmla="*/ 2424674 h 3251912"/>
                <a:gd name="connsiteX29" fmla="*/ 5081677 w 5324985"/>
                <a:gd name="connsiteY29" fmla="*/ 2243548 h 3251912"/>
                <a:gd name="connsiteX30" fmla="*/ 5211881 w 5324985"/>
                <a:gd name="connsiteY30" fmla="*/ 2147658 h 3251912"/>
                <a:gd name="connsiteX31" fmla="*/ 5324985 w 5324985"/>
                <a:gd name="connsiteY31" fmla="*/ 2062128 h 3251912"/>
                <a:gd name="connsiteX32" fmla="*/ 5324985 w 5324985"/>
                <a:gd name="connsiteY32" fmla="*/ 2514993 h 3251912"/>
                <a:gd name="connsiteX33" fmla="*/ 5314867 w 5324985"/>
                <a:gd name="connsiteY33" fmla="*/ 2522881 h 3251912"/>
                <a:gd name="connsiteX34" fmla="*/ 5038276 w 5324985"/>
                <a:gd name="connsiteY34" fmla="*/ 2722421 h 3251912"/>
                <a:gd name="connsiteX35" fmla="*/ 4741701 w 5324985"/>
                <a:gd name="connsiteY35" fmla="*/ 2904937 h 3251912"/>
                <a:gd name="connsiteX36" fmla="*/ 4420728 w 5324985"/>
                <a:gd name="connsiteY36" fmla="*/ 3058848 h 3251912"/>
                <a:gd name="connsiteX37" fmla="*/ 3717481 w 5324985"/>
                <a:gd name="connsiteY37" fmla="*/ 3237079 h 3251912"/>
                <a:gd name="connsiteX38" fmla="*/ 3535661 w 5324985"/>
                <a:gd name="connsiteY38" fmla="*/ 3249934 h 3251912"/>
                <a:gd name="connsiteX39" fmla="*/ 3490175 w 5324985"/>
                <a:gd name="connsiteY39" fmla="*/ 3251555 h 3251912"/>
                <a:gd name="connsiteX40" fmla="*/ 3444813 w 5324985"/>
                <a:gd name="connsiteY40" fmla="*/ 3251787 h 3251912"/>
                <a:gd name="connsiteX41" fmla="*/ 3355681 w 5324985"/>
                <a:gd name="connsiteY41" fmla="*/ 3250745 h 3251912"/>
                <a:gd name="connsiteX42" fmla="*/ 3179011 w 5324985"/>
                <a:gd name="connsiteY42" fmla="*/ 3243795 h 3251912"/>
                <a:gd name="connsiteX43" fmla="*/ 3002217 w 5324985"/>
                <a:gd name="connsiteY43" fmla="*/ 3227814 h 3251912"/>
                <a:gd name="connsiteX44" fmla="*/ 2650103 w 5324985"/>
                <a:gd name="connsiteY44" fmla="*/ 3170836 h 3251912"/>
                <a:gd name="connsiteX45" fmla="*/ 2305836 w 5324985"/>
                <a:gd name="connsiteY45" fmla="*/ 3072514 h 3251912"/>
                <a:gd name="connsiteX46" fmla="*/ 1978611 w 5324985"/>
                <a:gd name="connsiteY46" fmla="*/ 2929952 h 3251912"/>
                <a:gd name="connsiteX47" fmla="*/ 1678235 w 5324985"/>
                <a:gd name="connsiteY47" fmla="*/ 2744424 h 3251912"/>
                <a:gd name="connsiteX48" fmla="*/ 1175688 w 5324985"/>
                <a:gd name="connsiteY48" fmla="*/ 2277018 h 3251912"/>
                <a:gd name="connsiteX49" fmla="*/ 971310 w 5324985"/>
                <a:gd name="connsiteY49" fmla="*/ 2012044 h 3251912"/>
                <a:gd name="connsiteX50" fmla="*/ 790717 w 5324985"/>
                <a:gd name="connsiteY50" fmla="*/ 1735723 h 3251912"/>
                <a:gd name="connsiteX51" fmla="*/ 706488 w 5324985"/>
                <a:gd name="connsiteY51" fmla="*/ 1598604 h 3251912"/>
                <a:gd name="connsiteX52" fmla="*/ 618951 w 5324985"/>
                <a:gd name="connsiteY52" fmla="*/ 1463802 h 3251912"/>
                <a:gd name="connsiteX53" fmla="*/ 436273 w 5324985"/>
                <a:gd name="connsiteY53" fmla="*/ 1195355 h 3251912"/>
                <a:gd name="connsiteX54" fmla="*/ 346896 w 5324985"/>
                <a:gd name="connsiteY54" fmla="*/ 1058816 h 3251912"/>
                <a:gd name="connsiteX55" fmla="*/ 261809 w 5324985"/>
                <a:gd name="connsiteY55" fmla="*/ 919264 h 3251912"/>
                <a:gd name="connsiteX56" fmla="*/ 118487 w 5324985"/>
                <a:gd name="connsiteY56" fmla="*/ 626498 h 3251912"/>
                <a:gd name="connsiteX57" fmla="*/ 28130 w 5324985"/>
                <a:gd name="connsiteY57" fmla="*/ 315781 h 3251912"/>
                <a:gd name="connsiteX58" fmla="*/ 6751 w 5324985"/>
                <a:gd name="connsiteY58" fmla="*/ 156195 h 32519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Lst>
              <a:rect l="l" t="t" r="r" b="b"/>
              <a:pathLst>
                <a:path w="5324985" h="3251912">
                  <a:moveTo>
                    <a:pt x="0" y="0"/>
                  </a:moveTo>
                  <a:lnTo>
                    <a:pt x="36826" y="0"/>
                  </a:lnTo>
                  <a:lnTo>
                    <a:pt x="45003" y="152909"/>
                  </a:lnTo>
                  <a:cubicBezTo>
                    <a:pt x="50351" y="205154"/>
                    <a:pt x="58290" y="257123"/>
                    <a:pt x="68956" y="308600"/>
                  </a:cubicBezTo>
                  <a:cubicBezTo>
                    <a:pt x="91393" y="411324"/>
                    <a:pt x="123882" y="511847"/>
                    <a:pt x="167774" y="607968"/>
                  </a:cubicBezTo>
                  <a:cubicBezTo>
                    <a:pt x="178195" y="632173"/>
                    <a:pt x="190333" y="655798"/>
                    <a:pt x="201857" y="679539"/>
                  </a:cubicBezTo>
                  <a:cubicBezTo>
                    <a:pt x="214363" y="702933"/>
                    <a:pt x="226255" y="726557"/>
                    <a:pt x="239741" y="749488"/>
                  </a:cubicBezTo>
                  <a:cubicBezTo>
                    <a:pt x="265488" y="795812"/>
                    <a:pt x="294176" y="840746"/>
                    <a:pt x="323724" y="885101"/>
                  </a:cubicBezTo>
                  <a:cubicBezTo>
                    <a:pt x="353149" y="929572"/>
                    <a:pt x="384657" y="972885"/>
                    <a:pt x="416412" y="1016081"/>
                  </a:cubicBezTo>
                  <a:cubicBezTo>
                    <a:pt x="448655" y="1058931"/>
                    <a:pt x="482127" y="1101202"/>
                    <a:pt x="515719" y="1143356"/>
                  </a:cubicBezTo>
                  <a:cubicBezTo>
                    <a:pt x="583027" y="1227782"/>
                    <a:pt x="653402" y="1310470"/>
                    <a:pt x="722427" y="1395127"/>
                  </a:cubicBezTo>
                  <a:cubicBezTo>
                    <a:pt x="757123" y="1437282"/>
                    <a:pt x="791697" y="1479783"/>
                    <a:pt x="825780" y="1522749"/>
                  </a:cubicBezTo>
                  <a:cubicBezTo>
                    <a:pt x="859742" y="1565367"/>
                    <a:pt x="893457" y="1610649"/>
                    <a:pt x="926314" y="1651992"/>
                  </a:cubicBezTo>
                  <a:cubicBezTo>
                    <a:pt x="958927" y="1694379"/>
                    <a:pt x="993132" y="1735492"/>
                    <a:pt x="1026848" y="1776836"/>
                  </a:cubicBezTo>
                  <a:cubicBezTo>
                    <a:pt x="1061545" y="1817485"/>
                    <a:pt x="1095996" y="1858133"/>
                    <a:pt x="1131918" y="1897393"/>
                  </a:cubicBezTo>
                  <a:cubicBezTo>
                    <a:pt x="1203273" y="1976376"/>
                    <a:pt x="1277447" y="2052463"/>
                    <a:pt x="1354688" y="2124728"/>
                  </a:cubicBezTo>
                  <a:cubicBezTo>
                    <a:pt x="1509411" y="2268911"/>
                    <a:pt x="1676396" y="2397575"/>
                    <a:pt x="1855027" y="2504236"/>
                  </a:cubicBezTo>
                  <a:cubicBezTo>
                    <a:pt x="1944528" y="2557277"/>
                    <a:pt x="2036357" y="2605917"/>
                    <a:pt x="2131618" y="2646913"/>
                  </a:cubicBezTo>
                  <a:cubicBezTo>
                    <a:pt x="2226267" y="2689068"/>
                    <a:pt x="2323981" y="2724622"/>
                    <a:pt x="2423534" y="2754732"/>
                  </a:cubicBezTo>
                  <a:cubicBezTo>
                    <a:pt x="2523087" y="2784958"/>
                    <a:pt x="2624602" y="2809394"/>
                    <a:pt x="2727588" y="2829197"/>
                  </a:cubicBezTo>
                  <a:cubicBezTo>
                    <a:pt x="2830698" y="2848653"/>
                    <a:pt x="2935522" y="2861971"/>
                    <a:pt x="3041083" y="2870890"/>
                  </a:cubicBezTo>
                  <a:cubicBezTo>
                    <a:pt x="3146644" y="2879922"/>
                    <a:pt x="3253307" y="2883860"/>
                    <a:pt x="3360340" y="2883976"/>
                  </a:cubicBezTo>
                  <a:cubicBezTo>
                    <a:pt x="3387067" y="2883976"/>
                    <a:pt x="3414162" y="2884439"/>
                    <a:pt x="3439663" y="2883396"/>
                  </a:cubicBezTo>
                  <a:lnTo>
                    <a:pt x="3478529" y="2882471"/>
                  </a:lnTo>
                  <a:lnTo>
                    <a:pt x="3517271" y="2880616"/>
                  </a:lnTo>
                  <a:cubicBezTo>
                    <a:pt x="3568887" y="2878417"/>
                    <a:pt x="3620257" y="2873552"/>
                    <a:pt x="3671260" y="2867878"/>
                  </a:cubicBezTo>
                  <a:cubicBezTo>
                    <a:pt x="3875515" y="2844253"/>
                    <a:pt x="4074253" y="2792486"/>
                    <a:pt x="4265268" y="2716283"/>
                  </a:cubicBezTo>
                  <a:cubicBezTo>
                    <a:pt x="4361020" y="2678529"/>
                    <a:pt x="4454444" y="2633710"/>
                    <a:pt x="4546395" y="2584724"/>
                  </a:cubicBezTo>
                  <a:cubicBezTo>
                    <a:pt x="4638470" y="2535967"/>
                    <a:pt x="4728827" y="2481885"/>
                    <a:pt x="4817837" y="2424674"/>
                  </a:cubicBezTo>
                  <a:cubicBezTo>
                    <a:pt x="4906846" y="2367348"/>
                    <a:pt x="4994385" y="2306317"/>
                    <a:pt x="5081677" y="2243548"/>
                  </a:cubicBezTo>
                  <a:cubicBezTo>
                    <a:pt x="5125201" y="2212164"/>
                    <a:pt x="5168603" y="2179969"/>
                    <a:pt x="5211881" y="2147658"/>
                  </a:cubicBezTo>
                  <a:lnTo>
                    <a:pt x="5324985" y="2062128"/>
                  </a:lnTo>
                  <a:lnTo>
                    <a:pt x="5324985" y="2514993"/>
                  </a:lnTo>
                  <a:lnTo>
                    <a:pt x="5314867" y="2522881"/>
                  </a:lnTo>
                  <a:cubicBezTo>
                    <a:pt x="5225490" y="2591325"/>
                    <a:pt x="5133783" y="2658379"/>
                    <a:pt x="5038276" y="2722421"/>
                  </a:cubicBezTo>
                  <a:cubicBezTo>
                    <a:pt x="4942892" y="2786348"/>
                    <a:pt x="4844810" y="2848422"/>
                    <a:pt x="4741701" y="2904937"/>
                  </a:cubicBezTo>
                  <a:cubicBezTo>
                    <a:pt x="4638592" y="2961337"/>
                    <a:pt x="4531929" y="3013683"/>
                    <a:pt x="4420728" y="3058848"/>
                  </a:cubicBezTo>
                  <a:cubicBezTo>
                    <a:pt x="4199063" y="3150338"/>
                    <a:pt x="3959621" y="3211485"/>
                    <a:pt x="3717481" y="3237079"/>
                  </a:cubicBezTo>
                  <a:cubicBezTo>
                    <a:pt x="3656914" y="3243101"/>
                    <a:pt x="3596227" y="3247966"/>
                    <a:pt x="3535661" y="3249934"/>
                  </a:cubicBezTo>
                  <a:lnTo>
                    <a:pt x="3490175" y="3251555"/>
                  </a:lnTo>
                  <a:lnTo>
                    <a:pt x="3444813" y="3251787"/>
                  </a:lnTo>
                  <a:cubicBezTo>
                    <a:pt x="3414162" y="3252250"/>
                    <a:pt x="3385105" y="3251324"/>
                    <a:pt x="3355681" y="3250745"/>
                  </a:cubicBezTo>
                  <a:cubicBezTo>
                    <a:pt x="3296954" y="3250050"/>
                    <a:pt x="3237860" y="3246692"/>
                    <a:pt x="3179011" y="3243795"/>
                  </a:cubicBezTo>
                  <a:cubicBezTo>
                    <a:pt x="3120039" y="3239164"/>
                    <a:pt x="3061067" y="3234878"/>
                    <a:pt x="3002217" y="3227814"/>
                  </a:cubicBezTo>
                  <a:cubicBezTo>
                    <a:pt x="2884397" y="3214496"/>
                    <a:pt x="2766699" y="3196314"/>
                    <a:pt x="2650103" y="3170836"/>
                  </a:cubicBezTo>
                  <a:cubicBezTo>
                    <a:pt x="2533510" y="3145358"/>
                    <a:pt x="2418263" y="3112583"/>
                    <a:pt x="2305836" y="3072514"/>
                  </a:cubicBezTo>
                  <a:cubicBezTo>
                    <a:pt x="2193410" y="3032328"/>
                    <a:pt x="2083926" y="2984383"/>
                    <a:pt x="1978611" y="2929952"/>
                  </a:cubicBezTo>
                  <a:cubicBezTo>
                    <a:pt x="1873663" y="2874711"/>
                    <a:pt x="1772884" y="2812985"/>
                    <a:pt x="1678235" y="2744424"/>
                  </a:cubicBezTo>
                  <a:cubicBezTo>
                    <a:pt x="1488201" y="2608001"/>
                    <a:pt x="1321708" y="2448068"/>
                    <a:pt x="1175688" y="2277018"/>
                  </a:cubicBezTo>
                  <a:cubicBezTo>
                    <a:pt x="1102985" y="2191086"/>
                    <a:pt x="1035309" y="2102377"/>
                    <a:pt x="971310" y="2012044"/>
                  </a:cubicBezTo>
                  <a:cubicBezTo>
                    <a:pt x="907188" y="1921714"/>
                    <a:pt x="847358" y="1829413"/>
                    <a:pt x="790717" y="1735723"/>
                  </a:cubicBezTo>
                  <a:cubicBezTo>
                    <a:pt x="761782" y="1688357"/>
                    <a:pt x="735300" y="1644002"/>
                    <a:pt x="706488" y="1598604"/>
                  </a:cubicBezTo>
                  <a:cubicBezTo>
                    <a:pt x="677922" y="1553555"/>
                    <a:pt x="648866" y="1508505"/>
                    <a:pt x="618951" y="1463802"/>
                  </a:cubicBezTo>
                  <a:lnTo>
                    <a:pt x="436273" y="1195355"/>
                  </a:lnTo>
                  <a:cubicBezTo>
                    <a:pt x="405990" y="1150189"/>
                    <a:pt x="376075" y="1104792"/>
                    <a:pt x="346896" y="1058816"/>
                  </a:cubicBezTo>
                  <a:cubicBezTo>
                    <a:pt x="317716" y="1012838"/>
                    <a:pt x="288782" y="966747"/>
                    <a:pt x="261809" y="919264"/>
                  </a:cubicBezTo>
                  <a:cubicBezTo>
                    <a:pt x="207742" y="824764"/>
                    <a:pt x="158088" y="727485"/>
                    <a:pt x="118487" y="626498"/>
                  </a:cubicBezTo>
                  <a:cubicBezTo>
                    <a:pt x="78151" y="525859"/>
                    <a:pt x="48237" y="421515"/>
                    <a:pt x="28130" y="315781"/>
                  </a:cubicBezTo>
                  <a:cubicBezTo>
                    <a:pt x="18506" y="262914"/>
                    <a:pt x="11425" y="209642"/>
                    <a:pt x="6751" y="15619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64AC8CFC-1164-4525-82A0-25F75ADCF4C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16467" y="-1"/>
              <a:ext cx="5275533" cy="2980757"/>
            </a:xfrm>
            <a:custGeom>
              <a:avLst/>
              <a:gdLst>
                <a:gd name="connsiteX0" fmla="*/ 0 w 5275533"/>
                <a:gd name="connsiteY0" fmla="*/ 0 h 2980757"/>
                <a:gd name="connsiteX1" fmla="*/ 201166 w 5275533"/>
                <a:gd name="connsiteY1" fmla="*/ 0 h 2980757"/>
                <a:gd name="connsiteX2" fmla="*/ 206734 w 5275533"/>
                <a:gd name="connsiteY2" fmla="*/ 89286 h 2980757"/>
                <a:gd name="connsiteX3" fmla="*/ 232051 w 5275533"/>
                <a:gd name="connsiteY3" fmla="*/ 226897 h 2980757"/>
                <a:gd name="connsiteX4" fmla="*/ 332707 w 5275533"/>
                <a:gd name="connsiteY4" fmla="*/ 487120 h 2980757"/>
                <a:gd name="connsiteX5" fmla="*/ 402959 w 5275533"/>
                <a:gd name="connsiteY5" fmla="*/ 609647 h 2980757"/>
                <a:gd name="connsiteX6" fmla="*/ 483631 w 5275533"/>
                <a:gd name="connsiteY6" fmla="*/ 728236 h 2980757"/>
                <a:gd name="connsiteX7" fmla="*/ 669986 w 5275533"/>
                <a:gd name="connsiteY7" fmla="*/ 957424 h 2980757"/>
                <a:gd name="connsiteX8" fmla="*/ 871667 w 5275533"/>
                <a:gd name="connsiteY8" fmla="*/ 1188348 h 2980757"/>
                <a:gd name="connsiteX9" fmla="*/ 971956 w 5275533"/>
                <a:gd name="connsiteY9" fmla="*/ 1308905 h 2980757"/>
                <a:gd name="connsiteX10" fmla="*/ 1020139 w 5275533"/>
                <a:gd name="connsiteY10" fmla="*/ 1368084 h 2980757"/>
                <a:gd name="connsiteX11" fmla="*/ 1067340 w 5275533"/>
                <a:gd name="connsiteY11" fmla="*/ 1424715 h 2980757"/>
                <a:gd name="connsiteX12" fmla="*/ 1472909 w 5275533"/>
                <a:gd name="connsiteY12" fmla="*/ 1843252 h 2980757"/>
                <a:gd name="connsiteX13" fmla="*/ 1688567 w 5275533"/>
                <a:gd name="connsiteY13" fmla="*/ 2031559 h 2980757"/>
                <a:gd name="connsiteX14" fmla="*/ 1914401 w 5275533"/>
                <a:gd name="connsiteY14" fmla="*/ 2205156 h 2980757"/>
                <a:gd name="connsiteX15" fmla="*/ 2418909 w 5275533"/>
                <a:gd name="connsiteY15" fmla="*/ 2479741 h 2980757"/>
                <a:gd name="connsiteX16" fmla="*/ 2701141 w 5275533"/>
                <a:gd name="connsiteY16" fmla="*/ 2557333 h 2980757"/>
                <a:gd name="connsiteX17" fmla="*/ 2773475 w 5275533"/>
                <a:gd name="connsiteY17" fmla="*/ 2570999 h 2980757"/>
                <a:gd name="connsiteX18" fmla="*/ 2846424 w 5275533"/>
                <a:gd name="connsiteY18" fmla="*/ 2582465 h 2980757"/>
                <a:gd name="connsiteX19" fmla="*/ 2993669 w 5275533"/>
                <a:gd name="connsiteY19" fmla="*/ 2598909 h 2980757"/>
                <a:gd name="connsiteX20" fmla="*/ 3067721 w 5275533"/>
                <a:gd name="connsiteY20" fmla="*/ 2604237 h 2980757"/>
                <a:gd name="connsiteX21" fmla="*/ 3142019 w 5275533"/>
                <a:gd name="connsiteY21" fmla="*/ 2607943 h 2980757"/>
                <a:gd name="connsiteX22" fmla="*/ 3216561 w 5275533"/>
                <a:gd name="connsiteY22" fmla="*/ 2609564 h 2980757"/>
                <a:gd name="connsiteX23" fmla="*/ 3291225 w 5275533"/>
                <a:gd name="connsiteY23" fmla="*/ 2609217 h 2980757"/>
                <a:gd name="connsiteX24" fmla="*/ 3328619 w 5275533"/>
                <a:gd name="connsiteY24" fmla="*/ 2608869 h 2980757"/>
                <a:gd name="connsiteX25" fmla="*/ 3364665 w 5275533"/>
                <a:gd name="connsiteY25" fmla="*/ 2607363 h 2980757"/>
                <a:gd name="connsiteX26" fmla="*/ 3400587 w 5275533"/>
                <a:gd name="connsiteY26" fmla="*/ 2605627 h 2980757"/>
                <a:gd name="connsiteX27" fmla="*/ 3436387 w 5275533"/>
                <a:gd name="connsiteY27" fmla="*/ 2602847 h 2980757"/>
                <a:gd name="connsiteX28" fmla="*/ 3578361 w 5275533"/>
                <a:gd name="connsiteY28" fmla="*/ 2586286 h 2980757"/>
                <a:gd name="connsiteX29" fmla="*/ 4119159 w 5275533"/>
                <a:gd name="connsiteY29" fmla="*/ 2418594 h 2980757"/>
                <a:gd name="connsiteX30" fmla="*/ 4618765 w 5275533"/>
                <a:gd name="connsiteY30" fmla="*/ 2124668 h 2980757"/>
                <a:gd name="connsiteX31" fmla="*/ 4739895 w 5275533"/>
                <a:gd name="connsiteY31" fmla="*/ 2038275 h 2980757"/>
                <a:gd name="connsiteX32" fmla="*/ 4861027 w 5275533"/>
                <a:gd name="connsiteY32" fmla="*/ 1948986 h 2980757"/>
                <a:gd name="connsiteX33" fmla="*/ 5106354 w 5275533"/>
                <a:gd name="connsiteY33" fmla="*/ 1763690 h 2980757"/>
                <a:gd name="connsiteX34" fmla="*/ 5275533 w 5275533"/>
                <a:gd name="connsiteY34" fmla="*/ 1641017 h 2980757"/>
                <a:gd name="connsiteX35" fmla="*/ 5275533 w 5275533"/>
                <a:gd name="connsiteY35" fmla="*/ 2257481 h 2980757"/>
                <a:gd name="connsiteX36" fmla="*/ 5168881 w 5275533"/>
                <a:gd name="connsiteY36" fmla="*/ 2332084 h 2980757"/>
                <a:gd name="connsiteX37" fmla="*/ 5036225 w 5275533"/>
                <a:gd name="connsiteY37" fmla="*/ 2421489 h 2980757"/>
                <a:gd name="connsiteX38" fmla="*/ 4899401 w 5275533"/>
                <a:gd name="connsiteY38" fmla="*/ 2508347 h 2980757"/>
                <a:gd name="connsiteX39" fmla="*/ 4612145 w 5275533"/>
                <a:gd name="connsiteY39" fmla="*/ 2671407 h 2980757"/>
                <a:gd name="connsiteX40" fmla="*/ 4303187 w 5275533"/>
                <a:gd name="connsiteY40" fmla="*/ 2810030 h 2980757"/>
                <a:gd name="connsiteX41" fmla="*/ 3630835 w 5275533"/>
                <a:gd name="connsiteY41" fmla="*/ 2969500 h 2980757"/>
                <a:gd name="connsiteX42" fmla="*/ 3457719 w 5275533"/>
                <a:gd name="connsiteY42" fmla="*/ 2979808 h 2980757"/>
                <a:gd name="connsiteX43" fmla="*/ 3414441 w 5275533"/>
                <a:gd name="connsiteY43" fmla="*/ 2980733 h 2980757"/>
                <a:gd name="connsiteX44" fmla="*/ 3371285 w 5275533"/>
                <a:gd name="connsiteY44" fmla="*/ 2980502 h 2980757"/>
                <a:gd name="connsiteX45" fmla="*/ 3328252 w 5275533"/>
                <a:gd name="connsiteY45" fmla="*/ 2980039 h 2980757"/>
                <a:gd name="connsiteX46" fmla="*/ 3286445 w 5275533"/>
                <a:gd name="connsiteY46" fmla="*/ 2978534 h 2980757"/>
                <a:gd name="connsiteX47" fmla="*/ 2952475 w 5275533"/>
                <a:gd name="connsiteY47" fmla="*/ 2953402 h 2980757"/>
                <a:gd name="connsiteX48" fmla="*/ 2620591 w 5275533"/>
                <a:gd name="connsiteY48" fmla="*/ 2898046 h 2980757"/>
                <a:gd name="connsiteX49" fmla="*/ 2294591 w 5275533"/>
                <a:gd name="connsiteY49" fmla="*/ 2811305 h 2980757"/>
                <a:gd name="connsiteX50" fmla="*/ 1670544 w 5275533"/>
                <a:gd name="connsiteY50" fmla="*/ 2550501 h 2980757"/>
                <a:gd name="connsiteX51" fmla="*/ 1144703 w 5275533"/>
                <a:gd name="connsiteY51" fmla="*/ 2144472 h 2980757"/>
                <a:gd name="connsiteX52" fmla="*/ 931497 w 5275533"/>
                <a:gd name="connsiteY52" fmla="*/ 1900114 h 2980757"/>
                <a:gd name="connsiteX53" fmla="*/ 745265 w 5275533"/>
                <a:gd name="connsiteY53" fmla="*/ 1641395 h 2980757"/>
                <a:gd name="connsiteX54" fmla="*/ 701741 w 5275533"/>
                <a:gd name="connsiteY54" fmla="*/ 1575500 h 2980757"/>
                <a:gd name="connsiteX55" fmla="*/ 660178 w 5275533"/>
                <a:gd name="connsiteY55" fmla="*/ 1511573 h 2980757"/>
                <a:gd name="connsiteX56" fmla="*/ 578158 w 5275533"/>
                <a:gd name="connsiteY56" fmla="*/ 1387656 h 2980757"/>
                <a:gd name="connsiteX57" fmla="*/ 408230 w 5275533"/>
                <a:gd name="connsiteY57" fmla="*/ 1134497 h 2980757"/>
                <a:gd name="connsiteX58" fmla="*/ 242349 w 5275533"/>
                <a:gd name="connsiteY58" fmla="*/ 866860 h 2980757"/>
                <a:gd name="connsiteX59" fmla="*/ 167562 w 5275533"/>
                <a:gd name="connsiteY59" fmla="*/ 724994 h 2980757"/>
                <a:gd name="connsiteX60" fmla="*/ 104054 w 5275533"/>
                <a:gd name="connsiteY60" fmla="*/ 576525 h 2980757"/>
                <a:gd name="connsiteX61" fmla="*/ 55381 w 5275533"/>
                <a:gd name="connsiteY61" fmla="*/ 422499 h 2980757"/>
                <a:gd name="connsiteX62" fmla="*/ 37236 w 5275533"/>
                <a:gd name="connsiteY62" fmla="*/ 343980 h 2980757"/>
                <a:gd name="connsiteX63" fmla="*/ 29267 w 5275533"/>
                <a:gd name="connsiteY63" fmla="*/ 304604 h 2980757"/>
                <a:gd name="connsiteX64" fmla="*/ 22646 w 5275533"/>
                <a:gd name="connsiteY64" fmla="*/ 265113 h 2980757"/>
                <a:gd name="connsiteX65" fmla="*/ 3903 w 5275533"/>
                <a:gd name="connsiteY65" fmla="*/ 106787 h 29807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Lst>
              <a:rect l="l" t="t" r="r" b="b"/>
              <a:pathLst>
                <a:path w="5275533" h="2980757">
                  <a:moveTo>
                    <a:pt x="0" y="0"/>
                  </a:moveTo>
                  <a:lnTo>
                    <a:pt x="201166" y="0"/>
                  </a:lnTo>
                  <a:lnTo>
                    <a:pt x="206734" y="89286"/>
                  </a:lnTo>
                  <a:cubicBezTo>
                    <a:pt x="212220" y="135755"/>
                    <a:pt x="220465" y="181731"/>
                    <a:pt x="232051" y="226897"/>
                  </a:cubicBezTo>
                  <a:cubicBezTo>
                    <a:pt x="254855" y="317344"/>
                    <a:pt x="290287" y="403854"/>
                    <a:pt x="332707" y="487120"/>
                  </a:cubicBezTo>
                  <a:cubicBezTo>
                    <a:pt x="354163" y="528696"/>
                    <a:pt x="377948" y="569461"/>
                    <a:pt x="402959" y="609647"/>
                  </a:cubicBezTo>
                  <a:cubicBezTo>
                    <a:pt x="428337" y="649717"/>
                    <a:pt x="455433" y="689209"/>
                    <a:pt x="483631" y="728236"/>
                  </a:cubicBezTo>
                  <a:cubicBezTo>
                    <a:pt x="540764" y="806061"/>
                    <a:pt x="604271" y="881569"/>
                    <a:pt x="669986" y="957424"/>
                  </a:cubicBezTo>
                  <a:cubicBezTo>
                    <a:pt x="735701" y="1033395"/>
                    <a:pt x="804359" y="1109366"/>
                    <a:pt x="871667" y="1188348"/>
                  </a:cubicBezTo>
                  <a:cubicBezTo>
                    <a:pt x="905383" y="1227723"/>
                    <a:pt x="938731" y="1268025"/>
                    <a:pt x="971956" y="1308905"/>
                  </a:cubicBezTo>
                  <a:lnTo>
                    <a:pt x="1020139" y="1368084"/>
                  </a:lnTo>
                  <a:cubicBezTo>
                    <a:pt x="1035954" y="1386962"/>
                    <a:pt x="1051035" y="1406302"/>
                    <a:pt x="1067340" y="1424715"/>
                  </a:cubicBezTo>
                  <a:cubicBezTo>
                    <a:pt x="1194602" y="1574573"/>
                    <a:pt x="1332652" y="1712503"/>
                    <a:pt x="1472909" y="1843252"/>
                  </a:cubicBezTo>
                  <a:cubicBezTo>
                    <a:pt x="1543406" y="1908337"/>
                    <a:pt x="1615128" y="1971221"/>
                    <a:pt x="1688567" y="2031559"/>
                  </a:cubicBezTo>
                  <a:cubicBezTo>
                    <a:pt x="1762006" y="2091895"/>
                    <a:pt x="1836793" y="2150263"/>
                    <a:pt x="1914401" y="2205156"/>
                  </a:cubicBezTo>
                  <a:cubicBezTo>
                    <a:pt x="2069003" y="2315176"/>
                    <a:pt x="2235742" y="2413498"/>
                    <a:pt x="2418909" y="2479741"/>
                  </a:cubicBezTo>
                  <a:cubicBezTo>
                    <a:pt x="2510249" y="2512863"/>
                    <a:pt x="2604898" y="2538225"/>
                    <a:pt x="2701141" y="2557333"/>
                  </a:cubicBezTo>
                  <a:cubicBezTo>
                    <a:pt x="2725293" y="2561850"/>
                    <a:pt x="2749201" y="2567062"/>
                    <a:pt x="2773475" y="2570999"/>
                  </a:cubicBezTo>
                  <a:lnTo>
                    <a:pt x="2846424" y="2582465"/>
                  </a:lnTo>
                  <a:cubicBezTo>
                    <a:pt x="2895343" y="2588602"/>
                    <a:pt x="2944261" y="2595088"/>
                    <a:pt x="2993669" y="2598909"/>
                  </a:cubicBezTo>
                  <a:cubicBezTo>
                    <a:pt x="3018313" y="2601110"/>
                    <a:pt x="3042956" y="2603195"/>
                    <a:pt x="3067721" y="2604237"/>
                  </a:cubicBezTo>
                  <a:cubicBezTo>
                    <a:pt x="3092487" y="2605394"/>
                    <a:pt x="3117130" y="2607247"/>
                    <a:pt x="3142019" y="2607943"/>
                  </a:cubicBezTo>
                  <a:lnTo>
                    <a:pt x="3216561" y="2609564"/>
                  </a:lnTo>
                  <a:cubicBezTo>
                    <a:pt x="3241326" y="2610142"/>
                    <a:pt x="3266337" y="2609333"/>
                    <a:pt x="3291225" y="2609217"/>
                  </a:cubicBezTo>
                  <a:lnTo>
                    <a:pt x="3328619" y="2608869"/>
                  </a:lnTo>
                  <a:cubicBezTo>
                    <a:pt x="3340757" y="2608522"/>
                    <a:pt x="3352649" y="2607827"/>
                    <a:pt x="3364665" y="2607363"/>
                  </a:cubicBezTo>
                  <a:cubicBezTo>
                    <a:pt x="3376679" y="2606784"/>
                    <a:pt x="3388695" y="2606438"/>
                    <a:pt x="3400587" y="2605627"/>
                  </a:cubicBezTo>
                  <a:lnTo>
                    <a:pt x="3436387" y="2602847"/>
                  </a:lnTo>
                  <a:cubicBezTo>
                    <a:pt x="3484079" y="2599257"/>
                    <a:pt x="3531404" y="2593235"/>
                    <a:pt x="3578361" y="2586286"/>
                  </a:cubicBezTo>
                  <a:cubicBezTo>
                    <a:pt x="3766310" y="2556871"/>
                    <a:pt x="3947025" y="2499314"/>
                    <a:pt x="4119159" y="2418594"/>
                  </a:cubicBezTo>
                  <a:cubicBezTo>
                    <a:pt x="4291907" y="2338801"/>
                    <a:pt x="4456317" y="2236657"/>
                    <a:pt x="4618765" y="2124668"/>
                  </a:cubicBezTo>
                  <a:cubicBezTo>
                    <a:pt x="4659346" y="2096759"/>
                    <a:pt x="4699682" y="2067575"/>
                    <a:pt x="4739895" y="2038275"/>
                  </a:cubicBezTo>
                  <a:cubicBezTo>
                    <a:pt x="4780355" y="2008976"/>
                    <a:pt x="4820691" y="1979212"/>
                    <a:pt x="4861027" y="1948986"/>
                  </a:cubicBezTo>
                  <a:lnTo>
                    <a:pt x="5106354" y="1763690"/>
                  </a:lnTo>
                  <a:lnTo>
                    <a:pt x="5275533" y="1641017"/>
                  </a:lnTo>
                  <a:lnTo>
                    <a:pt x="5275533" y="2257481"/>
                  </a:lnTo>
                  <a:lnTo>
                    <a:pt x="5168881" y="2332084"/>
                  </a:lnTo>
                  <a:cubicBezTo>
                    <a:pt x="5125235" y="2362079"/>
                    <a:pt x="5081099" y="2391958"/>
                    <a:pt x="5036225" y="2421489"/>
                  </a:cubicBezTo>
                  <a:cubicBezTo>
                    <a:pt x="4991231" y="2450790"/>
                    <a:pt x="4945867" y="2479857"/>
                    <a:pt x="4899401" y="2508347"/>
                  </a:cubicBezTo>
                  <a:cubicBezTo>
                    <a:pt x="4806959" y="2565440"/>
                    <a:pt x="4711574" y="2620798"/>
                    <a:pt x="4612145" y="2671407"/>
                  </a:cubicBezTo>
                  <a:cubicBezTo>
                    <a:pt x="4512836" y="2722247"/>
                    <a:pt x="4410095" y="2769496"/>
                    <a:pt x="4303187" y="2810030"/>
                  </a:cubicBezTo>
                  <a:cubicBezTo>
                    <a:pt x="4090349" y="2892256"/>
                    <a:pt x="3861694" y="2947728"/>
                    <a:pt x="3630835" y="2969500"/>
                  </a:cubicBezTo>
                  <a:cubicBezTo>
                    <a:pt x="3573089" y="2974712"/>
                    <a:pt x="3515343" y="2978649"/>
                    <a:pt x="3457719" y="2979808"/>
                  </a:cubicBezTo>
                  <a:lnTo>
                    <a:pt x="3414441" y="2980733"/>
                  </a:lnTo>
                  <a:cubicBezTo>
                    <a:pt x="3400097" y="2980850"/>
                    <a:pt x="3385630" y="2980502"/>
                    <a:pt x="3371285" y="2980502"/>
                  </a:cubicBezTo>
                  <a:lnTo>
                    <a:pt x="3328252" y="2980039"/>
                  </a:lnTo>
                  <a:lnTo>
                    <a:pt x="3286445" y="2978534"/>
                  </a:lnTo>
                  <a:cubicBezTo>
                    <a:pt x="3175121" y="2975174"/>
                    <a:pt x="3063553" y="2966837"/>
                    <a:pt x="2952475" y="2953402"/>
                  </a:cubicBezTo>
                  <a:cubicBezTo>
                    <a:pt x="2841275" y="2940664"/>
                    <a:pt x="2730319" y="2922365"/>
                    <a:pt x="2620591" y="2898046"/>
                  </a:cubicBezTo>
                  <a:cubicBezTo>
                    <a:pt x="2510984" y="2873494"/>
                    <a:pt x="2402235" y="2844426"/>
                    <a:pt x="2294591" y="2811305"/>
                  </a:cubicBezTo>
                  <a:cubicBezTo>
                    <a:pt x="2079669" y="2744483"/>
                    <a:pt x="1867198" y="2661331"/>
                    <a:pt x="1670544" y="2550501"/>
                  </a:cubicBezTo>
                  <a:cubicBezTo>
                    <a:pt x="1473767" y="2439903"/>
                    <a:pt x="1298079" y="2299657"/>
                    <a:pt x="1144703" y="2144472"/>
                  </a:cubicBezTo>
                  <a:cubicBezTo>
                    <a:pt x="1067586" y="2066996"/>
                    <a:pt x="997458" y="1984539"/>
                    <a:pt x="931497" y="1900114"/>
                  </a:cubicBezTo>
                  <a:cubicBezTo>
                    <a:pt x="865906" y="1815342"/>
                    <a:pt x="803500" y="1729295"/>
                    <a:pt x="745265" y="1641395"/>
                  </a:cubicBezTo>
                  <a:cubicBezTo>
                    <a:pt x="730307" y="1619623"/>
                    <a:pt x="716207" y="1597503"/>
                    <a:pt x="701741" y="1575500"/>
                  </a:cubicBezTo>
                  <a:lnTo>
                    <a:pt x="660178" y="1511573"/>
                  </a:lnTo>
                  <a:cubicBezTo>
                    <a:pt x="633574" y="1470229"/>
                    <a:pt x="605989" y="1429232"/>
                    <a:pt x="578158" y="1387656"/>
                  </a:cubicBezTo>
                  <a:lnTo>
                    <a:pt x="408230" y="1134497"/>
                  </a:lnTo>
                  <a:cubicBezTo>
                    <a:pt x="351220" y="1048219"/>
                    <a:pt x="294945" y="959392"/>
                    <a:pt x="242349" y="866860"/>
                  </a:cubicBezTo>
                  <a:cubicBezTo>
                    <a:pt x="216112" y="820536"/>
                    <a:pt x="190734" y="773402"/>
                    <a:pt x="167562" y="724994"/>
                  </a:cubicBezTo>
                  <a:cubicBezTo>
                    <a:pt x="144513" y="676469"/>
                    <a:pt x="123057" y="627019"/>
                    <a:pt x="104054" y="576525"/>
                  </a:cubicBezTo>
                  <a:cubicBezTo>
                    <a:pt x="85418" y="525917"/>
                    <a:pt x="68867" y="474613"/>
                    <a:pt x="55381" y="422499"/>
                  </a:cubicBezTo>
                  <a:cubicBezTo>
                    <a:pt x="49006" y="396442"/>
                    <a:pt x="42508" y="370269"/>
                    <a:pt x="37236" y="343980"/>
                  </a:cubicBezTo>
                  <a:lnTo>
                    <a:pt x="29267" y="304604"/>
                  </a:lnTo>
                  <a:lnTo>
                    <a:pt x="22646" y="265113"/>
                  </a:lnTo>
                  <a:cubicBezTo>
                    <a:pt x="14003" y="212420"/>
                    <a:pt x="7872" y="159582"/>
                    <a:pt x="3903" y="10678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6F35C856-5B70-4CA2-BB8F-A37197D8F94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613805 w 5270786"/>
                <a:gd name="connsiteY1" fmla="*/ 0 h 2927775"/>
                <a:gd name="connsiteX2" fmla="*/ 618487 w 5270786"/>
                <a:gd name="connsiteY2" fmla="*/ 85404 h 2927775"/>
                <a:gd name="connsiteX3" fmla="*/ 1054084 w 5270786"/>
                <a:gd name="connsiteY3" fmla="*/ 895200 h 2927775"/>
                <a:gd name="connsiteX4" fmla="*/ 1276976 w 5270786"/>
                <a:gd name="connsiteY4" fmla="*/ 1191325 h 2927775"/>
                <a:gd name="connsiteX5" fmla="*/ 3368450 w 5270786"/>
                <a:gd name="connsiteY5" fmla="*/ 2348843 h 2927775"/>
                <a:gd name="connsiteX6" fmla="*/ 4956151 w 5270786"/>
                <a:gd name="connsiteY6" fmla="*/ 1636730 h 2927775"/>
                <a:gd name="connsiteX7" fmla="*/ 5149372 w 5270786"/>
                <a:gd name="connsiteY7" fmla="*/ 1495325 h 2927775"/>
                <a:gd name="connsiteX8" fmla="*/ 5270786 w 5270786"/>
                <a:gd name="connsiteY8" fmla="*/ 1406110 h 2927775"/>
                <a:gd name="connsiteX9" fmla="*/ 5270786 w 5270786"/>
                <a:gd name="connsiteY9" fmla="*/ 2138641 h 2927775"/>
                <a:gd name="connsiteX10" fmla="*/ 5112925 w 5270786"/>
                <a:gd name="connsiteY10" fmla="*/ 2253730 h 2927775"/>
                <a:gd name="connsiteX11" fmla="*/ 3368327 w 5270786"/>
                <a:gd name="connsiteY11" fmla="*/ 2927775 h 2927775"/>
                <a:gd name="connsiteX12" fmla="*/ 769646 w 5270786"/>
                <a:gd name="connsiteY12" fmla="*/ 1516288 h 2927775"/>
                <a:gd name="connsiteX13" fmla="*/ 3149 w 5270786"/>
                <a:gd name="connsiteY13"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5270786" h="2927775">
                  <a:moveTo>
                    <a:pt x="0" y="0"/>
                  </a:moveTo>
                  <a:lnTo>
                    <a:pt x="613805" y="0"/>
                  </a:lnTo>
                  <a:lnTo>
                    <a:pt x="618487" y="85404"/>
                  </a:lnTo>
                  <a:cubicBezTo>
                    <a:pt x="650052" y="360109"/>
                    <a:pt x="792650" y="556543"/>
                    <a:pt x="1054084" y="895200"/>
                  </a:cubicBezTo>
                  <a:cubicBezTo>
                    <a:pt x="1126174" y="988542"/>
                    <a:pt x="1200716" y="1085128"/>
                    <a:pt x="1276976" y="1191325"/>
                  </a:cubicBezTo>
                  <a:cubicBezTo>
                    <a:pt x="1859704" y="2002688"/>
                    <a:pt x="2485223" y="2348843"/>
                    <a:pt x="3368450" y="2348843"/>
                  </a:cubicBezTo>
                  <a:cubicBezTo>
                    <a:pt x="3948114" y="2348843"/>
                    <a:pt x="4373422" y="2066846"/>
                    <a:pt x="4956151" y="1636730"/>
                  </a:cubicBezTo>
                  <a:cubicBezTo>
                    <a:pt x="5021253" y="1588668"/>
                    <a:pt x="5086356" y="1541186"/>
                    <a:pt x="5149372" y="1495325"/>
                  </a:cubicBezTo>
                  <a:lnTo>
                    <a:pt x="5270786" y="1406110"/>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550FD8B0-DE97-47B1-84ED-67A3BD00FE2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6921214" y="-1"/>
              <a:ext cx="5270786" cy="2927775"/>
            </a:xfrm>
            <a:custGeom>
              <a:avLst/>
              <a:gdLst>
                <a:gd name="connsiteX0" fmla="*/ 0 w 5270786"/>
                <a:gd name="connsiteY0" fmla="*/ 0 h 2927775"/>
                <a:gd name="connsiteX1" fmla="*/ 736294 w 5270786"/>
                <a:gd name="connsiteY1" fmla="*/ 0 h 2927775"/>
                <a:gd name="connsiteX2" fmla="*/ 740298 w 5270786"/>
                <a:gd name="connsiteY2" fmla="*/ 72745 h 2927775"/>
                <a:gd name="connsiteX3" fmla="*/ 1153024 w 5270786"/>
                <a:gd name="connsiteY3" fmla="*/ 826989 h 2927775"/>
                <a:gd name="connsiteX4" fmla="*/ 1378368 w 5270786"/>
                <a:gd name="connsiteY4" fmla="*/ 1126356 h 2927775"/>
                <a:gd name="connsiteX5" fmla="*/ 2238056 w 5270786"/>
                <a:gd name="connsiteY5" fmla="*/ 1955322 h 2927775"/>
                <a:gd name="connsiteX6" fmla="*/ 3368327 w 5270786"/>
                <a:gd name="connsiteY6" fmla="*/ 2233033 h 2927775"/>
                <a:gd name="connsiteX7" fmla="*/ 4095360 w 5270786"/>
                <a:gd name="connsiteY7" fmla="*/ 2056192 h 2927775"/>
                <a:gd name="connsiteX8" fmla="*/ 4880506 w 5270786"/>
                <a:gd name="connsiteY8" fmla="*/ 1545587 h 2927775"/>
                <a:gd name="connsiteX9" fmla="*/ 5074340 w 5270786"/>
                <a:gd name="connsiteY9" fmla="*/ 1403721 h 2927775"/>
                <a:gd name="connsiteX10" fmla="*/ 5270786 w 5270786"/>
                <a:gd name="connsiteY10" fmla="*/ 1259367 h 2927775"/>
                <a:gd name="connsiteX11" fmla="*/ 5270786 w 5270786"/>
                <a:gd name="connsiteY11" fmla="*/ 2138641 h 2927775"/>
                <a:gd name="connsiteX12" fmla="*/ 5112925 w 5270786"/>
                <a:gd name="connsiteY12" fmla="*/ 2253730 h 2927775"/>
                <a:gd name="connsiteX13" fmla="*/ 3368327 w 5270786"/>
                <a:gd name="connsiteY13" fmla="*/ 2927775 h 2927775"/>
                <a:gd name="connsiteX14" fmla="*/ 769646 w 5270786"/>
                <a:gd name="connsiteY14" fmla="*/ 1516288 h 2927775"/>
                <a:gd name="connsiteX15" fmla="*/ 3149 w 5270786"/>
                <a:gd name="connsiteY15" fmla="*/ 85252 h 29277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70786" h="2927775">
                  <a:moveTo>
                    <a:pt x="0" y="0"/>
                  </a:moveTo>
                  <a:lnTo>
                    <a:pt x="736294" y="0"/>
                  </a:lnTo>
                  <a:lnTo>
                    <a:pt x="740298" y="72745"/>
                  </a:lnTo>
                  <a:cubicBezTo>
                    <a:pt x="768839" y="319371"/>
                    <a:pt x="898885" y="497858"/>
                    <a:pt x="1153024" y="826989"/>
                  </a:cubicBezTo>
                  <a:cubicBezTo>
                    <a:pt x="1225727" y="921142"/>
                    <a:pt x="1300882" y="1018537"/>
                    <a:pt x="1378368" y="1126356"/>
                  </a:cubicBezTo>
                  <a:cubicBezTo>
                    <a:pt x="1652384" y="1507833"/>
                    <a:pt x="1933512" y="1779060"/>
                    <a:pt x="2238056" y="1955322"/>
                  </a:cubicBezTo>
                  <a:cubicBezTo>
                    <a:pt x="2560868" y="2142238"/>
                    <a:pt x="2930637" y="2233033"/>
                    <a:pt x="3368327" y="2233033"/>
                  </a:cubicBezTo>
                  <a:cubicBezTo>
                    <a:pt x="3616720" y="2233033"/>
                    <a:pt x="3847703" y="2176866"/>
                    <a:pt x="4095360" y="2056192"/>
                  </a:cubicBezTo>
                  <a:cubicBezTo>
                    <a:pt x="4349636" y="1932276"/>
                    <a:pt x="4601340" y="1751613"/>
                    <a:pt x="4880506" y="1545587"/>
                  </a:cubicBezTo>
                  <a:cubicBezTo>
                    <a:pt x="4945974" y="1497295"/>
                    <a:pt x="5011199" y="1449697"/>
                    <a:pt x="5074340" y="1403721"/>
                  </a:cubicBezTo>
                  <a:lnTo>
                    <a:pt x="5270786" y="1259367"/>
                  </a:lnTo>
                  <a:lnTo>
                    <a:pt x="5270786" y="2138641"/>
                  </a:lnTo>
                  <a:lnTo>
                    <a:pt x="5112925" y="2253730"/>
                  </a:lnTo>
                  <a:cubicBezTo>
                    <a:pt x="4598179" y="2621786"/>
                    <a:pt x="4074961" y="2927775"/>
                    <a:pt x="3368327" y="2927775"/>
                  </a:cubicBezTo>
                  <a:cubicBezTo>
                    <a:pt x="2170746" y="2927775"/>
                    <a:pt x="1393203" y="2384512"/>
                    <a:pt x="769646" y="1516288"/>
                  </a:cubicBezTo>
                  <a:cubicBezTo>
                    <a:pt x="418850" y="1027932"/>
                    <a:pt x="48120" y="683401"/>
                    <a:pt x="3149" y="85252"/>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4718241"/>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12430</TotalTime>
  <Words>1960</Words>
  <Application>Microsoft Office PowerPoint</Application>
  <PresentationFormat>Широкоэкранный</PresentationFormat>
  <Paragraphs>101</Paragraphs>
  <Slides>15</Slides>
  <Notes>1</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15</vt:i4>
      </vt:variant>
    </vt:vector>
  </HeadingPairs>
  <TitlesOfParts>
    <vt:vector size="20" baseType="lpstr">
      <vt:lpstr>Arial</vt:lpstr>
      <vt:lpstr>Calibri</vt:lpstr>
      <vt:lpstr>Calibri Light</vt:lpstr>
      <vt:lpstr>Times New Roman</vt:lpstr>
      <vt:lpstr>Тема Office</vt:lpstr>
      <vt:lpstr>  Between faith and rationality: how the narratives on the poisoning of Alexei Navalny and his return to Russia construct binary oppositions, exploit public trust, and deploy arguments through mythologization </vt:lpstr>
      <vt:lpstr>Introduction</vt:lpstr>
      <vt:lpstr>How the cases of A. Navalny poisoning, and arrest could shed light on the nature of policy debates in Russia?</vt:lpstr>
      <vt:lpstr>A bright example</vt:lpstr>
      <vt:lpstr>Data</vt:lpstr>
      <vt:lpstr>Discourse and narrative</vt:lpstr>
      <vt:lpstr>How the NPF could help us to improve the analysis?</vt:lpstr>
      <vt:lpstr>Ungrounded Accusations and Invectives</vt:lpstr>
      <vt:lpstr>Binary oppositions</vt:lpstr>
      <vt:lpstr>Презентация PowerPoint</vt:lpstr>
      <vt:lpstr>Alternative Facts</vt:lpstr>
      <vt:lpstr>Fictional Narrative</vt:lpstr>
      <vt:lpstr>Heroization and mythologization</vt:lpstr>
      <vt:lpstr>Презентация PowerPoint</vt:lpstr>
      <vt:lpstr>  Thank you for your attention!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ecpr 2021</dc:title>
  <dc:creator>Microsoft Office User</dc:creator>
  <cp:lastModifiedBy>Artem Uldanov</cp:lastModifiedBy>
  <cp:revision>140</cp:revision>
  <dcterms:created xsi:type="dcterms:W3CDTF">2021-06-30T21:33:06Z</dcterms:created>
  <dcterms:modified xsi:type="dcterms:W3CDTF">2021-08-30T18:04:53Z</dcterms:modified>
</cp:coreProperties>
</file>