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60" r:id="rId2"/>
    <p:sldId id="346" r:id="rId3"/>
    <p:sldId id="351" r:id="rId4"/>
    <p:sldId id="453" r:id="rId5"/>
    <p:sldId id="454" r:id="rId6"/>
    <p:sldId id="455" r:id="rId7"/>
    <p:sldId id="293" r:id="rId8"/>
    <p:sldId id="294" r:id="rId9"/>
    <p:sldId id="295" r:id="rId10"/>
    <p:sldId id="460" r:id="rId11"/>
    <p:sldId id="456" r:id="rId12"/>
    <p:sldId id="457" r:id="rId13"/>
    <p:sldId id="458" r:id="rId14"/>
    <p:sldId id="257" r:id="rId15"/>
    <p:sldId id="459" r:id="rId16"/>
    <p:sldId id="258" r:id="rId17"/>
    <p:sldId id="259" r:id="rId18"/>
    <p:sldId id="461" r:id="rId19"/>
    <p:sldId id="305" r:id="rId20"/>
    <p:sldId id="462" r:id="rId21"/>
    <p:sldId id="463" r:id="rId22"/>
    <p:sldId id="341" r:id="rId23"/>
    <p:sldId id="364" r:id="rId24"/>
    <p:sldId id="365" r:id="rId25"/>
    <p:sldId id="366" r:id="rId26"/>
    <p:sldId id="367" r:id="rId27"/>
    <p:sldId id="343" r:id="rId28"/>
    <p:sldId id="376" r:id="rId29"/>
    <p:sldId id="377" r:id="rId30"/>
    <p:sldId id="378" r:id="rId31"/>
    <p:sldId id="419" r:id="rId32"/>
    <p:sldId id="420" r:id="rId33"/>
    <p:sldId id="421" r:id="rId34"/>
    <p:sldId id="424" r:id="rId3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2034" y="6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oleObject" Target="file:///E:\My_documents_IPTS\paper_Erik\PNAS\SDA_WORLD_7F_2.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E:\My_documents_IPTS\paper_Erik\PNAS\SDA_WORLD_7F_2.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6808510638297871E-2"/>
          <c:y val="2.8716216216216221E-2"/>
          <c:w val="0.90638297872340412"/>
          <c:h val="0.84761345012917699"/>
        </c:manualLayout>
      </c:layout>
      <c:lineChart>
        <c:grouping val="standard"/>
        <c:varyColors val="0"/>
        <c:ser>
          <c:idx val="0"/>
          <c:order val="0"/>
          <c:tx>
            <c:strRef>
              <c:f>Graph_Data_1!$R$27</c:f>
              <c:strCache>
                <c:ptCount val="1"/>
                <c:pt idx="0">
                  <c:v>Technology</c:v>
                </c:pt>
              </c:strCache>
            </c:strRef>
          </c:tx>
          <c:spPr>
            <a:ln>
              <a:solidFill>
                <a:srgbClr val="FF0000"/>
              </a:solidFill>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Graph_Data_1!$S$27:$AF$27</c:f>
              <c:numCache>
                <c:formatCode>General</c:formatCode>
                <c:ptCount val="14"/>
                <c:pt idx="0">
                  <c:v>0</c:v>
                </c:pt>
                <c:pt idx="1">
                  <c:v>-0.45435277207683239</c:v>
                </c:pt>
                <c:pt idx="2">
                  <c:v>-0.80066569832440104</c:v>
                </c:pt>
                <c:pt idx="3">
                  <c:v>-0.93187659956207192</c:v>
                </c:pt>
                <c:pt idx="4">
                  <c:v>-1.7085760411265618</c:v>
                </c:pt>
                <c:pt idx="5">
                  <c:v>-2.0404970753818121</c:v>
                </c:pt>
                <c:pt idx="6">
                  <c:v>-2.4050883303408392</c:v>
                </c:pt>
                <c:pt idx="7">
                  <c:v>-2.8059468745118044</c:v>
                </c:pt>
                <c:pt idx="8">
                  <c:v>-3.2798663359617861</c:v>
                </c:pt>
                <c:pt idx="9">
                  <c:v>-3.9441127103999456</c:v>
                </c:pt>
                <c:pt idx="10">
                  <c:v>-4.8255384291456647</c:v>
                </c:pt>
                <c:pt idx="11">
                  <c:v>-5.832716659222009</c:v>
                </c:pt>
                <c:pt idx="12">
                  <c:v>-7.0931947816378109</c:v>
                </c:pt>
                <c:pt idx="13">
                  <c:v>-8.3991480419833167</c:v>
                </c:pt>
              </c:numCache>
            </c:numRef>
          </c:val>
          <c:smooth val="0"/>
          <c:extLst>
            <c:ext xmlns:c16="http://schemas.microsoft.com/office/drawing/2014/chart" uri="{C3380CC4-5D6E-409C-BE32-E72D297353CC}">
              <c16:uniqueId val="{00000000-B102-42AA-8F35-94AF129C3189}"/>
            </c:ext>
          </c:extLst>
        </c:ser>
        <c:ser>
          <c:idx val="1"/>
          <c:order val="1"/>
          <c:tx>
            <c:strRef>
              <c:f>Graph_Data_1!$R$28</c:f>
              <c:strCache>
                <c:ptCount val="1"/>
                <c:pt idx="0">
                  <c:v>Trade structure</c:v>
                </c:pt>
              </c:strCache>
            </c:strRef>
          </c:tx>
          <c:spPr>
            <a:ln>
              <a:solidFill>
                <a:schemeClr val="tx1">
                  <a:lumMod val="95000"/>
                  <a:lumOff val="5000"/>
                </a:schemeClr>
              </a:solidFill>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Graph_Data_1!$S$28:$AF$28</c:f>
              <c:numCache>
                <c:formatCode>General</c:formatCode>
                <c:ptCount val="14"/>
                <c:pt idx="0">
                  <c:v>0</c:v>
                </c:pt>
                <c:pt idx="1">
                  <c:v>-0.1367426916090399</c:v>
                </c:pt>
                <c:pt idx="2">
                  <c:v>-0.30471123933911326</c:v>
                </c:pt>
                <c:pt idx="3">
                  <c:v>-0.10635720210044308</c:v>
                </c:pt>
                <c:pt idx="4">
                  <c:v>9.3889261237247047E-3</c:v>
                </c:pt>
                <c:pt idx="5">
                  <c:v>-0.17301086953279951</c:v>
                </c:pt>
                <c:pt idx="6">
                  <c:v>-0.14949954333949303</c:v>
                </c:pt>
                <c:pt idx="7">
                  <c:v>-4.9998446202208308E-2</c:v>
                </c:pt>
                <c:pt idx="8">
                  <c:v>0.15396632770830532</c:v>
                </c:pt>
                <c:pt idx="9">
                  <c:v>0.32816755571982631</c:v>
                </c:pt>
                <c:pt idx="10">
                  <c:v>0.40126000679677609</c:v>
                </c:pt>
                <c:pt idx="11">
                  <c:v>0.54395891613771652</c:v>
                </c:pt>
                <c:pt idx="12">
                  <c:v>0.74811776425775078</c:v>
                </c:pt>
                <c:pt idx="13">
                  <c:v>0.58235083372220087</c:v>
                </c:pt>
              </c:numCache>
            </c:numRef>
          </c:val>
          <c:smooth val="0"/>
          <c:extLst>
            <c:ext xmlns:c16="http://schemas.microsoft.com/office/drawing/2014/chart" uri="{C3380CC4-5D6E-409C-BE32-E72D297353CC}">
              <c16:uniqueId val="{00000001-B102-42AA-8F35-94AF129C3189}"/>
            </c:ext>
          </c:extLst>
        </c:ser>
        <c:ser>
          <c:idx val="2"/>
          <c:order val="2"/>
          <c:tx>
            <c:strRef>
              <c:f>Graph_Data_1!$R$29</c:f>
              <c:strCache>
                <c:ptCount val="1"/>
                <c:pt idx="0">
                  <c:v>Commodity structure of final demand</c:v>
                </c:pt>
              </c:strCache>
            </c:strRef>
          </c:tx>
          <c:spPr>
            <a:ln>
              <a:solidFill>
                <a:schemeClr val="tx2">
                  <a:lumMod val="75000"/>
                </a:schemeClr>
              </a:solidFill>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Graph_Data_1!$S$29:$AF$29</c:f>
              <c:numCache>
                <c:formatCode>General</c:formatCode>
                <c:ptCount val="14"/>
                <c:pt idx="0">
                  <c:v>0</c:v>
                </c:pt>
                <c:pt idx="1">
                  <c:v>-7.4368697327894723E-2</c:v>
                </c:pt>
                <c:pt idx="2">
                  <c:v>-0.21674075531558717</c:v>
                </c:pt>
                <c:pt idx="3">
                  <c:v>-0.35689224354708426</c:v>
                </c:pt>
                <c:pt idx="4">
                  <c:v>-0.36022586829126124</c:v>
                </c:pt>
                <c:pt idx="5">
                  <c:v>-0.41104920680401652</c:v>
                </c:pt>
                <c:pt idx="6">
                  <c:v>-0.5423962939962842</c:v>
                </c:pt>
                <c:pt idx="7">
                  <c:v>-0.52602825128778929</c:v>
                </c:pt>
                <c:pt idx="8">
                  <c:v>-0.67887645183743228</c:v>
                </c:pt>
                <c:pt idx="9">
                  <c:v>-0.87150477187065811</c:v>
                </c:pt>
                <c:pt idx="10">
                  <c:v>-1.0277596542767786</c:v>
                </c:pt>
                <c:pt idx="11">
                  <c:v>-1.1666836219537138</c:v>
                </c:pt>
                <c:pt idx="12">
                  <c:v>-1.3780085059351601</c:v>
                </c:pt>
                <c:pt idx="13">
                  <c:v>-1.4979015690796991</c:v>
                </c:pt>
              </c:numCache>
            </c:numRef>
          </c:val>
          <c:smooth val="0"/>
          <c:extLst>
            <c:ext xmlns:c16="http://schemas.microsoft.com/office/drawing/2014/chart" uri="{C3380CC4-5D6E-409C-BE32-E72D297353CC}">
              <c16:uniqueId val="{00000002-B102-42AA-8F35-94AF129C3189}"/>
            </c:ext>
          </c:extLst>
        </c:ser>
        <c:ser>
          <c:idx val="3"/>
          <c:order val="3"/>
          <c:tx>
            <c:strRef>
              <c:f>Graph_Data_1!$R$30</c:f>
              <c:strCache>
                <c:ptCount val="1"/>
                <c:pt idx="0">
                  <c:v>Final demand per capita</c:v>
                </c:pt>
              </c:strCache>
            </c:strRef>
          </c:tx>
          <c:spPr>
            <a:ln>
              <a:solidFill>
                <a:schemeClr val="accent2">
                  <a:lumMod val="75000"/>
                </a:schemeClr>
              </a:solidFill>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Graph_Data_1!$S$30:$AF$30</c:f>
              <c:numCache>
                <c:formatCode>General</c:formatCode>
                <c:ptCount val="14"/>
                <c:pt idx="0">
                  <c:v>0</c:v>
                </c:pt>
                <c:pt idx="1">
                  <c:v>0.91595876479931737</c:v>
                </c:pt>
                <c:pt idx="2">
                  <c:v>1.3839746085382822</c:v>
                </c:pt>
                <c:pt idx="3">
                  <c:v>1.2594729972264582</c:v>
                </c:pt>
                <c:pt idx="4">
                  <c:v>1.7590570173447548</c:v>
                </c:pt>
                <c:pt idx="5">
                  <c:v>2.6588370109281598</c:v>
                </c:pt>
                <c:pt idx="6">
                  <c:v>3.0201724586425009</c:v>
                </c:pt>
                <c:pt idx="7">
                  <c:v>3.5021730737535597</c:v>
                </c:pt>
                <c:pt idx="8">
                  <c:v>4.7555753185035821</c:v>
                </c:pt>
                <c:pt idx="9">
                  <c:v>6.6000566989681566</c:v>
                </c:pt>
                <c:pt idx="10">
                  <c:v>8.2771605326994244</c:v>
                </c:pt>
                <c:pt idx="11">
                  <c:v>10.126046350389542</c:v>
                </c:pt>
                <c:pt idx="12">
                  <c:v>12.488456743185798</c:v>
                </c:pt>
                <c:pt idx="13">
                  <c:v>14.014403365719465</c:v>
                </c:pt>
              </c:numCache>
            </c:numRef>
          </c:val>
          <c:smooth val="0"/>
          <c:extLst>
            <c:ext xmlns:c16="http://schemas.microsoft.com/office/drawing/2014/chart" uri="{C3380CC4-5D6E-409C-BE32-E72D297353CC}">
              <c16:uniqueId val="{00000003-B102-42AA-8F35-94AF129C3189}"/>
            </c:ext>
          </c:extLst>
        </c:ser>
        <c:ser>
          <c:idx val="4"/>
          <c:order val="4"/>
          <c:tx>
            <c:strRef>
              <c:f>Graph_Data_1!$R$31</c:f>
              <c:strCache>
                <c:ptCount val="1"/>
                <c:pt idx="0">
                  <c:v>Population</c:v>
                </c:pt>
              </c:strCache>
            </c:strRef>
          </c:tx>
          <c:spPr>
            <a:ln>
              <a:solidFill>
                <a:srgbClr val="FFC000"/>
              </a:solidFill>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Graph_Data_1!$S$31:$AF$31</c:f>
              <c:numCache>
                <c:formatCode>General</c:formatCode>
                <c:ptCount val="14"/>
                <c:pt idx="0">
                  <c:v>0</c:v>
                </c:pt>
                <c:pt idx="1">
                  <c:v>0.31703645190016699</c:v>
                </c:pt>
                <c:pt idx="2">
                  <c:v>0.63545979144382081</c:v>
                </c:pt>
                <c:pt idx="3">
                  <c:v>0.95070141696990174</c:v>
                </c:pt>
                <c:pt idx="4">
                  <c:v>1.2601349446844503</c:v>
                </c:pt>
                <c:pt idx="5">
                  <c:v>1.5687239497262875</c:v>
                </c:pt>
                <c:pt idx="6">
                  <c:v>1.8699229238042496</c:v>
                </c:pt>
                <c:pt idx="7">
                  <c:v>2.1685143860863541</c:v>
                </c:pt>
                <c:pt idx="8">
                  <c:v>2.4737768401134232</c:v>
                </c:pt>
                <c:pt idx="9">
                  <c:v>2.7874486065157744</c:v>
                </c:pt>
                <c:pt idx="10">
                  <c:v>3.1138187102036881</c:v>
                </c:pt>
                <c:pt idx="11">
                  <c:v>3.4492832830759141</c:v>
                </c:pt>
                <c:pt idx="12">
                  <c:v>3.7980719749875291</c:v>
                </c:pt>
                <c:pt idx="13">
                  <c:v>4.1578488970928476</c:v>
                </c:pt>
              </c:numCache>
            </c:numRef>
          </c:val>
          <c:smooth val="0"/>
          <c:extLst>
            <c:ext xmlns:c16="http://schemas.microsoft.com/office/drawing/2014/chart" uri="{C3380CC4-5D6E-409C-BE32-E72D297353CC}">
              <c16:uniqueId val="{00000004-B102-42AA-8F35-94AF129C3189}"/>
            </c:ext>
          </c:extLst>
        </c:ser>
        <c:ser>
          <c:idx val="5"/>
          <c:order val="5"/>
          <c:tx>
            <c:strRef>
              <c:f>Graph_Data_1!$R$32</c:f>
              <c:strCache>
                <c:ptCount val="1"/>
                <c:pt idx="0">
                  <c:v>Total</c:v>
                </c:pt>
              </c:strCache>
            </c:strRef>
          </c:tx>
          <c:spPr>
            <a:ln>
              <a:solidFill>
                <a:srgbClr val="7030A0"/>
              </a:solidFill>
              <a:prstDash val="sysDash"/>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Graph_Data_1!$S$32:$AF$32</c:f>
              <c:numCache>
                <c:formatCode>General</c:formatCode>
                <c:ptCount val="14"/>
                <c:pt idx="0">
                  <c:v>0</c:v>
                </c:pt>
                <c:pt idx="1">
                  <c:v>0.56753105568571749</c:v>
                </c:pt>
                <c:pt idx="2">
                  <c:v>0.69731670700300197</c:v>
                </c:pt>
                <c:pt idx="3">
                  <c:v>0.81504836898676081</c:v>
                </c:pt>
                <c:pt idx="4">
                  <c:v>0.95977897873510742</c:v>
                </c:pt>
                <c:pt idx="5">
                  <c:v>1.6030038089358198</c:v>
                </c:pt>
                <c:pt idx="6">
                  <c:v>1.7931112147701329</c:v>
                </c:pt>
                <c:pt idx="7">
                  <c:v>2.2887138878381106</c:v>
                </c:pt>
                <c:pt idx="8">
                  <c:v>3.4245756985260924</c:v>
                </c:pt>
                <c:pt idx="9">
                  <c:v>4.9000553789331525</c:v>
                </c:pt>
                <c:pt idx="10">
                  <c:v>5.9389411662774467</c:v>
                </c:pt>
                <c:pt idx="11">
                  <c:v>7.119888268427446</c:v>
                </c:pt>
                <c:pt idx="12">
                  <c:v>8.563443194858106</c:v>
                </c:pt>
                <c:pt idx="13">
                  <c:v>8.8575534854714988</c:v>
                </c:pt>
              </c:numCache>
            </c:numRef>
          </c:val>
          <c:smooth val="0"/>
          <c:extLst>
            <c:ext xmlns:c16="http://schemas.microsoft.com/office/drawing/2014/chart" uri="{C3380CC4-5D6E-409C-BE32-E72D297353CC}">
              <c16:uniqueId val="{00000005-B102-42AA-8F35-94AF129C3189}"/>
            </c:ext>
          </c:extLst>
        </c:ser>
        <c:dLbls>
          <c:showLegendKey val="0"/>
          <c:showVal val="0"/>
          <c:showCatName val="0"/>
          <c:showSerName val="0"/>
          <c:showPercent val="0"/>
          <c:showBubbleSize val="0"/>
        </c:dLbls>
        <c:smooth val="0"/>
        <c:axId val="67764992"/>
        <c:axId val="67766528"/>
      </c:lineChart>
      <c:catAx>
        <c:axId val="67764992"/>
        <c:scaling>
          <c:orientation val="minMax"/>
        </c:scaling>
        <c:delete val="0"/>
        <c:axPos val="b"/>
        <c:numFmt formatCode="General" sourceLinked="1"/>
        <c:majorTickMark val="out"/>
        <c:minorTickMark val="none"/>
        <c:tickLblPos val="nextTo"/>
        <c:txPr>
          <a:bodyPr rot="0" vert="horz"/>
          <a:lstStyle/>
          <a:p>
            <a:pPr>
              <a:defRPr lang="nl-NL" sz="1200" b="0" i="0" u="none" strike="noStrike" baseline="0">
                <a:solidFill>
                  <a:srgbClr val="000000"/>
                </a:solidFill>
                <a:latin typeface="Times New Roman"/>
                <a:ea typeface="Times New Roman"/>
                <a:cs typeface="Times New Roman"/>
              </a:defRPr>
            </a:pPr>
            <a:endParaRPr lang="ru-RU"/>
          </a:p>
        </c:txPr>
        <c:crossAx val="67766528"/>
        <c:crosses val="autoZero"/>
        <c:auto val="1"/>
        <c:lblAlgn val="ctr"/>
        <c:lblOffset val="100"/>
        <c:noMultiLvlLbl val="0"/>
      </c:catAx>
      <c:valAx>
        <c:axId val="67766528"/>
        <c:scaling>
          <c:orientation val="minMax"/>
          <c:max val="15"/>
        </c:scaling>
        <c:delete val="0"/>
        <c:axPos val="l"/>
        <c:majorGridlines/>
        <c:numFmt formatCode="General" sourceLinked="1"/>
        <c:majorTickMark val="out"/>
        <c:minorTickMark val="none"/>
        <c:tickLblPos val="nextTo"/>
        <c:txPr>
          <a:bodyPr rot="0" vert="horz"/>
          <a:lstStyle/>
          <a:p>
            <a:pPr>
              <a:defRPr lang="nl-NL" sz="1200" b="0" i="0" u="none" strike="noStrike" baseline="0">
                <a:solidFill>
                  <a:srgbClr val="000000"/>
                </a:solidFill>
                <a:latin typeface="Times New Roman"/>
                <a:ea typeface="Times New Roman"/>
                <a:cs typeface="Times New Roman"/>
              </a:defRPr>
            </a:pPr>
            <a:endParaRPr lang="ru-RU"/>
          </a:p>
        </c:txPr>
        <c:crossAx val="67764992"/>
        <c:crosses val="autoZero"/>
        <c:crossBetween val="midCat"/>
      </c:valAx>
    </c:plotArea>
    <c:legend>
      <c:legendPos val="b"/>
      <c:layout>
        <c:manualLayout>
          <c:xMode val="edge"/>
          <c:yMode val="edge"/>
          <c:x val="0"/>
          <c:y val="0.8893218040377584"/>
          <c:w val="0.99624708562333919"/>
          <c:h val="0.10898905754628538"/>
        </c:manualLayout>
      </c:layout>
      <c:overlay val="0"/>
      <c:txPr>
        <a:bodyPr/>
        <a:lstStyle/>
        <a:p>
          <a:pPr>
            <a:defRPr lang="nl-NL" sz="1100" b="0" i="0" u="none" strike="noStrike" baseline="0">
              <a:solidFill>
                <a:srgbClr val="000000"/>
              </a:solidFill>
              <a:latin typeface="Times New Roman"/>
              <a:ea typeface="Times New Roman"/>
              <a:cs typeface="Times New Roman"/>
            </a:defRPr>
          </a:pPr>
          <a:endParaRPr lang="ru-RU"/>
        </a:p>
      </c:txPr>
    </c:legend>
    <c:plotVisOnly val="1"/>
    <c:dispBlanksAs val="gap"/>
    <c:showDLblsOverMax val="0"/>
  </c:chart>
  <c:spPr>
    <a:solidFill>
      <a:schemeClr val="bg1"/>
    </a:solidFill>
  </c:spPr>
  <c:txPr>
    <a:bodyPr/>
    <a:lstStyle/>
    <a:p>
      <a:pPr>
        <a:defRPr sz="1200" b="0" i="0" u="none" strike="noStrike" baseline="0">
          <a:solidFill>
            <a:srgbClr val="000000"/>
          </a:solidFill>
          <a:latin typeface="Times New Roman"/>
          <a:ea typeface="Times New Roman"/>
          <a:cs typeface="Times New Roman"/>
        </a:defRPr>
      </a:pPr>
      <a:endParaRPr lang="ru-RU"/>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6808510638297871E-2"/>
          <c:y val="2.8716216216216221E-2"/>
          <c:w val="0.90638297872340412"/>
          <c:h val="0.84761345012917699"/>
        </c:manualLayout>
      </c:layout>
      <c:lineChart>
        <c:grouping val="standard"/>
        <c:varyColors val="0"/>
        <c:ser>
          <c:idx val="0"/>
          <c:order val="0"/>
          <c:tx>
            <c:strRef>
              <c:f>Graph_Data_1!$R$27</c:f>
              <c:strCache>
                <c:ptCount val="1"/>
                <c:pt idx="0">
                  <c:v>Technology</c:v>
                </c:pt>
              </c:strCache>
            </c:strRef>
          </c:tx>
          <c:spPr>
            <a:ln>
              <a:solidFill>
                <a:srgbClr val="FF0000"/>
              </a:solidFill>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Graph_Data_1!$S$27:$AF$27</c:f>
              <c:numCache>
                <c:formatCode>General</c:formatCode>
                <c:ptCount val="14"/>
                <c:pt idx="0">
                  <c:v>0</c:v>
                </c:pt>
                <c:pt idx="1">
                  <c:v>-0.45435277207683239</c:v>
                </c:pt>
                <c:pt idx="2">
                  <c:v>-0.80066569832440104</c:v>
                </c:pt>
                <c:pt idx="3">
                  <c:v>-0.93187659956207192</c:v>
                </c:pt>
                <c:pt idx="4">
                  <c:v>-1.7085760411265618</c:v>
                </c:pt>
                <c:pt idx="5">
                  <c:v>-2.0404970753818121</c:v>
                </c:pt>
                <c:pt idx="6">
                  <c:v>-2.4050883303408392</c:v>
                </c:pt>
                <c:pt idx="7">
                  <c:v>-2.8059468745118044</c:v>
                </c:pt>
                <c:pt idx="8">
                  <c:v>-3.2798663359617861</c:v>
                </c:pt>
                <c:pt idx="9">
                  <c:v>-3.9441127103999456</c:v>
                </c:pt>
                <c:pt idx="10">
                  <c:v>-4.8255384291456647</c:v>
                </c:pt>
                <c:pt idx="11">
                  <c:v>-5.832716659222009</c:v>
                </c:pt>
                <c:pt idx="12">
                  <c:v>-7.0931947816378109</c:v>
                </c:pt>
                <c:pt idx="13">
                  <c:v>-8.3991480419833167</c:v>
                </c:pt>
              </c:numCache>
            </c:numRef>
          </c:val>
          <c:smooth val="0"/>
          <c:extLst>
            <c:ext xmlns:c16="http://schemas.microsoft.com/office/drawing/2014/chart" uri="{C3380CC4-5D6E-409C-BE32-E72D297353CC}">
              <c16:uniqueId val="{00000000-AC2B-40D3-993D-54ABD28E6408}"/>
            </c:ext>
          </c:extLst>
        </c:ser>
        <c:ser>
          <c:idx val="1"/>
          <c:order val="1"/>
          <c:tx>
            <c:strRef>
              <c:f>Graph_Data_1!$R$28</c:f>
              <c:strCache>
                <c:ptCount val="1"/>
                <c:pt idx="0">
                  <c:v>Trade structure</c:v>
                </c:pt>
              </c:strCache>
            </c:strRef>
          </c:tx>
          <c:spPr>
            <a:ln>
              <a:solidFill>
                <a:schemeClr val="tx1">
                  <a:lumMod val="95000"/>
                  <a:lumOff val="5000"/>
                </a:schemeClr>
              </a:solidFill>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Graph_Data_1!$S$28:$AF$28</c:f>
              <c:numCache>
                <c:formatCode>General</c:formatCode>
                <c:ptCount val="14"/>
                <c:pt idx="0">
                  <c:v>0</c:v>
                </c:pt>
                <c:pt idx="1">
                  <c:v>-0.1367426916090399</c:v>
                </c:pt>
                <c:pt idx="2">
                  <c:v>-0.30471123933911326</c:v>
                </c:pt>
                <c:pt idx="3">
                  <c:v>-0.10635720210044308</c:v>
                </c:pt>
                <c:pt idx="4">
                  <c:v>9.3889261237247047E-3</c:v>
                </c:pt>
                <c:pt idx="5">
                  <c:v>-0.17301086953279951</c:v>
                </c:pt>
                <c:pt idx="6">
                  <c:v>-0.14949954333949303</c:v>
                </c:pt>
                <c:pt idx="7">
                  <c:v>-4.9998446202208308E-2</c:v>
                </c:pt>
                <c:pt idx="8">
                  <c:v>0.15396632770830532</c:v>
                </c:pt>
                <c:pt idx="9">
                  <c:v>0.32816755571982631</c:v>
                </c:pt>
                <c:pt idx="10">
                  <c:v>0.40126000679677609</c:v>
                </c:pt>
                <c:pt idx="11">
                  <c:v>0.54395891613771652</c:v>
                </c:pt>
                <c:pt idx="12">
                  <c:v>0.74811776425775078</c:v>
                </c:pt>
                <c:pt idx="13">
                  <c:v>0.58235083372220087</c:v>
                </c:pt>
              </c:numCache>
            </c:numRef>
          </c:val>
          <c:smooth val="0"/>
          <c:extLst>
            <c:ext xmlns:c16="http://schemas.microsoft.com/office/drawing/2014/chart" uri="{C3380CC4-5D6E-409C-BE32-E72D297353CC}">
              <c16:uniqueId val="{00000001-AC2B-40D3-993D-54ABD28E6408}"/>
            </c:ext>
          </c:extLst>
        </c:ser>
        <c:ser>
          <c:idx val="2"/>
          <c:order val="2"/>
          <c:tx>
            <c:strRef>
              <c:f>Graph_Data_1!$R$29</c:f>
              <c:strCache>
                <c:ptCount val="1"/>
                <c:pt idx="0">
                  <c:v>Commodity structure of final demand</c:v>
                </c:pt>
              </c:strCache>
            </c:strRef>
          </c:tx>
          <c:spPr>
            <a:ln>
              <a:solidFill>
                <a:schemeClr val="tx2">
                  <a:lumMod val="75000"/>
                </a:schemeClr>
              </a:solidFill>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Graph_Data_1!$S$29:$AF$29</c:f>
              <c:numCache>
                <c:formatCode>General</c:formatCode>
                <c:ptCount val="14"/>
                <c:pt idx="0">
                  <c:v>0</c:v>
                </c:pt>
                <c:pt idx="1">
                  <c:v>-7.4368697327894723E-2</c:v>
                </c:pt>
                <c:pt idx="2">
                  <c:v>-0.21674075531558717</c:v>
                </c:pt>
                <c:pt idx="3">
                  <c:v>-0.35689224354708426</c:v>
                </c:pt>
                <c:pt idx="4">
                  <c:v>-0.36022586829126124</c:v>
                </c:pt>
                <c:pt idx="5">
                  <c:v>-0.41104920680401652</c:v>
                </c:pt>
                <c:pt idx="6">
                  <c:v>-0.5423962939962842</c:v>
                </c:pt>
                <c:pt idx="7">
                  <c:v>-0.52602825128778929</c:v>
                </c:pt>
                <c:pt idx="8">
                  <c:v>-0.67887645183743228</c:v>
                </c:pt>
                <c:pt idx="9">
                  <c:v>-0.87150477187065811</c:v>
                </c:pt>
                <c:pt idx="10">
                  <c:v>-1.0277596542767786</c:v>
                </c:pt>
                <c:pt idx="11">
                  <c:v>-1.1666836219537138</c:v>
                </c:pt>
                <c:pt idx="12">
                  <c:v>-1.3780085059351601</c:v>
                </c:pt>
                <c:pt idx="13">
                  <c:v>-1.4979015690796991</c:v>
                </c:pt>
              </c:numCache>
            </c:numRef>
          </c:val>
          <c:smooth val="0"/>
          <c:extLst>
            <c:ext xmlns:c16="http://schemas.microsoft.com/office/drawing/2014/chart" uri="{C3380CC4-5D6E-409C-BE32-E72D297353CC}">
              <c16:uniqueId val="{00000002-AC2B-40D3-993D-54ABD28E6408}"/>
            </c:ext>
          </c:extLst>
        </c:ser>
        <c:ser>
          <c:idx val="3"/>
          <c:order val="3"/>
          <c:tx>
            <c:strRef>
              <c:f>Graph_Data_1!$R$30</c:f>
              <c:strCache>
                <c:ptCount val="1"/>
                <c:pt idx="0">
                  <c:v>Final demand per capita</c:v>
                </c:pt>
              </c:strCache>
            </c:strRef>
          </c:tx>
          <c:spPr>
            <a:ln>
              <a:solidFill>
                <a:schemeClr val="accent2">
                  <a:lumMod val="75000"/>
                </a:schemeClr>
              </a:solidFill>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Graph_Data_1!$S$30:$AF$30</c:f>
              <c:numCache>
                <c:formatCode>General</c:formatCode>
                <c:ptCount val="14"/>
                <c:pt idx="0">
                  <c:v>0</c:v>
                </c:pt>
                <c:pt idx="1">
                  <c:v>0.91595876479931737</c:v>
                </c:pt>
                <c:pt idx="2">
                  <c:v>1.3839746085382822</c:v>
                </c:pt>
                <c:pt idx="3">
                  <c:v>1.2594729972264582</c:v>
                </c:pt>
                <c:pt idx="4">
                  <c:v>1.7590570173447548</c:v>
                </c:pt>
                <c:pt idx="5">
                  <c:v>2.6588370109281598</c:v>
                </c:pt>
                <c:pt idx="6">
                  <c:v>3.0201724586425009</c:v>
                </c:pt>
                <c:pt idx="7">
                  <c:v>3.5021730737535597</c:v>
                </c:pt>
                <c:pt idx="8">
                  <c:v>4.7555753185035821</c:v>
                </c:pt>
                <c:pt idx="9">
                  <c:v>6.6000566989681566</c:v>
                </c:pt>
                <c:pt idx="10">
                  <c:v>8.2771605326994244</c:v>
                </c:pt>
                <c:pt idx="11">
                  <c:v>10.126046350389542</c:v>
                </c:pt>
                <c:pt idx="12">
                  <c:v>12.488456743185798</c:v>
                </c:pt>
                <c:pt idx="13">
                  <c:v>14.014403365719465</c:v>
                </c:pt>
              </c:numCache>
            </c:numRef>
          </c:val>
          <c:smooth val="0"/>
          <c:extLst>
            <c:ext xmlns:c16="http://schemas.microsoft.com/office/drawing/2014/chart" uri="{C3380CC4-5D6E-409C-BE32-E72D297353CC}">
              <c16:uniqueId val="{00000003-AC2B-40D3-993D-54ABD28E6408}"/>
            </c:ext>
          </c:extLst>
        </c:ser>
        <c:ser>
          <c:idx val="4"/>
          <c:order val="4"/>
          <c:tx>
            <c:strRef>
              <c:f>Graph_Data_1!$R$31</c:f>
              <c:strCache>
                <c:ptCount val="1"/>
                <c:pt idx="0">
                  <c:v>Population</c:v>
                </c:pt>
              </c:strCache>
            </c:strRef>
          </c:tx>
          <c:spPr>
            <a:ln>
              <a:solidFill>
                <a:srgbClr val="FFC000"/>
              </a:solidFill>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Graph_Data_1!$S$31:$AF$31</c:f>
              <c:numCache>
                <c:formatCode>General</c:formatCode>
                <c:ptCount val="14"/>
                <c:pt idx="0">
                  <c:v>0</c:v>
                </c:pt>
                <c:pt idx="1">
                  <c:v>0.31703645190016699</c:v>
                </c:pt>
                <c:pt idx="2">
                  <c:v>0.63545979144382081</c:v>
                </c:pt>
                <c:pt idx="3">
                  <c:v>0.95070141696990174</c:v>
                </c:pt>
                <c:pt idx="4">
                  <c:v>1.2601349446844503</c:v>
                </c:pt>
                <c:pt idx="5">
                  <c:v>1.5687239497262875</c:v>
                </c:pt>
                <c:pt idx="6">
                  <c:v>1.8699229238042496</c:v>
                </c:pt>
                <c:pt idx="7">
                  <c:v>2.1685143860863541</c:v>
                </c:pt>
                <c:pt idx="8">
                  <c:v>2.4737768401134232</c:v>
                </c:pt>
                <c:pt idx="9">
                  <c:v>2.7874486065157744</c:v>
                </c:pt>
                <c:pt idx="10">
                  <c:v>3.1138187102036881</c:v>
                </c:pt>
                <c:pt idx="11">
                  <c:v>3.4492832830759141</c:v>
                </c:pt>
                <c:pt idx="12">
                  <c:v>3.7980719749875291</c:v>
                </c:pt>
                <c:pt idx="13">
                  <c:v>4.1578488970928476</c:v>
                </c:pt>
              </c:numCache>
            </c:numRef>
          </c:val>
          <c:smooth val="0"/>
          <c:extLst>
            <c:ext xmlns:c16="http://schemas.microsoft.com/office/drawing/2014/chart" uri="{C3380CC4-5D6E-409C-BE32-E72D297353CC}">
              <c16:uniqueId val="{00000004-AC2B-40D3-993D-54ABD28E6408}"/>
            </c:ext>
          </c:extLst>
        </c:ser>
        <c:ser>
          <c:idx val="5"/>
          <c:order val="5"/>
          <c:tx>
            <c:strRef>
              <c:f>Graph_Data_1!$R$32</c:f>
              <c:strCache>
                <c:ptCount val="1"/>
                <c:pt idx="0">
                  <c:v>Total</c:v>
                </c:pt>
              </c:strCache>
            </c:strRef>
          </c:tx>
          <c:spPr>
            <a:ln>
              <a:solidFill>
                <a:srgbClr val="7030A0"/>
              </a:solidFill>
              <a:prstDash val="sysDash"/>
            </a:ln>
          </c:spPr>
          <c:marker>
            <c:symbol val="none"/>
          </c:marker>
          <c:cat>
            <c:numRef>
              <c:f>Graph_Data_1!$S$26:$AF$26</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Graph_Data_1!$S$32:$AF$32</c:f>
              <c:numCache>
                <c:formatCode>General</c:formatCode>
                <c:ptCount val="14"/>
                <c:pt idx="0">
                  <c:v>0</c:v>
                </c:pt>
                <c:pt idx="1">
                  <c:v>0.56753105568571749</c:v>
                </c:pt>
                <c:pt idx="2">
                  <c:v>0.69731670700300197</c:v>
                </c:pt>
                <c:pt idx="3">
                  <c:v>0.81504836898676081</c:v>
                </c:pt>
                <c:pt idx="4">
                  <c:v>0.95977897873510742</c:v>
                </c:pt>
                <c:pt idx="5">
                  <c:v>1.6030038089358198</c:v>
                </c:pt>
                <c:pt idx="6">
                  <c:v>1.7931112147701329</c:v>
                </c:pt>
                <c:pt idx="7">
                  <c:v>2.2887138878381106</c:v>
                </c:pt>
                <c:pt idx="8">
                  <c:v>3.4245756985260924</c:v>
                </c:pt>
                <c:pt idx="9">
                  <c:v>4.9000553789331525</c:v>
                </c:pt>
                <c:pt idx="10">
                  <c:v>5.9389411662774467</c:v>
                </c:pt>
                <c:pt idx="11">
                  <c:v>7.119888268427446</c:v>
                </c:pt>
                <c:pt idx="12">
                  <c:v>8.563443194858106</c:v>
                </c:pt>
                <c:pt idx="13">
                  <c:v>8.8575534854714988</c:v>
                </c:pt>
              </c:numCache>
            </c:numRef>
          </c:val>
          <c:smooth val="0"/>
          <c:extLst>
            <c:ext xmlns:c16="http://schemas.microsoft.com/office/drawing/2014/chart" uri="{C3380CC4-5D6E-409C-BE32-E72D297353CC}">
              <c16:uniqueId val="{00000005-AC2B-40D3-993D-54ABD28E6408}"/>
            </c:ext>
          </c:extLst>
        </c:ser>
        <c:dLbls>
          <c:showLegendKey val="0"/>
          <c:showVal val="0"/>
          <c:showCatName val="0"/>
          <c:showSerName val="0"/>
          <c:showPercent val="0"/>
          <c:showBubbleSize val="0"/>
        </c:dLbls>
        <c:smooth val="0"/>
        <c:axId val="67764992"/>
        <c:axId val="67766528"/>
      </c:lineChart>
      <c:catAx>
        <c:axId val="67764992"/>
        <c:scaling>
          <c:orientation val="minMax"/>
        </c:scaling>
        <c:delete val="0"/>
        <c:axPos val="b"/>
        <c:numFmt formatCode="General" sourceLinked="1"/>
        <c:majorTickMark val="out"/>
        <c:minorTickMark val="none"/>
        <c:tickLblPos val="nextTo"/>
        <c:txPr>
          <a:bodyPr rot="0" vert="horz"/>
          <a:lstStyle/>
          <a:p>
            <a:pPr>
              <a:defRPr lang="nl-NL" sz="1200" b="0" i="0" u="none" strike="noStrike" baseline="0">
                <a:solidFill>
                  <a:srgbClr val="000000"/>
                </a:solidFill>
                <a:latin typeface="Times New Roman"/>
                <a:ea typeface="Times New Roman"/>
                <a:cs typeface="Times New Roman"/>
              </a:defRPr>
            </a:pPr>
            <a:endParaRPr lang="ru-RU"/>
          </a:p>
        </c:txPr>
        <c:crossAx val="67766528"/>
        <c:crosses val="autoZero"/>
        <c:auto val="1"/>
        <c:lblAlgn val="ctr"/>
        <c:lblOffset val="100"/>
        <c:noMultiLvlLbl val="0"/>
      </c:catAx>
      <c:valAx>
        <c:axId val="67766528"/>
        <c:scaling>
          <c:orientation val="minMax"/>
          <c:max val="15"/>
        </c:scaling>
        <c:delete val="0"/>
        <c:axPos val="l"/>
        <c:majorGridlines/>
        <c:numFmt formatCode="General" sourceLinked="1"/>
        <c:majorTickMark val="out"/>
        <c:minorTickMark val="none"/>
        <c:tickLblPos val="nextTo"/>
        <c:txPr>
          <a:bodyPr rot="0" vert="horz"/>
          <a:lstStyle/>
          <a:p>
            <a:pPr>
              <a:defRPr lang="nl-NL" sz="1200" b="0" i="0" u="none" strike="noStrike" baseline="0">
                <a:solidFill>
                  <a:srgbClr val="000000"/>
                </a:solidFill>
                <a:latin typeface="Times New Roman"/>
                <a:ea typeface="Times New Roman"/>
                <a:cs typeface="Times New Roman"/>
              </a:defRPr>
            </a:pPr>
            <a:endParaRPr lang="ru-RU"/>
          </a:p>
        </c:txPr>
        <c:crossAx val="67764992"/>
        <c:crosses val="autoZero"/>
        <c:crossBetween val="midCat"/>
      </c:valAx>
    </c:plotArea>
    <c:legend>
      <c:legendPos val="b"/>
      <c:layout>
        <c:manualLayout>
          <c:xMode val="edge"/>
          <c:yMode val="edge"/>
          <c:x val="0"/>
          <c:y val="0.8893218040377584"/>
          <c:w val="0.99624708562333919"/>
          <c:h val="0.10898905754628538"/>
        </c:manualLayout>
      </c:layout>
      <c:overlay val="0"/>
      <c:txPr>
        <a:bodyPr/>
        <a:lstStyle/>
        <a:p>
          <a:pPr>
            <a:defRPr lang="nl-NL" sz="1100" b="0" i="0" u="none" strike="noStrike" baseline="0">
              <a:solidFill>
                <a:srgbClr val="000000"/>
              </a:solidFill>
              <a:latin typeface="Times New Roman"/>
              <a:ea typeface="Times New Roman"/>
              <a:cs typeface="Times New Roman"/>
            </a:defRPr>
          </a:pPr>
          <a:endParaRPr lang="ru-RU"/>
        </a:p>
      </c:txPr>
    </c:legend>
    <c:plotVisOnly val="1"/>
    <c:dispBlanksAs val="gap"/>
    <c:showDLblsOverMax val="0"/>
  </c:chart>
  <c:spPr>
    <a:solidFill>
      <a:schemeClr val="bg1"/>
    </a:solidFill>
  </c:spPr>
  <c:txPr>
    <a:bodyPr/>
    <a:lstStyle/>
    <a:p>
      <a:pPr>
        <a:defRPr sz="1200" b="0" i="0" u="none" strike="noStrike" baseline="0">
          <a:solidFill>
            <a:srgbClr val="000000"/>
          </a:solidFill>
          <a:latin typeface="Times New Roman"/>
          <a:ea typeface="Times New Roman"/>
          <a:cs typeface="Times New Roman"/>
        </a:defRPr>
      </a:pPr>
      <a:endParaRPr lang="ru-RU"/>
    </a:p>
  </c:txPr>
  <c:externalData r:id="rId2">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8.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25.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31.wmf"/><Relationship Id="rId1" Type="http://schemas.openxmlformats.org/officeDocument/2006/relationships/image" Target="../media/image18.wmf"/><Relationship Id="rId5" Type="http://schemas.openxmlformats.org/officeDocument/2006/relationships/image" Target="../media/image33.wmf"/><Relationship Id="rId4" Type="http://schemas.openxmlformats.org/officeDocument/2006/relationships/image" Target="../media/image3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B13096-6FB2-4CFE-9DE4-88C6B2A1469F}" type="datetimeFigureOut">
              <a:rPr lang="ru-RU" smtClean="0"/>
              <a:t>01.12.2021</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9F67A3-EFF2-45E4-9CA6-33FCCA70F6CA}" type="slidenum">
              <a:rPr lang="ru-RU" smtClean="0"/>
              <a:t>‹#›</a:t>
            </a:fld>
            <a:endParaRPr lang="ru-RU"/>
          </a:p>
        </p:txBody>
      </p:sp>
    </p:spTree>
    <p:extLst>
      <p:ext uri="{BB962C8B-B14F-4D97-AF65-F5344CB8AC3E}">
        <p14:creationId xmlns:p14="http://schemas.microsoft.com/office/powerpoint/2010/main" val="1391753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B96043D0-A43A-47B7-ACF1-44AC74C796C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E989C20-AF04-4486-829D-6185407D9887}" type="slidenum">
              <a:rPr lang="ru-RU" altLang="ru-RU" smtClean="0"/>
              <a:pPr>
                <a:spcBef>
                  <a:spcPct val="0"/>
                </a:spcBef>
              </a:pPr>
              <a:t>10</a:t>
            </a:fld>
            <a:endParaRPr lang="ru-RU" altLang="ru-RU"/>
          </a:p>
        </p:txBody>
      </p:sp>
      <p:sp>
        <p:nvSpPr>
          <p:cNvPr id="16387" name="Rectangle 2">
            <a:extLst>
              <a:ext uri="{FF2B5EF4-FFF2-40B4-BE49-F238E27FC236}">
                <a16:creationId xmlns:a16="http://schemas.microsoft.com/office/drawing/2014/main" id="{7F00010D-B594-4D9F-9D3B-237240CB481B}"/>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425D204D-8C39-4D3F-98A9-5ECBE1FF8F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ru-RU" altLang="ru-RU" b="1"/>
              <a:t>Прочие виды деятельности</a:t>
            </a:r>
            <a:r>
              <a:rPr lang="ru-RU" altLang="ru-RU"/>
              <a:t>: финансовая деятельность, операции с недвижимым имуществом, государственное  управление и  обеспечение  военной безопасности, образование, здравоохранение и предоставление   социальных, коммунальных и прочих услуг.</a:t>
            </a:r>
          </a:p>
        </p:txBody>
      </p:sp>
    </p:spTree>
    <p:extLst>
      <p:ext uri="{BB962C8B-B14F-4D97-AF65-F5344CB8AC3E}">
        <p14:creationId xmlns:p14="http://schemas.microsoft.com/office/powerpoint/2010/main" val="4088501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a:extLst>
              <a:ext uri="{FF2B5EF4-FFF2-40B4-BE49-F238E27FC236}">
                <a16:creationId xmlns:a16="http://schemas.microsoft.com/office/drawing/2014/main" id="{2205F600-2A73-4BBC-BF61-899BDF8D15ED}"/>
              </a:ext>
            </a:extLst>
          </p:cNvPr>
          <p:cNvSpPr>
            <a:spLocks noGrp="1" noRot="1" noChangeAspect="1" noTextEdit="1"/>
          </p:cNvSpPr>
          <p:nvPr>
            <p:ph type="sldImg"/>
          </p:nvPr>
        </p:nvSpPr>
        <p:spPr>
          <a:xfrm>
            <a:off x="3297238" y="500063"/>
            <a:ext cx="3333750" cy="2500312"/>
          </a:xfrm>
          <a:ln/>
        </p:spPr>
      </p:sp>
      <p:sp>
        <p:nvSpPr>
          <p:cNvPr id="177155" name="Notes Placeholder 2">
            <a:extLst>
              <a:ext uri="{FF2B5EF4-FFF2-40B4-BE49-F238E27FC236}">
                <a16:creationId xmlns:a16="http://schemas.microsoft.com/office/drawing/2014/main" id="{9349F685-88B2-493F-A66A-6591CCE67C33}"/>
              </a:ext>
            </a:extLst>
          </p:cNvPr>
          <p:cNvSpPr>
            <a:spLocks noGrp="1"/>
          </p:cNvSpPr>
          <p:nvPr>
            <p:ph type="body" idx="1"/>
          </p:nvPr>
        </p:nvSpPr>
        <p:spPr>
          <a:xfrm>
            <a:off x="992188" y="3167063"/>
            <a:ext cx="7943850" cy="3001962"/>
          </a:xfrm>
          <a:noFill/>
        </p:spPr>
        <p:txBody>
          <a:bodyPr/>
          <a:lstStyle/>
          <a:p>
            <a:pPr>
              <a:lnSpc>
                <a:spcPct val="90000"/>
              </a:lnSpc>
              <a:spcBef>
                <a:spcPct val="0"/>
              </a:spcBef>
            </a:pPr>
            <a:r>
              <a:rPr lang="en-US" altLang="ru-RU" sz="1000">
                <a:solidFill>
                  <a:schemeClr val="accent2"/>
                </a:solidFill>
              </a:rPr>
              <a:t>30.45 Gt,   2008: 39.31 GT</a:t>
            </a:r>
            <a:r>
              <a:rPr lang="en-GB" altLang="en-US"/>
              <a:t> </a:t>
            </a:r>
            <a:r>
              <a:rPr lang="ru-RU" altLang="en-US"/>
              <a:t> </a:t>
            </a:r>
          </a:p>
          <a:p>
            <a:pPr>
              <a:lnSpc>
                <a:spcPct val="90000"/>
              </a:lnSpc>
              <a:spcBef>
                <a:spcPct val="0"/>
              </a:spcBef>
            </a:pPr>
            <a:r>
              <a:rPr lang="en-GB" altLang="en-US"/>
              <a:t>the change in the level of final demand per capita was the main driver for the growth in global GHG emissions, contributing to an increase of 46% (+14.01 GtCO2e) compared to 1995, whereas the growth in population contributed to increase global GHG emissions by 13.7% (+4.16 GtCO2e) and changes in trade structure added 0.58 GtCO2e. On the other hand, changes in the technology and in the commodity composition of the final demand reduced the emissions by 27.6% (-8.4 GtCO2e) and 4.8% (-1.5 GtCO2e) respectively. However, these reductions were insufficient to offset the growth in the other factors and consequently, as pointed bellow, global GHG emissions increased by 29.1% between 1995 and 2008.</a:t>
            </a:r>
          </a:p>
          <a:p>
            <a:pPr>
              <a:lnSpc>
                <a:spcPct val="90000"/>
              </a:lnSpc>
              <a:spcBef>
                <a:spcPct val="0"/>
              </a:spcBef>
            </a:pPr>
            <a:endParaRPr lang="es-ES" altLang="en-US"/>
          </a:p>
          <a:p>
            <a:pPr>
              <a:lnSpc>
                <a:spcPct val="90000"/>
              </a:lnSpc>
              <a:spcBef>
                <a:spcPct val="0"/>
              </a:spcBef>
            </a:pPr>
            <a:r>
              <a:rPr lang="en-GB" altLang="en-US"/>
              <a:t>Figure clearly shows that the evolution of global GHG emissions can be divided into two periods. Emissions grew at an average rate of 1% per year in the first period (1995-2002) which increased to 3.1% per year on average in the second period (2002-2008). In both periods, consumption per capita and population growth were the main drivers of the increase in global emissions while the change in technology was the primary factor that had a lowering effect on emissions. The enhanced growth of emissions in the second period was mainly driven by the expansion of the growth in consumption per capita. Also the annual growth rate of the emission reduction due to technological change has accelerated in the second period. Observe that the annual growth rate of the emissions as caused by the other factors remained more or less constant through the entire period 1995-2008.  </a:t>
            </a:r>
          </a:p>
          <a:p>
            <a:pPr>
              <a:lnSpc>
                <a:spcPct val="90000"/>
              </a:lnSpc>
              <a:spcBef>
                <a:spcPct val="0"/>
              </a:spcBef>
            </a:pPr>
            <a:endParaRPr lang="en-GB" altLang="en-US"/>
          </a:p>
          <a:p>
            <a:pPr>
              <a:lnSpc>
                <a:spcPct val="90000"/>
              </a:lnSpc>
              <a:spcBef>
                <a:spcPct val="0"/>
              </a:spcBef>
            </a:pPr>
            <a:endParaRPr lang="en-GB" altLang="en-US"/>
          </a:p>
        </p:txBody>
      </p:sp>
      <p:sp>
        <p:nvSpPr>
          <p:cNvPr id="177156" name="Slide Number Placeholder 3">
            <a:extLst>
              <a:ext uri="{FF2B5EF4-FFF2-40B4-BE49-F238E27FC236}">
                <a16:creationId xmlns:a16="http://schemas.microsoft.com/office/drawing/2014/main" id="{3F3B5311-12BA-43B4-8C73-8C849FFC25AE}"/>
              </a:ext>
            </a:extLst>
          </p:cNvPr>
          <p:cNvSpPr txBox="1">
            <a:spLocks noGrp="1"/>
          </p:cNvSpPr>
          <p:nvPr/>
        </p:nvSpPr>
        <p:spPr bwMode="auto">
          <a:xfrm>
            <a:off x="5622925" y="6334125"/>
            <a:ext cx="43037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938213" eaLnBrk="0" hangingPunct="0">
              <a:defRPr>
                <a:solidFill>
                  <a:schemeClr val="tx1"/>
                </a:solidFill>
                <a:latin typeface="Arial" panose="020B0604020202020204" pitchFamily="34" charset="0"/>
                <a:ea typeface="Dotum" panose="020B0600000101010101" pitchFamily="34" charset="-127"/>
              </a:defRPr>
            </a:lvl1pPr>
            <a:lvl2pPr marL="742950" indent="-285750" defTabSz="938213" eaLnBrk="0" hangingPunct="0">
              <a:defRPr>
                <a:solidFill>
                  <a:schemeClr val="tx1"/>
                </a:solidFill>
                <a:latin typeface="Arial" panose="020B0604020202020204" pitchFamily="34" charset="0"/>
                <a:ea typeface="Dotum" panose="020B0600000101010101" pitchFamily="34" charset="-127"/>
              </a:defRPr>
            </a:lvl2pPr>
            <a:lvl3pPr marL="1143000" indent="-228600" defTabSz="938213" eaLnBrk="0" hangingPunct="0">
              <a:defRPr>
                <a:solidFill>
                  <a:schemeClr val="tx1"/>
                </a:solidFill>
                <a:latin typeface="Arial" panose="020B0604020202020204" pitchFamily="34" charset="0"/>
                <a:ea typeface="Dotum" panose="020B0600000101010101" pitchFamily="34" charset="-127"/>
              </a:defRPr>
            </a:lvl3pPr>
            <a:lvl4pPr marL="1600200" indent="-228600" defTabSz="938213" eaLnBrk="0" hangingPunct="0">
              <a:defRPr>
                <a:solidFill>
                  <a:schemeClr val="tx1"/>
                </a:solidFill>
                <a:latin typeface="Arial" panose="020B0604020202020204" pitchFamily="34" charset="0"/>
                <a:ea typeface="Dotum" panose="020B0600000101010101" pitchFamily="34" charset="-127"/>
              </a:defRPr>
            </a:lvl4pPr>
            <a:lvl5pPr marL="2057400" indent="-228600" defTabSz="938213" eaLnBrk="0" hangingPunct="0">
              <a:defRPr>
                <a:solidFill>
                  <a:schemeClr val="tx1"/>
                </a:solidFill>
                <a:latin typeface="Arial" panose="020B0604020202020204" pitchFamily="34" charset="0"/>
                <a:ea typeface="Dotum" panose="020B0600000101010101" pitchFamily="34" charset="-127"/>
              </a:defRPr>
            </a:lvl5pPr>
            <a:lvl6pPr marL="2514600" indent="-228600" defTabSz="938213"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6pPr>
            <a:lvl7pPr marL="2971800" indent="-228600" defTabSz="938213"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7pPr>
            <a:lvl8pPr marL="3429000" indent="-228600" defTabSz="938213"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8pPr>
            <a:lvl9pPr marL="3886200" indent="-228600" defTabSz="938213"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9pPr>
          </a:lstStyle>
          <a:p>
            <a:pPr algn="r" eaLnBrk="1" hangingPunct="1"/>
            <a:fld id="{C654C8BD-6701-44A3-9A7A-E8AB71B87935}" type="slidenum">
              <a:rPr lang="es-ES" altLang="en-US" sz="1200">
                <a:latin typeface="DIN-Medium" charset="0"/>
                <a:cs typeface="Arial" panose="020B0604020202020204" pitchFamily="34" charset="0"/>
              </a:rPr>
              <a:pPr algn="r" eaLnBrk="1" hangingPunct="1"/>
              <a:t>22</a:t>
            </a:fld>
            <a:endParaRPr lang="es-ES" altLang="en-US" sz="1200">
              <a:latin typeface="DIN-Medium"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Slide Image Placeholder 1">
            <a:extLst>
              <a:ext uri="{FF2B5EF4-FFF2-40B4-BE49-F238E27FC236}">
                <a16:creationId xmlns:a16="http://schemas.microsoft.com/office/drawing/2014/main" id="{26A5BDB5-CB59-47EE-9871-52E2A7156153}"/>
              </a:ext>
            </a:extLst>
          </p:cNvPr>
          <p:cNvSpPr>
            <a:spLocks noGrp="1" noRot="1" noChangeAspect="1" noTextEdit="1"/>
          </p:cNvSpPr>
          <p:nvPr>
            <p:ph type="sldImg"/>
          </p:nvPr>
        </p:nvSpPr>
        <p:spPr>
          <a:xfrm>
            <a:off x="3297238" y="500063"/>
            <a:ext cx="3333750" cy="2500312"/>
          </a:xfrm>
          <a:ln/>
        </p:spPr>
      </p:sp>
      <p:sp>
        <p:nvSpPr>
          <p:cNvPr id="280579" name="Notes Placeholder 2">
            <a:extLst>
              <a:ext uri="{FF2B5EF4-FFF2-40B4-BE49-F238E27FC236}">
                <a16:creationId xmlns:a16="http://schemas.microsoft.com/office/drawing/2014/main" id="{5E66DA26-C962-48B5-9455-9601CB1D85EE}"/>
              </a:ext>
            </a:extLst>
          </p:cNvPr>
          <p:cNvSpPr>
            <a:spLocks noGrp="1"/>
          </p:cNvSpPr>
          <p:nvPr>
            <p:ph type="body" idx="1"/>
          </p:nvPr>
        </p:nvSpPr>
        <p:spPr>
          <a:xfrm>
            <a:off x="992188" y="3167063"/>
            <a:ext cx="7943850" cy="3001962"/>
          </a:xfrm>
          <a:noFill/>
        </p:spPr>
        <p:txBody>
          <a:bodyPr/>
          <a:lstStyle/>
          <a:p>
            <a:pPr>
              <a:lnSpc>
                <a:spcPct val="90000"/>
              </a:lnSpc>
              <a:spcBef>
                <a:spcPct val="0"/>
              </a:spcBef>
            </a:pPr>
            <a:r>
              <a:rPr lang="en-US" altLang="ru-RU" sz="1000">
                <a:solidFill>
                  <a:schemeClr val="accent2"/>
                </a:solidFill>
              </a:rPr>
              <a:t>30.45 Gt,   2008: 39.31 GT</a:t>
            </a:r>
            <a:r>
              <a:rPr lang="en-GB" altLang="en-US"/>
              <a:t> </a:t>
            </a:r>
            <a:r>
              <a:rPr lang="ru-RU" altLang="en-US"/>
              <a:t> </a:t>
            </a:r>
          </a:p>
          <a:p>
            <a:pPr>
              <a:lnSpc>
                <a:spcPct val="90000"/>
              </a:lnSpc>
              <a:spcBef>
                <a:spcPct val="0"/>
              </a:spcBef>
            </a:pPr>
            <a:r>
              <a:rPr lang="en-GB" altLang="en-US"/>
              <a:t>the change in the level of final demand per capita was the main driver for the growth in global GHG emissions, contributing to an increase of 46% (+14.01 GtCO2e) compared to 1995, whereas the growth in population contributed to increase global GHG emissions by 13.7% (+4.16 GtCO2e) and changes in trade structure added 0.58 GtCO2e. On the other hand, changes in the technology and in the commodity composition of the final demand reduced the emissions by 27.6% (-8.4 GtCO2e) and 4.8% (-1.5 GtCO2e) respectively. However, these reductions were insufficient to offset the growth in the other factors and consequently, as pointed bellow, global GHG emissions increased by 29.1% between 1995 and 2008.</a:t>
            </a:r>
          </a:p>
          <a:p>
            <a:pPr>
              <a:lnSpc>
                <a:spcPct val="90000"/>
              </a:lnSpc>
              <a:spcBef>
                <a:spcPct val="0"/>
              </a:spcBef>
            </a:pPr>
            <a:endParaRPr lang="es-ES" altLang="en-US"/>
          </a:p>
          <a:p>
            <a:pPr>
              <a:lnSpc>
                <a:spcPct val="90000"/>
              </a:lnSpc>
              <a:spcBef>
                <a:spcPct val="0"/>
              </a:spcBef>
            </a:pPr>
            <a:r>
              <a:rPr lang="en-GB" altLang="en-US"/>
              <a:t>Figure clearly shows that the evolution of global GHG emissions can be divided into two periods. Emissions grew at an average rate of 1% per year in the first period (1995-2002) which increased to 3.1% per year on average in the second period (2002-2008). In both periods, consumption per capita and population growth were the main drivers of the increase in global emissions while the change in technology was the primary factor that had a lowering effect on emissions. The enhanced growth of emissions in the second period was mainly driven by the expansion of the growth in consumption per capita. Also the annual growth rate of the emission reduction due to technological change has accelerated in the second period. Observe that the annual growth rate of the emissions as caused by the other factors remained more or less constant through the entire period 1995-2008.  </a:t>
            </a:r>
          </a:p>
          <a:p>
            <a:pPr>
              <a:lnSpc>
                <a:spcPct val="90000"/>
              </a:lnSpc>
              <a:spcBef>
                <a:spcPct val="0"/>
              </a:spcBef>
            </a:pPr>
            <a:endParaRPr lang="en-GB" altLang="en-US"/>
          </a:p>
          <a:p>
            <a:pPr>
              <a:lnSpc>
                <a:spcPct val="90000"/>
              </a:lnSpc>
              <a:spcBef>
                <a:spcPct val="0"/>
              </a:spcBef>
            </a:pPr>
            <a:endParaRPr lang="en-GB" altLang="en-US"/>
          </a:p>
        </p:txBody>
      </p:sp>
      <p:sp>
        <p:nvSpPr>
          <p:cNvPr id="280580" name="Slide Number Placeholder 3">
            <a:extLst>
              <a:ext uri="{FF2B5EF4-FFF2-40B4-BE49-F238E27FC236}">
                <a16:creationId xmlns:a16="http://schemas.microsoft.com/office/drawing/2014/main" id="{E17D903A-8862-4A99-81B2-F6B12D1EB342}"/>
              </a:ext>
            </a:extLst>
          </p:cNvPr>
          <p:cNvSpPr txBox="1">
            <a:spLocks noGrp="1"/>
          </p:cNvSpPr>
          <p:nvPr/>
        </p:nvSpPr>
        <p:spPr bwMode="auto">
          <a:xfrm>
            <a:off x="5622925" y="6334125"/>
            <a:ext cx="43037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938213" eaLnBrk="0" hangingPunct="0">
              <a:defRPr>
                <a:solidFill>
                  <a:schemeClr val="tx1"/>
                </a:solidFill>
                <a:latin typeface="Arial" panose="020B0604020202020204" pitchFamily="34" charset="0"/>
                <a:ea typeface="Dotum" panose="020B0600000101010101" pitchFamily="34" charset="-127"/>
              </a:defRPr>
            </a:lvl1pPr>
            <a:lvl2pPr marL="742950" indent="-285750" defTabSz="938213" eaLnBrk="0" hangingPunct="0">
              <a:defRPr>
                <a:solidFill>
                  <a:schemeClr val="tx1"/>
                </a:solidFill>
                <a:latin typeface="Arial" panose="020B0604020202020204" pitchFamily="34" charset="0"/>
                <a:ea typeface="Dotum" panose="020B0600000101010101" pitchFamily="34" charset="-127"/>
              </a:defRPr>
            </a:lvl2pPr>
            <a:lvl3pPr marL="1143000" indent="-228600" defTabSz="938213" eaLnBrk="0" hangingPunct="0">
              <a:defRPr>
                <a:solidFill>
                  <a:schemeClr val="tx1"/>
                </a:solidFill>
                <a:latin typeface="Arial" panose="020B0604020202020204" pitchFamily="34" charset="0"/>
                <a:ea typeface="Dotum" panose="020B0600000101010101" pitchFamily="34" charset="-127"/>
              </a:defRPr>
            </a:lvl3pPr>
            <a:lvl4pPr marL="1600200" indent="-228600" defTabSz="938213" eaLnBrk="0" hangingPunct="0">
              <a:defRPr>
                <a:solidFill>
                  <a:schemeClr val="tx1"/>
                </a:solidFill>
                <a:latin typeface="Arial" panose="020B0604020202020204" pitchFamily="34" charset="0"/>
                <a:ea typeface="Dotum" panose="020B0600000101010101" pitchFamily="34" charset="-127"/>
              </a:defRPr>
            </a:lvl4pPr>
            <a:lvl5pPr marL="2057400" indent="-228600" defTabSz="938213" eaLnBrk="0" hangingPunct="0">
              <a:defRPr>
                <a:solidFill>
                  <a:schemeClr val="tx1"/>
                </a:solidFill>
                <a:latin typeface="Arial" panose="020B0604020202020204" pitchFamily="34" charset="0"/>
                <a:ea typeface="Dotum" panose="020B0600000101010101" pitchFamily="34" charset="-127"/>
              </a:defRPr>
            </a:lvl5pPr>
            <a:lvl6pPr marL="2514600" indent="-228600" defTabSz="938213"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6pPr>
            <a:lvl7pPr marL="2971800" indent="-228600" defTabSz="938213"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7pPr>
            <a:lvl8pPr marL="3429000" indent="-228600" defTabSz="938213"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8pPr>
            <a:lvl9pPr marL="3886200" indent="-228600" defTabSz="938213"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9pPr>
          </a:lstStyle>
          <a:p>
            <a:pPr algn="r" eaLnBrk="1" hangingPunct="1"/>
            <a:fld id="{3AFD2DD3-3B53-46BE-9CBA-3C8E1DD021C5}" type="slidenum">
              <a:rPr lang="es-ES" altLang="en-US" sz="1200">
                <a:latin typeface="DIN-Medium" charset="0"/>
                <a:cs typeface="Arial" panose="020B0604020202020204" pitchFamily="34" charset="0"/>
              </a:rPr>
              <a:pPr algn="r" eaLnBrk="1" hangingPunct="1"/>
              <a:t>26</a:t>
            </a:fld>
            <a:endParaRPr lang="es-ES" altLang="en-US" sz="1200">
              <a:latin typeface="DIN-Medium"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a:extLst>
              <a:ext uri="{FF2B5EF4-FFF2-40B4-BE49-F238E27FC236}">
                <a16:creationId xmlns:a16="http://schemas.microsoft.com/office/drawing/2014/main" id="{95618189-63D0-4E7D-BCCD-B54738DE767A}"/>
              </a:ext>
            </a:extLst>
          </p:cNvPr>
          <p:cNvSpPr>
            <a:spLocks noGrp="1" noRot="1" noChangeAspect="1" noChangeArrowheads="1" noTextEdit="1"/>
          </p:cNvSpPr>
          <p:nvPr>
            <p:ph type="sldImg"/>
          </p:nvPr>
        </p:nvSpPr>
        <p:spPr>
          <a:ln/>
        </p:spPr>
      </p:sp>
      <p:sp>
        <p:nvSpPr>
          <p:cNvPr id="183299" name="Rectangle 3">
            <a:extLst>
              <a:ext uri="{FF2B5EF4-FFF2-40B4-BE49-F238E27FC236}">
                <a16:creationId xmlns:a16="http://schemas.microsoft.com/office/drawing/2014/main" id="{2F991D01-22EC-4B0B-ABD8-C546336A45CF}"/>
              </a:ext>
            </a:extLst>
          </p:cNvPr>
          <p:cNvSpPr>
            <a:spLocks noGrp="1" noChangeArrowheads="1"/>
          </p:cNvSpPr>
          <p:nvPr>
            <p:ph type="body" idx="1"/>
          </p:nvPr>
        </p:nvSpPr>
        <p:spPr>
          <a:noFill/>
        </p:spPr>
        <p:txBody>
          <a:bodyPr/>
          <a:lstStyle/>
          <a:p>
            <a:pPr>
              <a:lnSpc>
                <a:spcPct val="90000"/>
              </a:lnSpc>
            </a:pPr>
            <a:r>
              <a:rPr lang="ru-RU" altLang="ru-RU" sz="500"/>
              <a:t>30 </a:t>
            </a:r>
            <a:r>
              <a:rPr lang="en-US" altLang="ru-RU" sz="500"/>
              <a:t>Power generation and supply</a:t>
            </a:r>
          </a:p>
          <a:p>
            <a:pPr>
              <a:lnSpc>
                <a:spcPct val="90000"/>
              </a:lnSpc>
            </a:pPr>
            <a:r>
              <a:rPr lang="en-US" altLang="ru-RU" sz="500"/>
              <a:t>394 Truck transportation </a:t>
            </a:r>
            <a:endParaRPr lang="ru-RU" altLang="ru-RU" sz="500"/>
          </a:p>
          <a:p>
            <a:pPr>
              <a:lnSpc>
                <a:spcPct val="90000"/>
              </a:lnSpc>
            </a:pPr>
            <a:r>
              <a:rPr lang="en-US" altLang="ru-RU" sz="500"/>
              <a:t>392 Rail transportation</a:t>
            </a:r>
            <a:r>
              <a:rPr lang="ru-RU" altLang="ru-RU" sz="500"/>
              <a:t> </a:t>
            </a:r>
            <a:endParaRPr lang="en-US" altLang="ru-RU" sz="500"/>
          </a:p>
          <a:p>
            <a:pPr>
              <a:lnSpc>
                <a:spcPct val="90000"/>
              </a:lnSpc>
            </a:pPr>
            <a:r>
              <a:rPr lang="en-US" altLang="ru-RU" sz="500"/>
              <a:t>393 Water transportation</a:t>
            </a:r>
          </a:p>
          <a:p>
            <a:pPr>
              <a:lnSpc>
                <a:spcPct val="90000"/>
              </a:lnSpc>
            </a:pPr>
            <a:r>
              <a:rPr lang="ru-RU" altLang="ru-RU" sz="500"/>
              <a:t>412 </a:t>
            </a:r>
            <a:r>
              <a:rPr lang="en-US" altLang="ru-RU" sz="800"/>
              <a:t>Information services</a:t>
            </a:r>
            <a:endParaRPr lang="ru-RU" altLang="ru-RU" sz="500"/>
          </a:p>
          <a:p>
            <a:pPr>
              <a:lnSpc>
                <a:spcPct val="90000"/>
              </a:lnSpc>
            </a:pPr>
            <a:r>
              <a:rPr lang="en-US" altLang="ru-RU" sz="500"/>
              <a:t>468 Hotels and motels, including</a:t>
            </a:r>
          </a:p>
          <a:p>
            <a:pPr>
              <a:lnSpc>
                <a:spcPct val="90000"/>
              </a:lnSpc>
            </a:pPr>
            <a:r>
              <a:rPr lang="en-US" altLang="ru-RU" sz="500"/>
              <a:t>casino hotels</a:t>
            </a:r>
          </a:p>
          <a:p>
            <a:pPr>
              <a:lnSpc>
                <a:spcPct val="90000"/>
              </a:lnSpc>
            </a:pPr>
            <a:r>
              <a:rPr lang="en-US" altLang="ru-RU" sz="500"/>
              <a:t>32 Water, sewage, and other systems</a:t>
            </a:r>
          </a:p>
          <a:p>
            <a:endParaRPr lang="ru-RU"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85782A-8CE1-4B9A-99EC-DBDCE406CCEA}"/>
              </a:ext>
            </a:extLst>
          </p:cNvPr>
          <p:cNvSpPr>
            <a:spLocks noGrp="1"/>
          </p:cNvSpPr>
          <p:nvPr>
            <p:ph type="ctrTitle"/>
          </p:nvPr>
        </p:nvSpPr>
        <p:spPr>
          <a:xfrm>
            <a:off x="1143000" y="1122363"/>
            <a:ext cx="6858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1173BCC-B478-44BD-9534-84390691539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DEC85DDA-A1F5-4B6C-B3BF-807D7DDB542F}"/>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8CC6447D-685B-4992-AF14-2480AC235BCA}"/>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5EC9AD33-ABA0-4008-A81A-5D89EEBAA0C0}"/>
              </a:ext>
            </a:extLst>
          </p:cNvPr>
          <p:cNvSpPr>
            <a:spLocks noGrp="1"/>
          </p:cNvSpPr>
          <p:nvPr>
            <p:ph type="sldNum" sz="quarter" idx="12"/>
          </p:nvPr>
        </p:nvSpPr>
        <p:spPr/>
        <p:txBody>
          <a:bodyPr/>
          <a:lstStyle>
            <a:lvl1pPr>
              <a:defRPr/>
            </a:lvl1pPr>
          </a:lstStyle>
          <a:p>
            <a:fld id="{67789CD7-5033-4DB0-9723-92F360A8C2B3}" type="slidenum">
              <a:rPr lang="ru-RU" altLang="ru-RU"/>
              <a:pPr/>
              <a:t>‹#›</a:t>
            </a:fld>
            <a:endParaRPr lang="ru-RU" altLang="ru-RU"/>
          </a:p>
        </p:txBody>
      </p:sp>
    </p:spTree>
    <p:extLst>
      <p:ext uri="{BB962C8B-B14F-4D97-AF65-F5344CB8AC3E}">
        <p14:creationId xmlns:p14="http://schemas.microsoft.com/office/powerpoint/2010/main" val="2404650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A3FA6F-DF09-47E8-834D-DEA2450B539F}"/>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2B225B1-F3CB-4B1A-8D33-CF4E0453412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F0497E7-8B17-4166-A922-E92FFF65B384}"/>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B8FE21AD-559C-43EA-8065-669EA66C7EC6}"/>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4D0F3358-EBBA-440D-A3CF-98D9E4A1E7ED}"/>
              </a:ext>
            </a:extLst>
          </p:cNvPr>
          <p:cNvSpPr>
            <a:spLocks noGrp="1"/>
          </p:cNvSpPr>
          <p:nvPr>
            <p:ph type="sldNum" sz="quarter" idx="12"/>
          </p:nvPr>
        </p:nvSpPr>
        <p:spPr/>
        <p:txBody>
          <a:bodyPr/>
          <a:lstStyle>
            <a:lvl1pPr>
              <a:defRPr/>
            </a:lvl1pPr>
          </a:lstStyle>
          <a:p>
            <a:fld id="{C6F57857-B150-44FE-AEC4-9490779E7A80}" type="slidenum">
              <a:rPr lang="ru-RU" altLang="ru-RU"/>
              <a:pPr/>
              <a:t>‹#›</a:t>
            </a:fld>
            <a:endParaRPr lang="ru-RU" altLang="ru-RU"/>
          </a:p>
        </p:txBody>
      </p:sp>
    </p:spTree>
    <p:extLst>
      <p:ext uri="{BB962C8B-B14F-4D97-AF65-F5344CB8AC3E}">
        <p14:creationId xmlns:p14="http://schemas.microsoft.com/office/powerpoint/2010/main" val="4089291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80460B16-B2C8-4331-AA87-8D5F6BB0609B}"/>
              </a:ext>
            </a:extLst>
          </p:cNvPr>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4C529661-03E5-45DA-B9F0-6C29B0347EA1}"/>
              </a:ext>
            </a:extLst>
          </p:cNvPr>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8A03EFA-D541-4623-8EB3-F412E6D3D0E0}"/>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CB3CC437-A7B1-4F84-B551-D150E67897E9}"/>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E9E246DE-88B5-4951-A500-1CAEFABCAC02}"/>
              </a:ext>
            </a:extLst>
          </p:cNvPr>
          <p:cNvSpPr>
            <a:spLocks noGrp="1"/>
          </p:cNvSpPr>
          <p:nvPr>
            <p:ph type="sldNum" sz="quarter" idx="12"/>
          </p:nvPr>
        </p:nvSpPr>
        <p:spPr/>
        <p:txBody>
          <a:bodyPr/>
          <a:lstStyle>
            <a:lvl1pPr>
              <a:defRPr/>
            </a:lvl1pPr>
          </a:lstStyle>
          <a:p>
            <a:fld id="{4E2FBB5F-25F8-490D-BBFC-7597C21AFA05}" type="slidenum">
              <a:rPr lang="ru-RU" altLang="ru-RU"/>
              <a:pPr/>
              <a:t>‹#›</a:t>
            </a:fld>
            <a:endParaRPr lang="ru-RU" altLang="ru-RU"/>
          </a:p>
        </p:txBody>
      </p:sp>
    </p:spTree>
    <p:extLst>
      <p:ext uri="{BB962C8B-B14F-4D97-AF65-F5344CB8AC3E}">
        <p14:creationId xmlns:p14="http://schemas.microsoft.com/office/powerpoint/2010/main" val="91967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F7AB7C-A984-492D-857B-773B3432D8F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45E16FC-793C-46A4-B3A2-12EDDAD03D1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97417FD-962D-414A-B7A9-D5EBBF9659D8}"/>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E2CA2CD7-ACF3-4650-8B0E-72335F24CB2E}"/>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0148783E-80BE-4108-933E-F4E0C78B9548}"/>
              </a:ext>
            </a:extLst>
          </p:cNvPr>
          <p:cNvSpPr>
            <a:spLocks noGrp="1"/>
          </p:cNvSpPr>
          <p:nvPr>
            <p:ph type="sldNum" sz="quarter" idx="12"/>
          </p:nvPr>
        </p:nvSpPr>
        <p:spPr/>
        <p:txBody>
          <a:bodyPr/>
          <a:lstStyle>
            <a:lvl1pPr>
              <a:defRPr/>
            </a:lvl1pPr>
          </a:lstStyle>
          <a:p>
            <a:fld id="{71FB26BD-85C4-42D9-93DB-8D5CF74B90E9}" type="slidenum">
              <a:rPr lang="ru-RU" altLang="ru-RU"/>
              <a:pPr/>
              <a:t>‹#›</a:t>
            </a:fld>
            <a:endParaRPr lang="ru-RU" altLang="ru-RU"/>
          </a:p>
        </p:txBody>
      </p:sp>
    </p:spTree>
    <p:extLst>
      <p:ext uri="{BB962C8B-B14F-4D97-AF65-F5344CB8AC3E}">
        <p14:creationId xmlns:p14="http://schemas.microsoft.com/office/powerpoint/2010/main" val="1354948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458506-A785-45F6-BD64-AFAD814C8531}"/>
              </a:ext>
            </a:extLst>
          </p:cNvPr>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1A9EE240-DA1A-40DB-9C77-4D4B68C3A78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Дата 3">
            <a:extLst>
              <a:ext uri="{FF2B5EF4-FFF2-40B4-BE49-F238E27FC236}">
                <a16:creationId xmlns:a16="http://schemas.microsoft.com/office/drawing/2014/main" id="{E8753F95-227A-408E-ABB3-B08973A767E4}"/>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974B0CBD-4BB1-4996-B89A-8CAC78205415}"/>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76F1F402-E0AF-4BC4-AAAF-E48C979876AE}"/>
              </a:ext>
            </a:extLst>
          </p:cNvPr>
          <p:cNvSpPr>
            <a:spLocks noGrp="1"/>
          </p:cNvSpPr>
          <p:nvPr>
            <p:ph type="sldNum" sz="quarter" idx="12"/>
          </p:nvPr>
        </p:nvSpPr>
        <p:spPr/>
        <p:txBody>
          <a:bodyPr/>
          <a:lstStyle>
            <a:lvl1pPr>
              <a:defRPr/>
            </a:lvl1pPr>
          </a:lstStyle>
          <a:p>
            <a:fld id="{0AC8D7CB-81D0-4571-AE72-800DED012131}" type="slidenum">
              <a:rPr lang="ru-RU" altLang="ru-RU"/>
              <a:pPr/>
              <a:t>‹#›</a:t>
            </a:fld>
            <a:endParaRPr lang="ru-RU" altLang="ru-RU"/>
          </a:p>
        </p:txBody>
      </p:sp>
    </p:spTree>
    <p:extLst>
      <p:ext uri="{BB962C8B-B14F-4D97-AF65-F5344CB8AC3E}">
        <p14:creationId xmlns:p14="http://schemas.microsoft.com/office/powerpoint/2010/main" val="2644895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F6A3C0-7CB7-4535-8D5D-E85DA5D668F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65B6F81-CB0C-4260-9E76-BAAC98CB8885}"/>
              </a:ext>
            </a:extLst>
          </p:cNvPr>
          <p:cNvSpPr>
            <a:spLocks noGrp="1"/>
          </p:cNvSpPr>
          <p:nvPr>
            <p:ph sz="half" idx="1"/>
          </p:nvPr>
        </p:nvSpPr>
        <p:spPr>
          <a:xfrm>
            <a:off x="457200" y="1600200"/>
            <a:ext cx="40386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10BC61D-41F4-4DB4-92E7-1295EF9F2365}"/>
              </a:ext>
            </a:extLst>
          </p:cNvPr>
          <p:cNvSpPr>
            <a:spLocks noGrp="1"/>
          </p:cNvSpPr>
          <p:nvPr>
            <p:ph sz="half" idx="2"/>
          </p:nvPr>
        </p:nvSpPr>
        <p:spPr>
          <a:xfrm>
            <a:off x="4648200" y="1600200"/>
            <a:ext cx="40386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9AADB0EA-5281-470D-9FAF-E69B82B15B81}"/>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2EBBD2E8-7DCB-476D-B28F-8ABDDE5EC3C0}"/>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6F861C19-3D19-4C76-993C-5950641F7922}"/>
              </a:ext>
            </a:extLst>
          </p:cNvPr>
          <p:cNvSpPr>
            <a:spLocks noGrp="1"/>
          </p:cNvSpPr>
          <p:nvPr>
            <p:ph type="sldNum" sz="quarter" idx="12"/>
          </p:nvPr>
        </p:nvSpPr>
        <p:spPr/>
        <p:txBody>
          <a:bodyPr/>
          <a:lstStyle>
            <a:lvl1pPr>
              <a:defRPr/>
            </a:lvl1pPr>
          </a:lstStyle>
          <a:p>
            <a:fld id="{C0D72937-9A20-4CC9-B58D-8F9718AEBD6F}" type="slidenum">
              <a:rPr lang="ru-RU" altLang="ru-RU"/>
              <a:pPr/>
              <a:t>‹#›</a:t>
            </a:fld>
            <a:endParaRPr lang="ru-RU" altLang="ru-RU"/>
          </a:p>
        </p:txBody>
      </p:sp>
    </p:spTree>
    <p:extLst>
      <p:ext uri="{BB962C8B-B14F-4D97-AF65-F5344CB8AC3E}">
        <p14:creationId xmlns:p14="http://schemas.microsoft.com/office/powerpoint/2010/main" val="3757325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5EF903-8E5B-4F77-AFF9-36590CB95C39}"/>
              </a:ext>
            </a:extLst>
          </p:cNvPr>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62A2E1C-9194-41DC-814F-98537421325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07766F9A-9C2C-4EEB-B810-30B1DBA41A16}"/>
              </a:ext>
            </a:extLst>
          </p:cNvPr>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B281475D-30CA-4674-9D3B-622B5BF82C0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350BE47E-0376-4160-AE5C-96237297691F}"/>
              </a:ext>
            </a:extLst>
          </p:cNvPr>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8A64456-9441-4D27-865D-265492958482}"/>
              </a:ext>
            </a:extLst>
          </p:cNvPr>
          <p:cNvSpPr>
            <a:spLocks noGrp="1"/>
          </p:cNvSpPr>
          <p:nvPr>
            <p:ph type="dt" sz="half" idx="10"/>
          </p:nvPr>
        </p:nvSpPr>
        <p:spPr/>
        <p:txBody>
          <a:bodyPr/>
          <a:lstStyle>
            <a:lvl1pPr>
              <a:defRPr/>
            </a:lvl1pPr>
          </a:lstStyle>
          <a:p>
            <a:endParaRPr lang="ru-RU" altLang="ru-RU"/>
          </a:p>
        </p:txBody>
      </p:sp>
      <p:sp>
        <p:nvSpPr>
          <p:cNvPr id="8" name="Нижний колонтитул 7">
            <a:extLst>
              <a:ext uri="{FF2B5EF4-FFF2-40B4-BE49-F238E27FC236}">
                <a16:creationId xmlns:a16="http://schemas.microsoft.com/office/drawing/2014/main" id="{ADEC4307-B764-4250-9955-513BE8897682}"/>
              </a:ext>
            </a:extLst>
          </p:cNvPr>
          <p:cNvSpPr>
            <a:spLocks noGrp="1"/>
          </p:cNvSpPr>
          <p:nvPr>
            <p:ph type="ftr" sz="quarter" idx="11"/>
          </p:nvPr>
        </p:nvSpPr>
        <p:spPr/>
        <p:txBody>
          <a:bodyPr/>
          <a:lstStyle>
            <a:lvl1pPr>
              <a:defRPr/>
            </a:lvl1pPr>
          </a:lstStyle>
          <a:p>
            <a:endParaRPr lang="ru-RU" altLang="ru-RU"/>
          </a:p>
        </p:txBody>
      </p:sp>
      <p:sp>
        <p:nvSpPr>
          <p:cNvPr id="9" name="Номер слайда 8">
            <a:extLst>
              <a:ext uri="{FF2B5EF4-FFF2-40B4-BE49-F238E27FC236}">
                <a16:creationId xmlns:a16="http://schemas.microsoft.com/office/drawing/2014/main" id="{BE466E07-4F5E-4AF5-B415-FDEE62441CA7}"/>
              </a:ext>
            </a:extLst>
          </p:cNvPr>
          <p:cNvSpPr>
            <a:spLocks noGrp="1"/>
          </p:cNvSpPr>
          <p:nvPr>
            <p:ph type="sldNum" sz="quarter" idx="12"/>
          </p:nvPr>
        </p:nvSpPr>
        <p:spPr/>
        <p:txBody>
          <a:bodyPr/>
          <a:lstStyle>
            <a:lvl1pPr>
              <a:defRPr/>
            </a:lvl1pPr>
          </a:lstStyle>
          <a:p>
            <a:fld id="{15FBC494-4AFE-480F-A262-F78E0EBAA3DE}" type="slidenum">
              <a:rPr lang="ru-RU" altLang="ru-RU"/>
              <a:pPr/>
              <a:t>‹#›</a:t>
            </a:fld>
            <a:endParaRPr lang="ru-RU" altLang="ru-RU"/>
          </a:p>
        </p:txBody>
      </p:sp>
    </p:spTree>
    <p:extLst>
      <p:ext uri="{BB962C8B-B14F-4D97-AF65-F5344CB8AC3E}">
        <p14:creationId xmlns:p14="http://schemas.microsoft.com/office/powerpoint/2010/main" val="1730988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78D643-4911-4DEA-91A8-409D43FCA45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9635ECE6-B824-4630-93CF-20E63681CAA2}"/>
              </a:ext>
            </a:extLst>
          </p:cNvPr>
          <p:cNvSpPr>
            <a:spLocks noGrp="1"/>
          </p:cNvSpPr>
          <p:nvPr>
            <p:ph type="dt" sz="half" idx="10"/>
          </p:nvPr>
        </p:nvSpPr>
        <p:spPr/>
        <p:txBody>
          <a:bodyPr/>
          <a:lstStyle>
            <a:lvl1pPr>
              <a:defRPr/>
            </a:lvl1pPr>
          </a:lstStyle>
          <a:p>
            <a:endParaRPr lang="ru-RU" altLang="ru-RU"/>
          </a:p>
        </p:txBody>
      </p:sp>
      <p:sp>
        <p:nvSpPr>
          <p:cNvPr id="4" name="Нижний колонтитул 3">
            <a:extLst>
              <a:ext uri="{FF2B5EF4-FFF2-40B4-BE49-F238E27FC236}">
                <a16:creationId xmlns:a16="http://schemas.microsoft.com/office/drawing/2014/main" id="{7973A399-D29D-48C0-945C-F41C3D7EC5F2}"/>
              </a:ext>
            </a:extLst>
          </p:cNvPr>
          <p:cNvSpPr>
            <a:spLocks noGrp="1"/>
          </p:cNvSpPr>
          <p:nvPr>
            <p:ph type="ftr" sz="quarter" idx="11"/>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44027751-0263-4E3B-AB57-6A74E27A9E10}"/>
              </a:ext>
            </a:extLst>
          </p:cNvPr>
          <p:cNvSpPr>
            <a:spLocks noGrp="1"/>
          </p:cNvSpPr>
          <p:nvPr>
            <p:ph type="sldNum" sz="quarter" idx="12"/>
          </p:nvPr>
        </p:nvSpPr>
        <p:spPr/>
        <p:txBody>
          <a:bodyPr/>
          <a:lstStyle>
            <a:lvl1pPr>
              <a:defRPr/>
            </a:lvl1pPr>
          </a:lstStyle>
          <a:p>
            <a:fld id="{DD1FE847-C279-4054-85B4-9C0FC86C6023}" type="slidenum">
              <a:rPr lang="ru-RU" altLang="ru-RU"/>
              <a:pPr/>
              <a:t>‹#›</a:t>
            </a:fld>
            <a:endParaRPr lang="ru-RU" altLang="ru-RU"/>
          </a:p>
        </p:txBody>
      </p:sp>
    </p:spTree>
    <p:extLst>
      <p:ext uri="{BB962C8B-B14F-4D97-AF65-F5344CB8AC3E}">
        <p14:creationId xmlns:p14="http://schemas.microsoft.com/office/powerpoint/2010/main" val="2637669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E522338E-DD93-496D-BA7E-8EE2D8BA8AD0}"/>
              </a:ext>
            </a:extLst>
          </p:cNvPr>
          <p:cNvSpPr>
            <a:spLocks noGrp="1"/>
          </p:cNvSpPr>
          <p:nvPr>
            <p:ph type="dt" sz="half" idx="10"/>
          </p:nvPr>
        </p:nvSpPr>
        <p:spPr/>
        <p:txBody>
          <a:bodyPr/>
          <a:lstStyle>
            <a:lvl1pPr>
              <a:defRPr/>
            </a:lvl1pPr>
          </a:lstStyle>
          <a:p>
            <a:endParaRPr lang="ru-RU" altLang="ru-RU"/>
          </a:p>
        </p:txBody>
      </p:sp>
      <p:sp>
        <p:nvSpPr>
          <p:cNvPr id="3" name="Нижний колонтитул 2">
            <a:extLst>
              <a:ext uri="{FF2B5EF4-FFF2-40B4-BE49-F238E27FC236}">
                <a16:creationId xmlns:a16="http://schemas.microsoft.com/office/drawing/2014/main" id="{A4B3A177-6579-4E69-A13B-E5D5228D51F4}"/>
              </a:ext>
            </a:extLst>
          </p:cNvPr>
          <p:cNvSpPr>
            <a:spLocks noGrp="1"/>
          </p:cNvSpPr>
          <p:nvPr>
            <p:ph type="ftr" sz="quarter" idx="11"/>
          </p:nvPr>
        </p:nvSpPr>
        <p:spPr/>
        <p:txBody>
          <a:bodyPr/>
          <a:lstStyle>
            <a:lvl1pPr>
              <a:defRPr/>
            </a:lvl1pPr>
          </a:lstStyle>
          <a:p>
            <a:endParaRPr lang="ru-RU" altLang="ru-RU"/>
          </a:p>
        </p:txBody>
      </p:sp>
      <p:sp>
        <p:nvSpPr>
          <p:cNvPr id="4" name="Номер слайда 3">
            <a:extLst>
              <a:ext uri="{FF2B5EF4-FFF2-40B4-BE49-F238E27FC236}">
                <a16:creationId xmlns:a16="http://schemas.microsoft.com/office/drawing/2014/main" id="{FA923BB4-5D34-45D0-8173-62B704DB80B1}"/>
              </a:ext>
            </a:extLst>
          </p:cNvPr>
          <p:cNvSpPr>
            <a:spLocks noGrp="1"/>
          </p:cNvSpPr>
          <p:nvPr>
            <p:ph type="sldNum" sz="quarter" idx="12"/>
          </p:nvPr>
        </p:nvSpPr>
        <p:spPr/>
        <p:txBody>
          <a:bodyPr/>
          <a:lstStyle>
            <a:lvl1pPr>
              <a:defRPr/>
            </a:lvl1pPr>
          </a:lstStyle>
          <a:p>
            <a:fld id="{208ED46F-1494-4C84-B622-397118C718D3}" type="slidenum">
              <a:rPr lang="ru-RU" altLang="ru-RU"/>
              <a:pPr/>
              <a:t>‹#›</a:t>
            </a:fld>
            <a:endParaRPr lang="ru-RU" altLang="ru-RU"/>
          </a:p>
        </p:txBody>
      </p:sp>
    </p:spTree>
    <p:extLst>
      <p:ext uri="{BB962C8B-B14F-4D97-AF65-F5344CB8AC3E}">
        <p14:creationId xmlns:p14="http://schemas.microsoft.com/office/powerpoint/2010/main" val="2972898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C005C1-406D-42E5-B1A1-BCE6D1040BBE}"/>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7DA0CCF9-A561-43A7-BADC-67DB1066453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CD4D621-4A40-41B0-AAFF-C0FF9EC99E7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DC19943-161C-41B5-BC63-110DDA49FC08}"/>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739CB199-4CD0-45EB-99E9-EA8289FC8C07}"/>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ECE3E2F6-E08E-4528-A281-117166965755}"/>
              </a:ext>
            </a:extLst>
          </p:cNvPr>
          <p:cNvSpPr>
            <a:spLocks noGrp="1"/>
          </p:cNvSpPr>
          <p:nvPr>
            <p:ph type="sldNum" sz="quarter" idx="12"/>
          </p:nvPr>
        </p:nvSpPr>
        <p:spPr/>
        <p:txBody>
          <a:bodyPr/>
          <a:lstStyle>
            <a:lvl1pPr>
              <a:defRPr/>
            </a:lvl1pPr>
          </a:lstStyle>
          <a:p>
            <a:fld id="{87908464-06CB-44B8-8881-2F314871ED75}" type="slidenum">
              <a:rPr lang="ru-RU" altLang="ru-RU"/>
              <a:pPr/>
              <a:t>‹#›</a:t>
            </a:fld>
            <a:endParaRPr lang="ru-RU" altLang="ru-RU"/>
          </a:p>
        </p:txBody>
      </p:sp>
    </p:spTree>
    <p:extLst>
      <p:ext uri="{BB962C8B-B14F-4D97-AF65-F5344CB8AC3E}">
        <p14:creationId xmlns:p14="http://schemas.microsoft.com/office/powerpoint/2010/main" val="1681120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099EB3-081E-484C-9917-0DA424B3DB7F}"/>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19AD09D-31A4-48A2-9B39-63471A89C66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9BDF08AF-DE3F-4D2D-A7DA-6FDE8631581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6179396-4FAB-4422-B913-217F68E65C5F}"/>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E94A2C86-6E60-4E95-9C54-7E804A729A7D}"/>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7EF99483-B00C-49C2-AAD2-A99032B9B4D0}"/>
              </a:ext>
            </a:extLst>
          </p:cNvPr>
          <p:cNvSpPr>
            <a:spLocks noGrp="1"/>
          </p:cNvSpPr>
          <p:nvPr>
            <p:ph type="sldNum" sz="quarter" idx="12"/>
          </p:nvPr>
        </p:nvSpPr>
        <p:spPr/>
        <p:txBody>
          <a:bodyPr/>
          <a:lstStyle>
            <a:lvl1pPr>
              <a:defRPr/>
            </a:lvl1pPr>
          </a:lstStyle>
          <a:p>
            <a:fld id="{CA0F20ED-3323-4179-90C9-C09336118C39}" type="slidenum">
              <a:rPr lang="ru-RU" altLang="ru-RU"/>
              <a:pPr/>
              <a:t>‹#›</a:t>
            </a:fld>
            <a:endParaRPr lang="ru-RU" altLang="ru-RU"/>
          </a:p>
        </p:txBody>
      </p:sp>
    </p:spTree>
    <p:extLst>
      <p:ext uri="{BB962C8B-B14F-4D97-AF65-F5344CB8AC3E}">
        <p14:creationId xmlns:p14="http://schemas.microsoft.com/office/powerpoint/2010/main" val="115460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34B5746-5D66-4617-849E-CB8E5DD3F436}"/>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a:extLst>
              <a:ext uri="{FF2B5EF4-FFF2-40B4-BE49-F238E27FC236}">
                <a16:creationId xmlns:a16="http://schemas.microsoft.com/office/drawing/2014/main" id="{70310D42-3AAE-4791-8C40-1538259435C2}"/>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a:extLst>
              <a:ext uri="{FF2B5EF4-FFF2-40B4-BE49-F238E27FC236}">
                <a16:creationId xmlns:a16="http://schemas.microsoft.com/office/drawing/2014/main" id="{7D5B3437-5C78-42EA-A888-DA4943412228}"/>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ltLang="ru-RU"/>
          </a:p>
        </p:txBody>
      </p:sp>
      <p:sp>
        <p:nvSpPr>
          <p:cNvPr id="1029" name="Rectangle 5">
            <a:extLst>
              <a:ext uri="{FF2B5EF4-FFF2-40B4-BE49-F238E27FC236}">
                <a16:creationId xmlns:a16="http://schemas.microsoft.com/office/drawing/2014/main" id="{E1C40B79-B144-4A47-A18C-0B82D3D26CF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ltLang="ru-RU"/>
          </a:p>
        </p:txBody>
      </p:sp>
      <p:sp>
        <p:nvSpPr>
          <p:cNvPr id="1030" name="Rectangle 6">
            <a:extLst>
              <a:ext uri="{FF2B5EF4-FFF2-40B4-BE49-F238E27FC236}">
                <a16:creationId xmlns:a16="http://schemas.microsoft.com/office/drawing/2014/main" id="{C294C6B4-79BE-44F7-B334-7A753C79DFC6}"/>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21A4481-1A0D-4CD7-8119-985551635BF4}"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se.ru/org/persons/66308" TargetMode="External"/><Relationship Id="rId2" Type="http://schemas.openxmlformats.org/officeDocument/2006/relationships/hyperlink" Target="mailto:kim@hse.r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unstats.un.org/unsd/snaama/dnllist.asp"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ollev.com/igorkim565"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5.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7.bin"/></Relationships>
</file>

<file path=ppt/slides/_rels/slide24.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1.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1.bin"/><Relationship Id="rId14" Type="http://schemas.openxmlformats.org/officeDocument/2006/relationships/image" Target="../media/image15.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6.wmf"/></Relationships>
</file>

<file path=ppt/slides/_rels/slide2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9.wmf"/><Relationship Id="rId5" Type="http://schemas.openxmlformats.org/officeDocument/2006/relationships/oleObject" Target="../embeddings/oleObject16.bin"/><Relationship Id="rId4" Type="http://schemas.openxmlformats.org/officeDocument/2006/relationships/image" Target="../media/image18.wmf"/></Relationships>
</file>

<file path=ppt/slides/_rels/slide29.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22.bin"/><Relationship Id="rId3" Type="http://schemas.openxmlformats.org/officeDocument/2006/relationships/oleObject" Target="../embeddings/oleObject17.bin"/><Relationship Id="rId7" Type="http://schemas.openxmlformats.org/officeDocument/2006/relationships/oleObject" Target="../embeddings/oleObject19.bin"/><Relationship Id="rId12"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0.wmf"/><Relationship Id="rId11" Type="http://schemas.openxmlformats.org/officeDocument/2006/relationships/oleObject" Target="../embeddings/oleObject21.bin"/><Relationship Id="rId5" Type="http://schemas.openxmlformats.org/officeDocument/2006/relationships/oleObject" Target="../embeddings/oleObject18.bin"/><Relationship Id="rId10" Type="http://schemas.openxmlformats.org/officeDocument/2006/relationships/image" Target="../media/image22.wmf"/><Relationship Id="rId4" Type="http://schemas.openxmlformats.org/officeDocument/2006/relationships/image" Target="../media/image18.wmf"/><Relationship Id="rId9" Type="http://schemas.openxmlformats.org/officeDocument/2006/relationships/oleObject" Target="../embeddings/oleObject20.bin"/><Relationship Id="rId14" Type="http://schemas.openxmlformats.org/officeDocument/2006/relationships/image" Target="../media/image2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9.wmf"/><Relationship Id="rId13" Type="http://schemas.openxmlformats.org/officeDocument/2006/relationships/oleObject" Target="../embeddings/oleObject28.bin"/><Relationship Id="rId3" Type="http://schemas.openxmlformats.org/officeDocument/2006/relationships/oleObject" Target="../embeddings/oleObject23.bin"/><Relationship Id="rId7" Type="http://schemas.openxmlformats.org/officeDocument/2006/relationships/oleObject" Target="../embeddings/oleObject25.bin"/><Relationship Id="rId12"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8.wmf"/><Relationship Id="rId11" Type="http://schemas.openxmlformats.org/officeDocument/2006/relationships/oleObject" Target="../embeddings/oleObject27.bin"/><Relationship Id="rId5" Type="http://schemas.openxmlformats.org/officeDocument/2006/relationships/oleObject" Target="../embeddings/oleObject24.bin"/><Relationship Id="rId10" Type="http://schemas.openxmlformats.org/officeDocument/2006/relationships/image" Target="../media/image26.wmf"/><Relationship Id="rId4" Type="http://schemas.openxmlformats.org/officeDocument/2006/relationships/image" Target="../media/image25.wmf"/><Relationship Id="rId9" Type="http://schemas.openxmlformats.org/officeDocument/2006/relationships/oleObject" Target="../embeddings/oleObject26.bin"/><Relationship Id="rId14" Type="http://schemas.openxmlformats.org/officeDocument/2006/relationships/image" Target="../media/image28.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0.wmf"/><Relationship Id="rId5" Type="http://schemas.openxmlformats.org/officeDocument/2006/relationships/oleObject" Target="../embeddings/oleObject30.bin"/><Relationship Id="rId4" Type="http://schemas.openxmlformats.org/officeDocument/2006/relationships/image" Target="../media/image29.wmf"/></Relationships>
</file>

<file path=ppt/slides/_rels/slide32.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31.bin"/><Relationship Id="rId7" Type="http://schemas.openxmlformats.org/officeDocument/2006/relationships/oleObject" Target="../embeddings/oleObject33.bin"/><Relationship Id="rId12" Type="http://schemas.openxmlformats.org/officeDocument/2006/relationships/image" Target="../media/image33.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1.wmf"/><Relationship Id="rId11" Type="http://schemas.openxmlformats.org/officeDocument/2006/relationships/oleObject" Target="../embeddings/oleObject35.bin"/><Relationship Id="rId5" Type="http://schemas.openxmlformats.org/officeDocument/2006/relationships/oleObject" Target="../embeddings/oleObject32.bin"/><Relationship Id="rId10" Type="http://schemas.openxmlformats.org/officeDocument/2006/relationships/image" Target="../media/image32.wmf"/><Relationship Id="rId4" Type="http://schemas.openxmlformats.org/officeDocument/2006/relationships/image" Target="../media/image18.wmf"/><Relationship Id="rId9" Type="http://schemas.openxmlformats.org/officeDocument/2006/relationships/oleObject" Target="../embeddings/oleObject34.bin"/></Relationships>
</file>

<file path=ppt/slides/_rels/slide33.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36.bin"/><Relationship Id="rId7"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5.wmf"/><Relationship Id="rId5" Type="http://schemas.openxmlformats.org/officeDocument/2006/relationships/oleObject" Target="../embeddings/oleObject37.bin"/><Relationship Id="rId4" Type="http://schemas.openxmlformats.org/officeDocument/2006/relationships/image" Target="../media/image34.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37.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88927A02-4F9E-44AD-B7C6-4EA0DC474ECC}"/>
              </a:ext>
            </a:extLst>
          </p:cNvPr>
          <p:cNvSpPr>
            <a:spLocks noGrp="1" noChangeArrowheads="1"/>
          </p:cNvSpPr>
          <p:nvPr>
            <p:ph type="ctrTitle"/>
          </p:nvPr>
        </p:nvSpPr>
        <p:spPr>
          <a:xfrm>
            <a:off x="654050" y="1535113"/>
            <a:ext cx="7980363" cy="2478087"/>
          </a:xfrm>
        </p:spPr>
        <p:txBody>
          <a:bodyPr anchor="ctr"/>
          <a:lstStyle/>
          <a:p>
            <a:r>
              <a:rPr lang="ru-RU" altLang="ru-RU" sz="4000" b="1" dirty="0">
                <a:solidFill>
                  <a:schemeClr val="accent2"/>
                </a:solidFill>
              </a:rPr>
              <a:t>Таблицы «Затраты-выпуск» – инструмент макроэкономического анализа</a:t>
            </a:r>
          </a:p>
        </p:txBody>
      </p:sp>
      <p:sp>
        <p:nvSpPr>
          <p:cNvPr id="7" name="Rectangle 9">
            <a:extLst>
              <a:ext uri="{FF2B5EF4-FFF2-40B4-BE49-F238E27FC236}">
                <a16:creationId xmlns:a16="http://schemas.microsoft.com/office/drawing/2014/main" id="{0E4EDC39-2A94-4C0A-9C51-3185BA651359}"/>
              </a:ext>
            </a:extLst>
          </p:cNvPr>
          <p:cNvSpPr>
            <a:spLocks noGrp="1" noChangeArrowheads="1"/>
          </p:cNvSpPr>
          <p:nvPr>
            <p:ph type="subTitle" idx="1"/>
          </p:nvPr>
        </p:nvSpPr>
        <p:spPr>
          <a:xfrm>
            <a:off x="1371600" y="3886200"/>
            <a:ext cx="6661150" cy="2187575"/>
          </a:xfrm>
        </p:spPr>
        <p:txBody>
          <a:bodyPr/>
          <a:lstStyle/>
          <a:p>
            <a:pPr eaLnBrk="1" hangingPunct="1">
              <a:lnSpc>
                <a:spcPct val="90000"/>
              </a:lnSpc>
            </a:pPr>
            <a:r>
              <a:rPr lang="ru-RU" altLang="ja-JP" sz="2800" b="1" dirty="0"/>
              <a:t>Игорь Ким, </a:t>
            </a:r>
            <a:r>
              <a:rPr lang="ru-RU" altLang="ja-JP" sz="2800" dirty="0"/>
              <a:t>к.э.н., доцент департамента теоретической экономики НИУ ВШЭ </a:t>
            </a:r>
          </a:p>
          <a:p>
            <a:pPr eaLnBrk="1" hangingPunct="1">
              <a:lnSpc>
                <a:spcPct val="90000"/>
              </a:lnSpc>
            </a:pPr>
            <a:r>
              <a:rPr lang="en-US" altLang="ja-JP" sz="2800" dirty="0">
                <a:ea typeface="ＭＳ Ｐゴシック" panose="020B0600070205080204" pitchFamily="34" charset="-128"/>
                <a:hlinkClick r:id="rId2"/>
              </a:rPr>
              <a:t>kim@hse.ru</a:t>
            </a:r>
            <a:r>
              <a:rPr lang="en-US" altLang="ja-JP" sz="2800" dirty="0">
                <a:ea typeface="ＭＳ Ｐゴシック" panose="020B0600070205080204" pitchFamily="34" charset="-128"/>
              </a:rPr>
              <a:t> </a:t>
            </a:r>
            <a:endParaRPr lang="ru-RU" altLang="ja-JP" sz="2800" dirty="0"/>
          </a:p>
          <a:p>
            <a:pPr eaLnBrk="1" hangingPunct="1">
              <a:lnSpc>
                <a:spcPct val="90000"/>
              </a:lnSpc>
            </a:pPr>
            <a:r>
              <a:rPr lang="ru-RU" altLang="ru-RU" sz="2000" dirty="0">
                <a:hlinkClick r:id="rId3"/>
              </a:rPr>
              <a:t>https://www.hse.ru/org/persons/66308</a:t>
            </a:r>
            <a:r>
              <a:rPr lang="ru-RU" altLang="ru-RU" sz="2800" dirty="0"/>
              <a:t> </a:t>
            </a:r>
          </a:p>
        </p:txBody>
      </p:sp>
    </p:spTree>
    <p:extLst>
      <p:ext uri="{BB962C8B-B14F-4D97-AF65-F5344CB8AC3E}">
        <p14:creationId xmlns:p14="http://schemas.microsoft.com/office/powerpoint/2010/main" val="1619735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708296D-B472-4C59-8109-33A61334C6A0}"/>
              </a:ext>
            </a:extLst>
          </p:cNvPr>
          <p:cNvSpPr>
            <a:spLocks noGrp="1" noChangeArrowheads="1"/>
          </p:cNvSpPr>
          <p:nvPr>
            <p:ph type="title"/>
          </p:nvPr>
        </p:nvSpPr>
        <p:spPr>
          <a:xfrm>
            <a:off x="584200" y="203200"/>
            <a:ext cx="8229600" cy="765175"/>
          </a:xfrm>
        </p:spPr>
        <p:txBody>
          <a:bodyPr/>
          <a:lstStyle/>
          <a:p>
            <a:pPr eaLnBrk="1" hangingPunct="1"/>
            <a:r>
              <a:rPr lang="ru-RU" altLang="ru-RU" sz="2800"/>
              <a:t>Структура ВВП некоторых стран мира в 2015 г.</a:t>
            </a:r>
          </a:p>
        </p:txBody>
      </p:sp>
      <p:sp>
        <p:nvSpPr>
          <p:cNvPr id="15363" name="Rectangle 3">
            <a:extLst>
              <a:ext uri="{FF2B5EF4-FFF2-40B4-BE49-F238E27FC236}">
                <a16:creationId xmlns:a16="http://schemas.microsoft.com/office/drawing/2014/main" id="{412F62C2-6331-4BC8-AE53-6AA5F3044416}"/>
              </a:ext>
            </a:extLst>
          </p:cNvPr>
          <p:cNvSpPr>
            <a:spLocks noChangeArrowheads="1"/>
          </p:cNvSpPr>
          <p:nvPr/>
        </p:nvSpPr>
        <p:spPr bwMode="auto">
          <a:xfrm>
            <a:off x="0" y="6597650"/>
            <a:ext cx="896461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ru-RU" altLang="ru-RU" sz="1200">
                <a:solidFill>
                  <a:schemeClr val="tx2"/>
                </a:solidFill>
              </a:rPr>
              <a:t>Источник: Построено по </a:t>
            </a:r>
            <a:r>
              <a:rPr lang="en-US" altLang="ru-RU" sz="1200">
                <a:solidFill>
                  <a:schemeClr val="tx2"/>
                </a:solidFill>
              </a:rPr>
              <a:t> </a:t>
            </a:r>
            <a:r>
              <a:rPr lang="ru-RU" altLang="ru-RU" sz="1200">
                <a:solidFill>
                  <a:schemeClr val="tx2"/>
                </a:solidFill>
              </a:rPr>
              <a:t>данным</a:t>
            </a:r>
            <a:r>
              <a:rPr lang="en-US" altLang="ru-RU" sz="1200">
                <a:solidFill>
                  <a:schemeClr val="tx2"/>
                </a:solidFill>
              </a:rPr>
              <a:t>: United Nations Statistics Division, </a:t>
            </a:r>
            <a:r>
              <a:rPr lang="en-US" altLang="ru-RU" sz="1200">
                <a:solidFill>
                  <a:schemeClr val="tx2"/>
                </a:solidFill>
                <a:hlinkClick r:id="rId3"/>
              </a:rPr>
              <a:t>http://unstats.un.org/unsd/snaama/dnllist.asp</a:t>
            </a:r>
            <a:r>
              <a:rPr lang="ru-RU" altLang="ru-RU" sz="1200">
                <a:solidFill>
                  <a:schemeClr val="tx2"/>
                </a:solidFill>
              </a:rPr>
              <a:t> </a:t>
            </a:r>
          </a:p>
        </p:txBody>
      </p:sp>
      <p:pic>
        <p:nvPicPr>
          <p:cNvPr id="15364" name="Picture 4">
            <a:extLst>
              <a:ext uri="{FF2B5EF4-FFF2-40B4-BE49-F238E27FC236}">
                <a16:creationId xmlns:a16="http://schemas.microsoft.com/office/drawing/2014/main" id="{7267F6DF-6A05-48F2-8BD3-33C3908BFB0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575" y="674688"/>
            <a:ext cx="9426575" cy="588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7873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7862F4-9D25-4EC9-9EE5-5F2D9D621F04}"/>
              </a:ext>
            </a:extLst>
          </p:cNvPr>
          <p:cNvSpPr>
            <a:spLocks noGrp="1"/>
          </p:cNvSpPr>
          <p:nvPr>
            <p:ph type="title"/>
          </p:nvPr>
        </p:nvSpPr>
        <p:spPr/>
        <p:txBody>
          <a:bodyPr/>
          <a:lstStyle/>
          <a:p>
            <a:r>
              <a:rPr lang="ru-RU" dirty="0"/>
              <a:t>Как вы думаете?</a:t>
            </a:r>
          </a:p>
        </p:txBody>
      </p:sp>
      <p:sp>
        <p:nvSpPr>
          <p:cNvPr id="3" name="Объект 2">
            <a:extLst>
              <a:ext uri="{FF2B5EF4-FFF2-40B4-BE49-F238E27FC236}">
                <a16:creationId xmlns:a16="http://schemas.microsoft.com/office/drawing/2014/main" id="{8F28338F-33A9-4BEF-A282-A2A39C0F8702}"/>
              </a:ext>
            </a:extLst>
          </p:cNvPr>
          <p:cNvSpPr>
            <a:spLocks noGrp="1"/>
          </p:cNvSpPr>
          <p:nvPr>
            <p:ph idx="1"/>
          </p:nvPr>
        </p:nvSpPr>
        <p:spPr>
          <a:xfrm>
            <a:off x="323528" y="1268760"/>
            <a:ext cx="8363272" cy="4857403"/>
          </a:xfrm>
        </p:spPr>
        <p:txBody>
          <a:bodyPr/>
          <a:lstStyle/>
          <a:p>
            <a:pPr marL="0" indent="0">
              <a:buNone/>
            </a:pPr>
            <a:r>
              <a:rPr lang="ru-RU" dirty="0"/>
              <a:t>Какой ВЭД генерировал наибольшую долю добавленной стоимости в составе ВВП-2016?</a:t>
            </a:r>
          </a:p>
          <a:p>
            <a:r>
              <a:rPr lang="ru-RU" dirty="0"/>
              <a:t>Операции с недвижимостью</a:t>
            </a:r>
          </a:p>
          <a:p>
            <a:r>
              <a:rPr lang="ru-RU" dirty="0"/>
              <a:t>Оптовая торговля</a:t>
            </a:r>
          </a:p>
          <a:p>
            <a:r>
              <a:rPr lang="ru-RU" dirty="0"/>
              <a:t>Розничная торговля</a:t>
            </a:r>
          </a:p>
          <a:p>
            <a:r>
              <a:rPr lang="ru-RU" dirty="0"/>
              <a:t>Добыча нефти и газа</a:t>
            </a:r>
          </a:p>
          <a:p>
            <a:r>
              <a:rPr lang="ru-RU" dirty="0"/>
              <a:t>Строительство</a:t>
            </a:r>
          </a:p>
          <a:p>
            <a:endParaRPr lang="ru-RU" dirty="0"/>
          </a:p>
          <a:p>
            <a:endParaRPr lang="ru-RU" dirty="0"/>
          </a:p>
        </p:txBody>
      </p:sp>
    </p:spTree>
    <p:extLst>
      <p:ext uri="{BB962C8B-B14F-4D97-AF65-F5344CB8AC3E}">
        <p14:creationId xmlns:p14="http://schemas.microsoft.com/office/powerpoint/2010/main" val="2188612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7862F4-9D25-4EC9-9EE5-5F2D9D621F04}"/>
              </a:ext>
            </a:extLst>
          </p:cNvPr>
          <p:cNvSpPr>
            <a:spLocks noGrp="1"/>
          </p:cNvSpPr>
          <p:nvPr>
            <p:ph type="title"/>
          </p:nvPr>
        </p:nvSpPr>
        <p:spPr/>
        <p:txBody>
          <a:bodyPr/>
          <a:lstStyle/>
          <a:p>
            <a:r>
              <a:rPr lang="ru-RU" dirty="0"/>
              <a:t>Как вы думаете?</a:t>
            </a:r>
          </a:p>
        </p:txBody>
      </p:sp>
      <p:sp>
        <p:nvSpPr>
          <p:cNvPr id="3" name="Объект 2">
            <a:extLst>
              <a:ext uri="{FF2B5EF4-FFF2-40B4-BE49-F238E27FC236}">
                <a16:creationId xmlns:a16="http://schemas.microsoft.com/office/drawing/2014/main" id="{8F28338F-33A9-4BEF-A282-A2A39C0F8702}"/>
              </a:ext>
            </a:extLst>
          </p:cNvPr>
          <p:cNvSpPr>
            <a:spLocks noGrp="1"/>
          </p:cNvSpPr>
          <p:nvPr>
            <p:ph idx="1"/>
          </p:nvPr>
        </p:nvSpPr>
        <p:spPr/>
        <p:txBody>
          <a:bodyPr/>
          <a:lstStyle/>
          <a:p>
            <a:pPr marL="0" indent="0">
              <a:buNone/>
            </a:pPr>
            <a:r>
              <a:rPr lang="ru-RU" dirty="0"/>
              <a:t>На что больше всего потратили домохозяйства в 2016 г.?</a:t>
            </a:r>
          </a:p>
          <a:p>
            <a:r>
              <a:rPr lang="ru-RU" dirty="0"/>
              <a:t>Услуги, связанные с недвижимостью</a:t>
            </a:r>
          </a:p>
          <a:p>
            <a:r>
              <a:rPr lang="ru-RU" dirty="0"/>
              <a:t>Алкоголь</a:t>
            </a:r>
          </a:p>
          <a:p>
            <a:r>
              <a:rPr lang="ru-RU" dirty="0"/>
              <a:t>Одежда </a:t>
            </a:r>
          </a:p>
          <a:p>
            <a:r>
              <a:rPr lang="ru-RU" dirty="0"/>
              <a:t>Молочные продукты</a:t>
            </a:r>
          </a:p>
          <a:p>
            <a:r>
              <a:rPr lang="ru-RU" dirty="0"/>
              <a:t>Мясо</a:t>
            </a:r>
          </a:p>
          <a:p>
            <a:endParaRPr lang="ru-RU" dirty="0"/>
          </a:p>
          <a:p>
            <a:endParaRPr lang="ru-RU" dirty="0"/>
          </a:p>
        </p:txBody>
      </p:sp>
    </p:spTree>
    <p:extLst>
      <p:ext uri="{BB962C8B-B14F-4D97-AF65-F5344CB8AC3E}">
        <p14:creationId xmlns:p14="http://schemas.microsoft.com/office/powerpoint/2010/main" val="920123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7862F4-9D25-4EC9-9EE5-5F2D9D621F04}"/>
              </a:ext>
            </a:extLst>
          </p:cNvPr>
          <p:cNvSpPr>
            <a:spLocks noGrp="1"/>
          </p:cNvSpPr>
          <p:nvPr>
            <p:ph type="title"/>
          </p:nvPr>
        </p:nvSpPr>
        <p:spPr/>
        <p:txBody>
          <a:bodyPr/>
          <a:lstStyle/>
          <a:p>
            <a:r>
              <a:rPr lang="ru-RU" dirty="0"/>
              <a:t>Как вы думаете?</a:t>
            </a:r>
          </a:p>
        </p:txBody>
      </p:sp>
      <p:sp>
        <p:nvSpPr>
          <p:cNvPr id="3" name="Объект 2">
            <a:extLst>
              <a:ext uri="{FF2B5EF4-FFF2-40B4-BE49-F238E27FC236}">
                <a16:creationId xmlns:a16="http://schemas.microsoft.com/office/drawing/2014/main" id="{8F28338F-33A9-4BEF-A282-A2A39C0F8702}"/>
              </a:ext>
            </a:extLst>
          </p:cNvPr>
          <p:cNvSpPr>
            <a:spLocks noGrp="1"/>
          </p:cNvSpPr>
          <p:nvPr>
            <p:ph idx="1"/>
          </p:nvPr>
        </p:nvSpPr>
        <p:spPr/>
        <p:txBody>
          <a:bodyPr/>
          <a:lstStyle/>
          <a:p>
            <a:pPr marL="0" indent="0">
              <a:buNone/>
            </a:pPr>
            <a:r>
              <a:rPr lang="ru-RU" dirty="0"/>
              <a:t>Когда домохозяйства покупают цветы, доля какого компонента в ЦКП наибольшая?</a:t>
            </a:r>
          </a:p>
          <a:p>
            <a:r>
              <a:rPr lang="ru-RU" dirty="0"/>
              <a:t>Отечественная продукция</a:t>
            </a:r>
          </a:p>
          <a:p>
            <a:r>
              <a:rPr lang="ru-RU" dirty="0"/>
              <a:t>Импортная продукция</a:t>
            </a:r>
          </a:p>
          <a:p>
            <a:r>
              <a:rPr lang="ru-RU" dirty="0"/>
              <a:t>Транспортная наценка</a:t>
            </a:r>
          </a:p>
          <a:p>
            <a:r>
              <a:rPr lang="ru-RU" dirty="0"/>
              <a:t>Торговая наценка</a:t>
            </a:r>
          </a:p>
          <a:p>
            <a:r>
              <a:rPr lang="ru-RU" dirty="0"/>
              <a:t>Чистые налоги на продукты</a:t>
            </a:r>
          </a:p>
          <a:p>
            <a:endParaRPr lang="ru-RU" dirty="0"/>
          </a:p>
          <a:p>
            <a:endParaRPr lang="ru-RU" dirty="0"/>
          </a:p>
        </p:txBody>
      </p:sp>
    </p:spTree>
    <p:extLst>
      <p:ext uri="{BB962C8B-B14F-4D97-AF65-F5344CB8AC3E}">
        <p14:creationId xmlns:p14="http://schemas.microsoft.com/office/powerpoint/2010/main" val="3294781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8B76627-1240-4E6B-B2F5-ECCB43C5F5F3}"/>
              </a:ext>
            </a:extLst>
          </p:cNvPr>
          <p:cNvSpPr>
            <a:spLocks noGrp="1" noChangeArrowheads="1"/>
          </p:cNvSpPr>
          <p:nvPr>
            <p:ph type="title"/>
          </p:nvPr>
        </p:nvSpPr>
        <p:spPr>
          <a:xfrm>
            <a:off x="457200" y="274638"/>
            <a:ext cx="8229600" cy="869950"/>
          </a:xfrm>
        </p:spPr>
        <p:txBody>
          <a:bodyPr/>
          <a:lstStyle/>
          <a:p>
            <a:r>
              <a:rPr lang="ru-RU" altLang="ru-RU" sz="4000">
                <a:solidFill>
                  <a:schemeClr val="accent2"/>
                </a:solidFill>
              </a:rPr>
              <a:t>Симметричные таблицы: основные обозначения</a:t>
            </a:r>
          </a:p>
        </p:txBody>
      </p:sp>
      <p:sp>
        <p:nvSpPr>
          <p:cNvPr id="3075" name="Rectangle 3">
            <a:extLst>
              <a:ext uri="{FF2B5EF4-FFF2-40B4-BE49-F238E27FC236}">
                <a16:creationId xmlns:a16="http://schemas.microsoft.com/office/drawing/2014/main" id="{EE5F0E6B-0C95-4AFE-B11C-DE425E9BC2D6}"/>
              </a:ext>
            </a:extLst>
          </p:cNvPr>
          <p:cNvSpPr>
            <a:spLocks noGrp="1" noChangeArrowheads="1"/>
          </p:cNvSpPr>
          <p:nvPr>
            <p:ph type="body" idx="1"/>
          </p:nvPr>
        </p:nvSpPr>
        <p:spPr>
          <a:xfrm>
            <a:off x="285750" y="1274763"/>
            <a:ext cx="8512175" cy="5260975"/>
          </a:xfrm>
        </p:spPr>
        <p:txBody>
          <a:bodyPr/>
          <a:lstStyle/>
          <a:p>
            <a:pPr>
              <a:buFontTx/>
              <a:buNone/>
            </a:pPr>
            <a:r>
              <a:rPr lang="ru-RU" altLang="ru-RU" sz="2800"/>
              <a:t>В межотраслевом балансе (симметричной таблице «затраты-выпуск») обозначим</a:t>
            </a:r>
          </a:p>
          <a:p>
            <a:r>
              <a:rPr lang="en-US" altLang="ru-RU" sz="2800" i="1">
                <a:latin typeface="Times New Roman" panose="02020603050405020304" pitchFamily="18" charset="0"/>
              </a:rPr>
              <a:t>x</a:t>
            </a:r>
            <a:r>
              <a:rPr lang="en-US" altLang="ru-RU" sz="2800" i="1" baseline="-25000">
                <a:latin typeface="Times New Roman" panose="02020603050405020304" pitchFamily="18" charset="0"/>
              </a:rPr>
              <a:t>ij</a:t>
            </a:r>
            <a:r>
              <a:rPr lang="en-US" altLang="ru-RU" sz="2800">
                <a:latin typeface="Times New Roman" panose="02020603050405020304" pitchFamily="18" charset="0"/>
              </a:rPr>
              <a:t> </a:t>
            </a:r>
            <a:r>
              <a:rPr lang="en-US" altLang="ru-RU" sz="2800"/>
              <a:t>– </a:t>
            </a:r>
            <a:r>
              <a:rPr lang="ru-RU" altLang="ru-RU" sz="2800">
                <a:solidFill>
                  <a:schemeClr val="accent2"/>
                </a:solidFill>
              </a:rPr>
              <a:t>промежуточное потребление</a:t>
            </a:r>
            <a:r>
              <a:rPr lang="ru-RU" altLang="ru-RU" sz="2800"/>
              <a:t> </a:t>
            </a:r>
            <a:r>
              <a:rPr lang="en-US" altLang="ru-RU" sz="2800" i="1"/>
              <a:t>i</a:t>
            </a:r>
            <a:r>
              <a:rPr lang="en-US" altLang="ru-RU" sz="2800"/>
              <a:t>-</a:t>
            </a:r>
            <a:r>
              <a:rPr lang="ru-RU" altLang="ru-RU" sz="2800"/>
              <a:t>ого продукта для производства </a:t>
            </a:r>
            <a:r>
              <a:rPr lang="en-US" altLang="ru-RU" sz="2800" i="1"/>
              <a:t>j</a:t>
            </a:r>
            <a:r>
              <a:rPr lang="en-US" altLang="ru-RU" sz="2800"/>
              <a:t>-</a:t>
            </a:r>
            <a:r>
              <a:rPr lang="ru-RU" altLang="ru-RU" sz="2800"/>
              <a:t>го продукта</a:t>
            </a:r>
          </a:p>
          <a:p>
            <a:r>
              <a:rPr lang="en-US" altLang="ru-RU" sz="2800" i="1">
                <a:latin typeface="Times New Roman" panose="02020603050405020304" pitchFamily="18" charset="0"/>
              </a:rPr>
              <a:t>f</a:t>
            </a:r>
            <a:r>
              <a:rPr lang="en-US" altLang="ru-RU" sz="2800" i="1" baseline="-25000">
                <a:latin typeface="Times New Roman" panose="02020603050405020304" pitchFamily="18" charset="0"/>
              </a:rPr>
              <a:t>in</a:t>
            </a:r>
            <a:r>
              <a:rPr lang="en-US" altLang="ru-RU" sz="2800"/>
              <a:t> –</a:t>
            </a:r>
            <a:r>
              <a:rPr lang="ru-RU" altLang="ru-RU" sz="2800"/>
              <a:t> использование </a:t>
            </a:r>
            <a:r>
              <a:rPr lang="en-US" altLang="ru-RU" sz="2800" i="1"/>
              <a:t>i</a:t>
            </a:r>
            <a:r>
              <a:rPr lang="en-US" altLang="ru-RU" sz="2800"/>
              <a:t>-</a:t>
            </a:r>
            <a:r>
              <a:rPr lang="ru-RU" altLang="ru-RU" sz="2800"/>
              <a:t>ого продукта для  нужд </a:t>
            </a:r>
            <a:r>
              <a:rPr lang="en-US" altLang="ru-RU" sz="2800" i="1"/>
              <a:t>n</a:t>
            </a:r>
            <a:r>
              <a:rPr lang="en-US" altLang="ru-RU" sz="2800"/>
              <a:t>-</a:t>
            </a:r>
            <a:r>
              <a:rPr lang="ru-RU" altLang="ru-RU" sz="2800"/>
              <a:t>й категории </a:t>
            </a:r>
            <a:r>
              <a:rPr lang="ru-RU" altLang="ru-RU" sz="2800">
                <a:solidFill>
                  <a:schemeClr val="accent2"/>
                </a:solidFill>
              </a:rPr>
              <a:t>конечного потребления</a:t>
            </a:r>
          </a:p>
          <a:p>
            <a:r>
              <a:rPr lang="en-US" altLang="ru-RU" sz="2800" i="1">
                <a:latin typeface="Times New Roman" panose="02020603050405020304" pitchFamily="18" charset="0"/>
              </a:rPr>
              <a:t>v</a:t>
            </a:r>
            <a:r>
              <a:rPr lang="en-US" altLang="ru-RU" sz="2800" i="1" baseline="-25000">
                <a:latin typeface="Times New Roman" panose="02020603050405020304" pitchFamily="18" charset="0"/>
              </a:rPr>
              <a:t>mj</a:t>
            </a:r>
            <a:r>
              <a:rPr lang="en-US" altLang="ru-RU" sz="2800">
                <a:latin typeface="Times New Roman" panose="02020603050405020304" pitchFamily="18" charset="0"/>
              </a:rPr>
              <a:t> </a:t>
            </a:r>
            <a:r>
              <a:rPr lang="en-US" altLang="ru-RU" sz="2800"/>
              <a:t>– </a:t>
            </a:r>
            <a:r>
              <a:rPr lang="ru-RU" altLang="ru-RU" sz="2800"/>
              <a:t>объемы </a:t>
            </a:r>
            <a:r>
              <a:rPr lang="ru-RU" altLang="ru-RU" sz="2800">
                <a:solidFill>
                  <a:schemeClr val="accent2"/>
                </a:solidFill>
              </a:rPr>
              <a:t>добавленной стоимости</a:t>
            </a:r>
            <a:r>
              <a:rPr lang="ru-RU" altLang="ru-RU" sz="2800"/>
              <a:t> </a:t>
            </a:r>
            <a:r>
              <a:rPr lang="en-US" altLang="ru-RU" sz="2800" i="1"/>
              <a:t>m</a:t>
            </a:r>
            <a:r>
              <a:rPr lang="en-US" altLang="ru-RU" sz="2800"/>
              <a:t>-</a:t>
            </a:r>
            <a:r>
              <a:rPr lang="ru-RU" altLang="ru-RU" sz="2800"/>
              <a:t>ого фактора для производства </a:t>
            </a:r>
            <a:r>
              <a:rPr lang="en-US" altLang="ru-RU" sz="2800" i="1"/>
              <a:t>j</a:t>
            </a:r>
            <a:r>
              <a:rPr lang="en-US" altLang="ru-RU" sz="2800"/>
              <a:t>-</a:t>
            </a:r>
            <a:r>
              <a:rPr lang="ru-RU" altLang="ru-RU" sz="2800"/>
              <a:t>го продукта</a:t>
            </a:r>
          </a:p>
          <a:p>
            <a:r>
              <a:rPr lang="en-US" altLang="ru-RU" sz="2800" i="1">
                <a:latin typeface="Times New Roman" panose="02020603050405020304" pitchFamily="18" charset="0"/>
              </a:rPr>
              <a:t>X</a:t>
            </a:r>
            <a:r>
              <a:rPr lang="en-US" altLang="ru-RU" sz="2800" i="1" baseline="-25000">
                <a:latin typeface="Times New Roman" panose="02020603050405020304" pitchFamily="18" charset="0"/>
              </a:rPr>
              <a:t>i</a:t>
            </a:r>
            <a:r>
              <a:rPr lang="en-US" altLang="ru-RU" sz="2800"/>
              <a:t> – </a:t>
            </a:r>
            <a:r>
              <a:rPr lang="ru-RU" altLang="ru-RU" sz="2800">
                <a:solidFill>
                  <a:schemeClr val="accent2"/>
                </a:solidFill>
              </a:rPr>
              <a:t>валовой выпуск</a:t>
            </a:r>
            <a:r>
              <a:rPr lang="ru-RU" altLang="ru-RU" sz="2800"/>
              <a:t> </a:t>
            </a:r>
            <a:r>
              <a:rPr lang="en-US" altLang="ru-RU" sz="2800" i="1"/>
              <a:t>j</a:t>
            </a:r>
            <a:r>
              <a:rPr lang="en-US" altLang="ru-RU" sz="2800"/>
              <a:t>-</a:t>
            </a:r>
            <a:r>
              <a:rPr lang="ru-RU" altLang="ru-RU" sz="2800"/>
              <a:t>го продукта</a:t>
            </a:r>
            <a:endParaRPr lang="en-US" altLang="ru-RU" sz="2800"/>
          </a:p>
          <a:p>
            <a:r>
              <a:rPr lang="en-US" altLang="ru-RU" sz="2800" i="1">
                <a:latin typeface="Times New Roman" panose="02020603050405020304" pitchFamily="18" charset="0"/>
              </a:rPr>
              <a:t>a</a:t>
            </a:r>
            <a:r>
              <a:rPr lang="en-US" altLang="ru-RU" sz="2800" i="1" baseline="-25000">
                <a:latin typeface="Times New Roman" panose="02020603050405020304" pitchFamily="18" charset="0"/>
              </a:rPr>
              <a:t>ij</a:t>
            </a:r>
            <a:r>
              <a:rPr lang="en-US" altLang="ru-RU" sz="2800" baseline="-25000"/>
              <a:t> </a:t>
            </a:r>
            <a:r>
              <a:rPr lang="en-US" altLang="ru-RU" sz="2800"/>
              <a:t>– </a:t>
            </a:r>
            <a:r>
              <a:rPr lang="ru-RU" altLang="ru-RU" sz="2800"/>
              <a:t>коэффициент прямых затрат </a:t>
            </a:r>
            <a:r>
              <a:rPr lang="en-US" altLang="ru-RU" sz="2800" i="1"/>
              <a:t>i</a:t>
            </a:r>
            <a:r>
              <a:rPr lang="en-US" altLang="ru-RU" sz="2800"/>
              <a:t>-</a:t>
            </a:r>
            <a:r>
              <a:rPr lang="ru-RU" altLang="ru-RU" sz="2800"/>
              <a:t>ого продукта в производстве </a:t>
            </a:r>
            <a:r>
              <a:rPr lang="en-US" altLang="ru-RU" sz="2800" i="1"/>
              <a:t>j</a:t>
            </a:r>
            <a:r>
              <a:rPr lang="en-US" altLang="ru-RU" sz="2800"/>
              <a:t>-</a:t>
            </a:r>
            <a:r>
              <a:rPr lang="ru-RU" altLang="ru-RU" sz="2800"/>
              <a:t>го продукта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7862F4-9D25-4EC9-9EE5-5F2D9D621F04}"/>
              </a:ext>
            </a:extLst>
          </p:cNvPr>
          <p:cNvSpPr>
            <a:spLocks noGrp="1"/>
          </p:cNvSpPr>
          <p:nvPr>
            <p:ph type="title"/>
          </p:nvPr>
        </p:nvSpPr>
        <p:spPr/>
        <p:txBody>
          <a:bodyPr/>
          <a:lstStyle/>
          <a:p>
            <a:r>
              <a:rPr lang="ru-RU" dirty="0"/>
              <a:t>Как вы думаете?</a:t>
            </a:r>
          </a:p>
        </p:txBody>
      </p:sp>
      <p:sp>
        <p:nvSpPr>
          <p:cNvPr id="3" name="Объект 2">
            <a:extLst>
              <a:ext uri="{FF2B5EF4-FFF2-40B4-BE49-F238E27FC236}">
                <a16:creationId xmlns:a16="http://schemas.microsoft.com/office/drawing/2014/main" id="{8F28338F-33A9-4BEF-A282-A2A39C0F8702}"/>
              </a:ext>
            </a:extLst>
          </p:cNvPr>
          <p:cNvSpPr>
            <a:spLocks noGrp="1"/>
          </p:cNvSpPr>
          <p:nvPr>
            <p:ph idx="1"/>
          </p:nvPr>
        </p:nvSpPr>
        <p:spPr/>
        <p:txBody>
          <a:bodyPr/>
          <a:lstStyle/>
          <a:p>
            <a:pPr marL="0" indent="0">
              <a:buNone/>
            </a:pPr>
            <a:r>
              <a:rPr lang="ru-RU" dirty="0"/>
              <a:t>При производстве книг и газет, что имеет наибольшую долю в валовом выпуске?</a:t>
            </a:r>
          </a:p>
          <a:p>
            <a:r>
              <a:rPr lang="ru-RU" dirty="0"/>
              <a:t>Оплата труда</a:t>
            </a:r>
          </a:p>
          <a:p>
            <a:r>
              <a:rPr lang="ru-RU" dirty="0"/>
              <a:t>Прибыль</a:t>
            </a:r>
          </a:p>
          <a:p>
            <a:r>
              <a:rPr lang="ru-RU" dirty="0"/>
              <a:t>Бумага </a:t>
            </a:r>
          </a:p>
          <a:p>
            <a:r>
              <a:rPr lang="ru-RU" dirty="0"/>
              <a:t>Услуги, связанные с недвижимым имуществом</a:t>
            </a:r>
          </a:p>
          <a:p>
            <a:endParaRPr lang="ru-RU" dirty="0"/>
          </a:p>
          <a:p>
            <a:endParaRPr lang="ru-RU" dirty="0"/>
          </a:p>
        </p:txBody>
      </p:sp>
    </p:spTree>
    <p:extLst>
      <p:ext uri="{BB962C8B-B14F-4D97-AF65-F5344CB8AC3E}">
        <p14:creationId xmlns:p14="http://schemas.microsoft.com/office/powerpoint/2010/main" val="3277265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C09B150-E76F-4B57-9DDE-4FD453A2DF18}"/>
              </a:ext>
            </a:extLst>
          </p:cNvPr>
          <p:cNvSpPr>
            <a:spLocks noGrp="1" noChangeArrowheads="1"/>
          </p:cNvSpPr>
          <p:nvPr>
            <p:ph type="title"/>
          </p:nvPr>
        </p:nvSpPr>
        <p:spPr/>
        <p:txBody>
          <a:bodyPr/>
          <a:lstStyle/>
          <a:p>
            <a:r>
              <a:rPr lang="ru-RU" altLang="ru-RU" sz="3600">
                <a:solidFill>
                  <a:schemeClr val="accent2"/>
                </a:solidFill>
              </a:rPr>
              <a:t>Симметричные таблицы: основные тождества</a:t>
            </a:r>
          </a:p>
        </p:txBody>
      </p:sp>
      <p:sp>
        <p:nvSpPr>
          <p:cNvPr id="4099" name="Rectangle 3">
            <a:extLst>
              <a:ext uri="{FF2B5EF4-FFF2-40B4-BE49-F238E27FC236}">
                <a16:creationId xmlns:a16="http://schemas.microsoft.com/office/drawing/2014/main" id="{CE5D5D0F-6033-460E-91A0-116D0B71F34F}"/>
              </a:ext>
            </a:extLst>
          </p:cNvPr>
          <p:cNvSpPr>
            <a:spLocks noGrp="1" noChangeArrowheads="1"/>
          </p:cNvSpPr>
          <p:nvPr>
            <p:ph type="body" idx="1"/>
          </p:nvPr>
        </p:nvSpPr>
        <p:spPr/>
        <p:txBody>
          <a:bodyPr/>
          <a:lstStyle/>
          <a:p>
            <a:endParaRPr lang="en-US" altLang="ru-RU"/>
          </a:p>
          <a:p>
            <a:endParaRPr lang="en-US" altLang="ru-RU"/>
          </a:p>
          <a:p>
            <a:pPr>
              <a:buFontTx/>
              <a:buNone/>
            </a:pPr>
            <a:r>
              <a:rPr lang="ru-RU" altLang="ru-RU"/>
              <a:t>или в матричном виде: </a:t>
            </a:r>
          </a:p>
        </p:txBody>
      </p:sp>
      <p:graphicFrame>
        <p:nvGraphicFramePr>
          <p:cNvPr id="4100" name="Object 4">
            <a:extLst>
              <a:ext uri="{FF2B5EF4-FFF2-40B4-BE49-F238E27FC236}">
                <a16:creationId xmlns:a16="http://schemas.microsoft.com/office/drawing/2014/main" id="{DB9F9423-A77E-4297-B457-3D88CF0DE4C8}"/>
              </a:ext>
            </a:extLst>
          </p:cNvPr>
          <p:cNvGraphicFramePr>
            <a:graphicFrameLocks noChangeAspect="1"/>
          </p:cNvGraphicFramePr>
          <p:nvPr/>
        </p:nvGraphicFramePr>
        <p:xfrm>
          <a:off x="520700" y="1731963"/>
          <a:ext cx="7612063" cy="1120775"/>
        </p:xfrm>
        <a:graphic>
          <a:graphicData uri="http://schemas.openxmlformats.org/presentationml/2006/ole">
            <mc:AlternateContent xmlns:mc="http://schemas.openxmlformats.org/markup-compatibility/2006">
              <mc:Choice xmlns:v="urn:schemas-microsoft-com:vml" Requires="v">
                <p:oleObj spid="_x0000_s4118" name="Equation" r:id="rId3" imgW="2412720" imgH="355320" progId="Equation.DSMT4">
                  <p:embed/>
                </p:oleObj>
              </mc:Choice>
              <mc:Fallback>
                <p:oleObj name="Equation" r:id="rId3" imgW="2412720" imgH="35532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700" y="1731963"/>
                        <a:ext cx="7612063"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01" name="Object 5">
            <a:extLst>
              <a:ext uri="{FF2B5EF4-FFF2-40B4-BE49-F238E27FC236}">
                <a16:creationId xmlns:a16="http://schemas.microsoft.com/office/drawing/2014/main" id="{50CD9A6E-3355-4737-8CC2-C8367BE640C0}"/>
              </a:ext>
            </a:extLst>
          </p:cNvPr>
          <p:cNvGraphicFramePr>
            <a:graphicFrameLocks noChangeAspect="1"/>
          </p:cNvGraphicFramePr>
          <p:nvPr/>
        </p:nvGraphicFramePr>
        <p:xfrm>
          <a:off x="5030788" y="2803525"/>
          <a:ext cx="2524125" cy="519113"/>
        </p:xfrm>
        <a:graphic>
          <a:graphicData uri="http://schemas.openxmlformats.org/presentationml/2006/ole">
            <mc:AlternateContent xmlns:mc="http://schemas.openxmlformats.org/markup-compatibility/2006">
              <mc:Choice xmlns:v="urn:schemas-microsoft-com:vml" Requires="v">
                <p:oleObj spid="_x0000_s4119" name="Equation" r:id="rId5" imgW="799920" imgH="164880" progId="Equation.DSMT4">
                  <p:embed/>
                </p:oleObj>
              </mc:Choice>
              <mc:Fallback>
                <p:oleObj name="Equation" r:id="rId5" imgW="799920" imgH="16488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30788" y="2803525"/>
                        <a:ext cx="25241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02" name="Object 6">
            <a:extLst>
              <a:ext uri="{FF2B5EF4-FFF2-40B4-BE49-F238E27FC236}">
                <a16:creationId xmlns:a16="http://schemas.microsoft.com/office/drawing/2014/main" id="{7C6C0913-AD8C-4D8D-93E3-5A3018A6F4D3}"/>
              </a:ext>
            </a:extLst>
          </p:cNvPr>
          <p:cNvGraphicFramePr>
            <a:graphicFrameLocks noChangeAspect="1"/>
          </p:cNvGraphicFramePr>
          <p:nvPr/>
        </p:nvGraphicFramePr>
        <p:xfrm>
          <a:off x="498475" y="3632200"/>
          <a:ext cx="7731125" cy="1081088"/>
        </p:xfrm>
        <a:graphic>
          <a:graphicData uri="http://schemas.openxmlformats.org/presentationml/2006/ole">
            <mc:AlternateContent xmlns:mc="http://schemas.openxmlformats.org/markup-compatibility/2006">
              <mc:Choice xmlns:v="urn:schemas-microsoft-com:vml" Requires="v">
                <p:oleObj spid="_x0000_s4120" name="Equation" r:id="rId7" imgW="2450880" imgH="342720" progId="Equation.DSMT4">
                  <p:embed/>
                </p:oleObj>
              </mc:Choice>
              <mc:Fallback>
                <p:oleObj name="Equation" r:id="rId7" imgW="2450880" imgH="342720"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8475" y="3632200"/>
                        <a:ext cx="7731125"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B49BBBD-4744-4DC9-B507-4391E74BC78B}"/>
              </a:ext>
            </a:extLst>
          </p:cNvPr>
          <p:cNvSpPr>
            <a:spLocks noGrp="1" noChangeArrowheads="1"/>
          </p:cNvSpPr>
          <p:nvPr>
            <p:ph type="title"/>
          </p:nvPr>
        </p:nvSpPr>
        <p:spPr>
          <a:xfrm>
            <a:off x="457200" y="274638"/>
            <a:ext cx="8229600" cy="869950"/>
          </a:xfrm>
          <a:noFill/>
          <a:ln/>
        </p:spPr>
        <p:txBody>
          <a:bodyPr/>
          <a:lstStyle/>
          <a:p>
            <a:r>
              <a:rPr lang="ru-RU" altLang="ru-RU" sz="3600">
                <a:solidFill>
                  <a:schemeClr val="accent2"/>
                </a:solidFill>
              </a:rPr>
              <a:t>Самое известное уравнение межотраслевого анализа…</a:t>
            </a:r>
          </a:p>
        </p:txBody>
      </p:sp>
      <p:sp>
        <p:nvSpPr>
          <p:cNvPr id="5123" name="Rectangle 3">
            <a:extLst>
              <a:ext uri="{FF2B5EF4-FFF2-40B4-BE49-F238E27FC236}">
                <a16:creationId xmlns:a16="http://schemas.microsoft.com/office/drawing/2014/main" id="{79AD09BA-A9F7-4DC3-B918-093A8545612A}"/>
              </a:ext>
            </a:extLst>
          </p:cNvPr>
          <p:cNvSpPr>
            <a:spLocks noGrp="1" noChangeArrowheads="1"/>
          </p:cNvSpPr>
          <p:nvPr>
            <p:ph type="body" idx="1"/>
          </p:nvPr>
        </p:nvSpPr>
        <p:spPr>
          <a:xfrm>
            <a:off x="285750" y="1549400"/>
            <a:ext cx="8682038" cy="4860925"/>
          </a:xfrm>
        </p:spPr>
        <p:txBody>
          <a:bodyPr/>
          <a:lstStyle/>
          <a:p>
            <a:pPr>
              <a:buFontTx/>
              <a:buNone/>
            </a:pPr>
            <a:r>
              <a:rPr lang="en-US" altLang="ru-RU"/>
              <a:t> X = AX + F</a:t>
            </a:r>
            <a:r>
              <a:rPr lang="ru-RU" altLang="ru-RU"/>
              <a:t>,</a:t>
            </a:r>
            <a:r>
              <a:rPr lang="en-US" altLang="ru-RU"/>
              <a:t> </a:t>
            </a:r>
            <a:r>
              <a:rPr lang="ru-RU" altLang="ru-RU"/>
              <a:t>откуда  </a:t>
            </a:r>
            <a:r>
              <a:rPr lang="en-US" altLang="ru-RU"/>
              <a:t>X </a:t>
            </a:r>
            <a:r>
              <a:rPr lang="ru-RU" altLang="ru-RU"/>
              <a:t>=</a:t>
            </a:r>
            <a:r>
              <a:rPr lang="en-US" altLang="ru-RU"/>
              <a:t> (I - A)</a:t>
            </a:r>
            <a:r>
              <a:rPr lang="en-US" altLang="ru-RU" baseline="30000"/>
              <a:t>-1 </a:t>
            </a:r>
            <a:r>
              <a:rPr lang="en-US" altLang="ru-RU"/>
              <a:t>F</a:t>
            </a:r>
          </a:p>
          <a:p>
            <a:pPr>
              <a:buFontTx/>
              <a:buNone/>
            </a:pPr>
            <a:endParaRPr lang="en-US" altLang="ru-RU"/>
          </a:p>
          <a:p>
            <a:pPr>
              <a:buFontTx/>
              <a:buNone/>
            </a:pPr>
            <a:r>
              <a:rPr lang="ru-RU" altLang="ru-RU"/>
              <a:t>Матрица Леонтьева </a:t>
            </a:r>
            <a:r>
              <a:rPr lang="en-US" altLang="ru-RU"/>
              <a:t>(I - A)</a:t>
            </a:r>
            <a:r>
              <a:rPr lang="en-US" altLang="ru-RU" baseline="30000"/>
              <a:t>-1</a:t>
            </a:r>
            <a:r>
              <a:rPr lang="ru-RU" altLang="ru-RU" baseline="30000"/>
              <a:t> </a:t>
            </a:r>
            <a:r>
              <a:rPr lang="ru-RU" altLang="ru-RU"/>
              <a:t>= </a:t>
            </a:r>
            <a:r>
              <a:rPr lang="en-US" altLang="ru-RU"/>
              <a:t>I+A</a:t>
            </a:r>
            <a:r>
              <a:rPr lang="ru-RU" altLang="ru-RU"/>
              <a:t>+</a:t>
            </a:r>
            <a:r>
              <a:rPr lang="en-US" altLang="ru-RU"/>
              <a:t>A</a:t>
            </a:r>
            <a:r>
              <a:rPr lang="en-US" altLang="ru-RU" baseline="30000"/>
              <a:t>2</a:t>
            </a:r>
            <a:r>
              <a:rPr lang="en-US" altLang="ru-RU"/>
              <a:t>+A</a:t>
            </a:r>
            <a:r>
              <a:rPr lang="en-US" altLang="ru-RU" baseline="30000"/>
              <a:t>3</a:t>
            </a:r>
            <a:r>
              <a:rPr lang="en-US" altLang="ru-RU"/>
              <a:t>+…</a:t>
            </a:r>
          </a:p>
          <a:p>
            <a:pPr>
              <a:buFontTx/>
              <a:buNone/>
            </a:pPr>
            <a:r>
              <a:rPr lang="ru-RU" altLang="ru-RU"/>
              <a:t>позволяет учесть не только прямые, но и косвенные затраты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7862F4-9D25-4EC9-9EE5-5F2D9D621F04}"/>
              </a:ext>
            </a:extLst>
          </p:cNvPr>
          <p:cNvSpPr>
            <a:spLocks noGrp="1"/>
          </p:cNvSpPr>
          <p:nvPr>
            <p:ph type="title"/>
          </p:nvPr>
        </p:nvSpPr>
        <p:spPr/>
        <p:txBody>
          <a:bodyPr/>
          <a:lstStyle/>
          <a:p>
            <a:r>
              <a:rPr lang="ru-RU" dirty="0"/>
              <a:t>Как вы думаете?</a:t>
            </a:r>
          </a:p>
        </p:txBody>
      </p:sp>
      <p:sp>
        <p:nvSpPr>
          <p:cNvPr id="3" name="Объект 2">
            <a:extLst>
              <a:ext uri="{FF2B5EF4-FFF2-40B4-BE49-F238E27FC236}">
                <a16:creationId xmlns:a16="http://schemas.microsoft.com/office/drawing/2014/main" id="{8F28338F-33A9-4BEF-A282-A2A39C0F8702}"/>
              </a:ext>
            </a:extLst>
          </p:cNvPr>
          <p:cNvSpPr>
            <a:spLocks noGrp="1"/>
          </p:cNvSpPr>
          <p:nvPr>
            <p:ph idx="1"/>
          </p:nvPr>
        </p:nvSpPr>
        <p:spPr/>
        <p:txBody>
          <a:bodyPr/>
          <a:lstStyle/>
          <a:p>
            <a:pPr marL="0" indent="0">
              <a:buNone/>
            </a:pPr>
            <a:r>
              <a:rPr lang="ru-RU" dirty="0"/>
              <a:t>Какой продукт дает наибольший «мультипликативный эффект» при увеличении конечного потребления?</a:t>
            </a:r>
          </a:p>
          <a:p>
            <a:r>
              <a:rPr lang="ru-RU" dirty="0"/>
              <a:t>Образовательные услуги</a:t>
            </a:r>
          </a:p>
          <a:p>
            <a:r>
              <a:rPr lang="ru-RU" dirty="0"/>
              <a:t>Строительные работы</a:t>
            </a:r>
          </a:p>
          <a:p>
            <a:r>
              <a:rPr lang="ru-RU" dirty="0"/>
              <a:t>Автотранспортные средства</a:t>
            </a:r>
          </a:p>
          <a:p>
            <a:r>
              <a:rPr lang="ru-RU" dirty="0"/>
              <a:t>Нефть</a:t>
            </a:r>
          </a:p>
          <a:p>
            <a:endParaRPr lang="ru-RU" dirty="0"/>
          </a:p>
          <a:p>
            <a:endParaRPr lang="ru-RU" dirty="0"/>
          </a:p>
          <a:p>
            <a:endParaRPr lang="ru-RU" dirty="0"/>
          </a:p>
        </p:txBody>
      </p:sp>
    </p:spTree>
    <p:extLst>
      <p:ext uri="{BB962C8B-B14F-4D97-AF65-F5344CB8AC3E}">
        <p14:creationId xmlns:p14="http://schemas.microsoft.com/office/powerpoint/2010/main" val="109144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4">
            <a:extLst>
              <a:ext uri="{FF2B5EF4-FFF2-40B4-BE49-F238E27FC236}">
                <a16:creationId xmlns:a16="http://schemas.microsoft.com/office/drawing/2014/main" id="{96008A07-6A77-43AD-BCA9-BA486C7158FE}"/>
              </a:ext>
            </a:extLst>
          </p:cNvPr>
          <p:cNvSpPr txBox="1">
            <a:spLocks noGrp="1" noChangeArrowheads="1"/>
          </p:cNvSpPr>
          <p:nvPr/>
        </p:nvSpPr>
        <p:spPr bwMode="auto">
          <a:xfrm>
            <a:off x="457200" y="6376988"/>
            <a:ext cx="5772150"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Dotum" panose="020B0600000101010101" pitchFamily="34" charset="-127"/>
              </a:defRPr>
            </a:lvl1pPr>
            <a:lvl2pPr marL="742950" indent="-285750" eaLnBrk="0" hangingPunct="0">
              <a:defRPr>
                <a:solidFill>
                  <a:schemeClr val="tx1"/>
                </a:solidFill>
                <a:latin typeface="Arial" panose="020B0604020202020204" pitchFamily="34" charset="0"/>
                <a:ea typeface="Dotum" panose="020B0600000101010101" pitchFamily="34" charset="-127"/>
              </a:defRPr>
            </a:lvl2pPr>
            <a:lvl3pPr marL="1143000" indent="-228600" eaLnBrk="0" hangingPunct="0">
              <a:defRPr>
                <a:solidFill>
                  <a:schemeClr val="tx1"/>
                </a:solidFill>
                <a:latin typeface="Arial" panose="020B0604020202020204" pitchFamily="34" charset="0"/>
                <a:ea typeface="Dotum" panose="020B0600000101010101" pitchFamily="34" charset="-127"/>
              </a:defRPr>
            </a:lvl3pPr>
            <a:lvl4pPr marL="1600200" indent="-228600" eaLnBrk="0" hangingPunct="0">
              <a:defRPr>
                <a:solidFill>
                  <a:schemeClr val="tx1"/>
                </a:solidFill>
                <a:latin typeface="Arial" panose="020B0604020202020204" pitchFamily="34" charset="0"/>
                <a:ea typeface="Dotum" panose="020B0600000101010101" pitchFamily="34" charset="-127"/>
              </a:defRPr>
            </a:lvl4pPr>
            <a:lvl5pPr marL="2057400" indent="-228600" eaLnBrk="0" hangingPunct="0">
              <a:defRPr>
                <a:solidFill>
                  <a:schemeClr val="tx1"/>
                </a:solidFill>
                <a:latin typeface="Arial" panose="020B0604020202020204" pitchFamily="34" charset="0"/>
                <a:ea typeface="Dotum" panose="020B0600000101010101"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9pPr>
          </a:lstStyle>
          <a:p>
            <a:pPr eaLnBrk="1" hangingPunct="1"/>
            <a:r>
              <a:rPr lang="ru-RU" altLang="ru-RU" sz="1200">
                <a:solidFill>
                  <a:srgbClr val="FFFFFF"/>
                </a:solidFill>
                <a:latin typeface="Calibri" panose="020F0502020204030204" pitchFamily="34" charset="0"/>
              </a:rPr>
              <a:t>Высшая школа экономики, Москва, 2014</a:t>
            </a:r>
          </a:p>
        </p:txBody>
      </p:sp>
      <p:sp>
        <p:nvSpPr>
          <p:cNvPr id="130051" name="Rectangle 4">
            <a:extLst>
              <a:ext uri="{FF2B5EF4-FFF2-40B4-BE49-F238E27FC236}">
                <a16:creationId xmlns:a16="http://schemas.microsoft.com/office/drawing/2014/main" id="{D0C30572-C617-4CF4-9620-82623BA9FA5F}"/>
              </a:ext>
            </a:extLst>
          </p:cNvPr>
          <p:cNvSpPr>
            <a:spLocks noGrp="1" noChangeArrowheads="1"/>
          </p:cNvSpPr>
          <p:nvPr>
            <p:ph type="title"/>
          </p:nvPr>
        </p:nvSpPr>
        <p:spPr>
          <a:xfrm>
            <a:off x="250825" y="198438"/>
            <a:ext cx="8763000" cy="1447800"/>
          </a:xfrm>
        </p:spPr>
        <p:txBody>
          <a:bodyPr/>
          <a:lstStyle/>
          <a:p>
            <a:pPr eaLnBrk="1" hangingPunct="1"/>
            <a:r>
              <a:rPr lang="ru-RU" altLang="ru-RU" sz="3600">
                <a:solidFill>
                  <a:schemeClr val="accent2"/>
                </a:solidFill>
              </a:rPr>
              <a:t>Некоторые важные направления использования  межотраслевого анализа</a:t>
            </a:r>
          </a:p>
        </p:txBody>
      </p:sp>
      <p:sp>
        <p:nvSpPr>
          <p:cNvPr id="130052" name="Rectangle 4">
            <a:extLst>
              <a:ext uri="{FF2B5EF4-FFF2-40B4-BE49-F238E27FC236}">
                <a16:creationId xmlns:a16="http://schemas.microsoft.com/office/drawing/2014/main" id="{637DD520-904E-4FF0-B6F9-75C046539322}"/>
              </a:ext>
            </a:extLst>
          </p:cNvPr>
          <p:cNvSpPr>
            <a:spLocks noGrp="1" noChangeArrowheads="1"/>
          </p:cNvSpPr>
          <p:nvPr>
            <p:ph type="body" idx="1"/>
          </p:nvPr>
        </p:nvSpPr>
        <p:spPr>
          <a:xfrm>
            <a:off x="414338" y="1970088"/>
            <a:ext cx="8337550" cy="4308475"/>
          </a:xfrm>
        </p:spPr>
        <p:txBody>
          <a:bodyPr/>
          <a:lstStyle/>
          <a:p>
            <a:pPr>
              <a:buFontTx/>
              <a:buNone/>
            </a:pPr>
            <a:r>
              <a:rPr lang="ru-RU" altLang="ru-RU" sz="2800" dirty="0"/>
              <a:t>Прогнозирование</a:t>
            </a:r>
          </a:p>
          <a:p>
            <a:pPr>
              <a:buFontTx/>
              <a:buNone/>
            </a:pPr>
            <a:r>
              <a:rPr lang="ru-RU" altLang="ru-RU" sz="2800" dirty="0" err="1"/>
              <a:t>Межстрановые</a:t>
            </a:r>
            <a:r>
              <a:rPr lang="ru-RU" altLang="ru-RU" sz="2800" dirty="0"/>
              <a:t> и межрегиональные сравнения</a:t>
            </a:r>
          </a:p>
          <a:p>
            <a:pPr>
              <a:buFontTx/>
              <a:buNone/>
            </a:pPr>
            <a:r>
              <a:rPr lang="ru-RU" altLang="ru-RU" sz="2800" dirty="0"/>
              <a:t>Исследования в области</a:t>
            </a:r>
          </a:p>
          <a:p>
            <a:r>
              <a:rPr lang="ru-RU" altLang="ru-RU" sz="2800" dirty="0"/>
              <a:t>Экологии</a:t>
            </a:r>
          </a:p>
          <a:p>
            <a:r>
              <a:rPr lang="ru-RU" altLang="ru-RU" sz="2800" dirty="0"/>
              <a:t>Международной торговли и внешнеэкономических связей</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a:extLst>
              <a:ext uri="{FF2B5EF4-FFF2-40B4-BE49-F238E27FC236}">
                <a16:creationId xmlns:a16="http://schemas.microsoft.com/office/drawing/2014/main" id="{88EF51CF-6370-4A2D-BD1E-B388EE45E73F}"/>
              </a:ext>
            </a:extLst>
          </p:cNvPr>
          <p:cNvSpPr>
            <a:spLocks noGrp="1" noChangeArrowheads="1"/>
          </p:cNvSpPr>
          <p:nvPr>
            <p:ph type="title" idx="4294967295"/>
          </p:nvPr>
        </p:nvSpPr>
        <p:spPr>
          <a:xfrm>
            <a:off x="0" y="160338"/>
            <a:ext cx="8910638" cy="342900"/>
          </a:xfrm>
        </p:spPr>
        <p:txBody>
          <a:bodyPr/>
          <a:lstStyle/>
          <a:p>
            <a:r>
              <a:rPr lang="ru-RU" altLang="ru-RU" sz="3600">
                <a:solidFill>
                  <a:schemeClr val="accent2"/>
                </a:solidFill>
              </a:rPr>
              <a:t>Система таблиц «затраты-выпуск»</a:t>
            </a:r>
          </a:p>
        </p:txBody>
      </p:sp>
      <p:pic>
        <p:nvPicPr>
          <p:cNvPr id="188454" name="Picture 38">
            <a:extLst>
              <a:ext uri="{FF2B5EF4-FFF2-40B4-BE49-F238E27FC236}">
                <a16:creationId xmlns:a16="http://schemas.microsoft.com/office/drawing/2014/main" id="{1A67C397-F14F-4D06-A5BE-22FCB0F998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513" y="1181100"/>
            <a:ext cx="8531225" cy="525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116">
            <a:extLst>
              <a:ext uri="{FF2B5EF4-FFF2-40B4-BE49-F238E27FC236}">
                <a16:creationId xmlns:a16="http://schemas.microsoft.com/office/drawing/2014/main" id="{A0E25024-1811-4785-B955-497A736E25E0}"/>
              </a:ext>
            </a:extLst>
          </p:cNvPr>
          <p:cNvSpPr>
            <a:spLocks noChangeArrowheads="1"/>
          </p:cNvSpPr>
          <p:nvPr/>
        </p:nvSpPr>
        <p:spPr bwMode="auto">
          <a:xfrm>
            <a:off x="3743325" y="5445224"/>
            <a:ext cx="1657350" cy="922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500" dirty="0"/>
              <a:t>Симметричн.</a:t>
            </a:r>
          </a:p>
          <a:p>
            <a:pPr algn="ctr"/>
            <a:r>
              <a:rPr lang="ru-RU" altLang="ru-RU" sz="1500" dirty="0"/>
              <a:t>таблица </a:t>
            </a:r>
          </a:p>
          <a:p>
            <a:pPr algn="ctr"/>
            <a:r>
              <a:rPr lang="ru-RU" altLang="ru-RU" sz="1500" dirty="0"/>
              <a:t>отечественных </a:t>
            </a:r>
          </a:p>
          <a:p>
            <a:pPr algn="ctr"/>
            <a:r>
              <a:rPr lang="ru-RU" altLang="ru-RU" sz="1500" dirty="0"/>
              <a:t>товаров и услуг</a:t>
            </a:r>
          </a:p>
        </p:txBody>
      </p:sp>
      <p:sp>
        <p:nvSpPr>
          <p:cNvPr id="5" name="Rectangle 117">
            <a:extLst>
              <a:ext uri="{FF2B5EF4-FFF2-40B4-BE49-F238E27FC236}">
                <a16:creationId xmlns:a16="http://schemas.microsoft.com/office/drawing/2014/main" id="{DF495870-BDC6-453A-AA00-41D4746DCCF5}"/>
              </a:ext>
            </a:extLst>
          </p:cNvPr>
          <p:cNvSpPr>
            <a:spLocks noChangeArrowheads="1"/>
          </p:cNvSpPr>
          <p:nvPr/>
        </p:nvSpPr>
        <p:spPr bwMode="auto">
          <a:xfrm>
            <a:off x="5580112" y="5464937"/>
            <a:ext cx="1688009" cy="9159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ru-RU" altLang="ru-RU" sz="1500" dirty="0"/>
              <a:t>Симметричн. </a:t>
            </a:r>
          </a:p>
          <a:p>
            <a:pPr algn="ctr"/>
            <a:r>
              <a:rPr lang="ru-RU" altLang="ru-RU" sz="1500" dirty="0"/>
              <a:t>таблица </a:t>
            </a:r>
          </a:p>
          <a:p>
            <a:pPr algn="ctr"/>
            <a:r>
              <a:rPr lang="ru-RU" altLang="ru-RU" sz="1500" dirty="0"/>
              <a:t>импортных </a:t>
            </a:r>
          </a:p>
          <a:p>
            <a:pPr algn="ctr"/>
            <a:r>
              <a:rPr lang="ru-RU" altLang="ru-RU" sz="1500" dirty="0"/>
              <a:t>товаров и услуг</a:t>
            </a:r>
          </a:p>
        </p:txBody>
      </p:sp>
      <p:sp>
        <p:nvSpPr>
          <p:cNvPr id="7" name="TextBox 6">
            <a:extLst>
              <a:ext uri="{FF2B5EF4-FFF2-40B4-BE49-F238E27FC236}">
                <a16:creationId xmlns:a16="http://schemas.microsoft.com/office/drawing/2014/main" id="{965BAE4D-D59C-4A1E-9A42-0ABE58C534B5}"/>
              </a:ext>
            </a:extLst>
          </p:cNvPr>
          <p:cNvSpPr txBox="1"/>
          <p:nvPr/>
        </p:nvSpPr>
        <p:spPr>
          <a:xfrm>
            <a:off x="5292080" y="848672"/>
            <a:ext cx="3312368" cy="461665"/>
          </a:xfrm>
          <a:prstGeom prst="rect">
            <a:avLst/>
          </a:prstGeom>
          <a:noFill/>
        </p:spPr>
        <p:txBody>
          <a:bodyPr wrap="square">
            <a:spAutoFit/>
          </a:bodyPr>
          <a:lstStyle/>
          <a:p>
            <a:r>
              <a:rPr lang="en-US" sz="2400" b="0" i="0" u="none" strike="noStrike" dirty="0">
                <a:solidFill>
                  <a:srgbClr val="007ACC"/>
                </a:solidFill>
                <a:effectLst/>
                <a:latin typeface="Source Sans Pro" panose="020B0503030403020204" pitchFamily="34" charset="0"/>
                <a:hlinkClick r:id="rId3"/>
              </a:rPr>
              <a:t>PollEv.com/igorkim565</a:t>
            </a:r>
            <a:endParaRPr lang="ru-RU"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7862F4-9D25-4EC9-9EE5-5F2D9D621F04}"/>
              </a:ext>
            </a:extLst>
          </p:cNvPr>
          <p:cNvSpPr>
            <a:spLocks noGrp="1"/>
          </p:cNvSpPr>
          <p:nvPr>
            <p:ph type="title"/>
          </p:nvPr>
        </p:nvSpPr>
        <p:spPr/>
        <p:txBody>
          <a:bodyPr/>
          <a:lstStyle/>
          <a:p>
            <a:r>
              <a:rPr lang="ru-RU" dirty="0"/>
              <a:t>Что можем сделать мы?</a:t>
            </a:r>
          </a:p>
        </p:txBody>
      </p:sp>
      <p:sp>
        <p:nvSpPr>
          <p:cNvPr id="3" name="Объект 2">
            <a:extLst>
              <a:ext uri="{FF2B5EF4-FFF2-40B4-BE49-F238E27FC236}">
                <a16:creationId xmlns:a16="http://schemas.microsoft.com/office/drawing/2014/main" id="{8F28338F-33A9-4BEF-A282-A2A39C0F8702}"/>
              </a:ext>
            </a:extLst>
          </p:cNvPr>
          <p:cNvSpPr>
            <a:spLocks noGrp="1"/>
          </p:cNvSpPr>
          <p:nvPr>
            <p:ph idx="1"/>
          </p:nvPr>
        </p:nvSpPr>
        <p:spPr/>
        <p:txBody>
          <a:bodyPr/>
          <a:lstStyle/>
          <a:p>
            <a:r>
              <a:rPr lang="ru-RU" dirty="0"/>
              <a:t>Анализ структуры одной таблицы/таблиц</a:t>
            </a:r>
          </a:p>
          <a:p>
            <a:r>
              <a:rPr lang="ru-RU" dirty="0"/>
              <a:t>Сравнение систем ТЗВ разных лет</a:t>
            </a:r>
          </a:p>
          <a:p>
            <a:r>
              <a:rPr lang="ru-RU" dirty="0"/>
              <a:t>Сравнение ТЗВ разных стран</a:t>
            </a:r>
          </a:p>
          <a:p>
            <a:endParaRPr lang="ru-RU" dirty="0"/>
          </a:p>
          <a:p>
            <a:endParaRPr lang="ru-RU" dirty="0"/>
          </a:p>
          <a:p>
            <a:endParaRPr lang="ru-RU" dirty="0"/>
          </a:p>
        </p:txBody>
      </p:sp>
    </p:spTree>
    <p:extLst>
      <p:ext uri="{BB962C8B-B14F-4D97-AF65-F5344CB8AC3E}">
        <p14:creationId xmlns:p14="http://schemas.microsoft.com/office/powerpoint/2010/main" val="2324940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136A6F-E0A7-404B-AAE3-E16AD5FD94A2}"/>
              </a:ext>
            </a:extLst>
          </p:cNvPr>
          <p:cNvSpPr>
            <a:spLocks noGrp="1"/>
          </p:cNvSpPr>
          <p:nvPr>
            <p:ph type="title"/>
          </p:nvPr>
        </p:nvSpPr>
        <p:spPr/>
        <p:txBody>
          <a:bodyPr/>
          <a:lstStyle/>
          <a:p>
            <a:r>
              <a:rPr lang="ru-RU" dirty="0"/>
              <a:t>Доп. слайды</a:t>
            </a:r>
          </a:p>
        </p:txBody>
      </p:sp>
    </p:spTree>
    <p:extLst>
      <p:ext uri="{BB962C8B-B14F-4D97-AF65-F5344CB8AC3E}">
        <p14:creationId xmlns:p14="http://schemas.microsoft.com/office/powerpoint/2010/main" val="4198081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45" name="Rectangle 17">
            <a:extLst>
              <a:ext uri="{FF2B5EF4-FFF2-40B4-BE49-F238E27FC236}">
                <a16:creationId xmlns:a16="http://schemas.microsoft.com/office/drawing/2014/main" id="{4F1817DD-E039-4ACF-B21F-16A370775077}"/>
              </a:ext>
            </a:extLst>
          </p:cNvPr>
          <p:cNvSpPr>
            <a:spLocks noChangeArrowheads="1"/>
          </p:cNvSpPr>
          <p:nvPr/>
        </p:nvSpPr>
        <p:spPr bwMode="auto">
          <a:xfrm>
            <a:off x="6900863" y="763588"/>
            <a:ext cx="2243137" cy="5278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aphicFrame>
        <p:nvGraphicFramePr>
          <p:cNvPr id="6" name="Shape">
            <a:extLst>
              <a:ext uri="{FF2B5EF4-FFF2-40B4-BE49-F238E27FC236}">
                <a16:creationId xmlns:a16="http://schemas.microsoft.com/office/drawing/2014/main" id="{5A9E5163-E5BC-4D88-9944-039CBE4F4FA8}"/>
              </a:ext>
            </a:extLst>
          </p:cNvPr>
          <p:cNvGraphicFramePr>
            <a:graphicFrameLocks noGrp="1"/>
          </p:cNvGraphicFramePr>
          <p:nvPr/>
        </p:nvGraphicFramePr>
        <p:xfrm>
          <a:off x="6638" y="838547"/>
          <a:ext cx="7151299" cy="5589241"/>
        </p:xfrm>
        <a:graphic>
          <a:graphicData uri="http://schemas.openxmlformats.org/drawingml/2006/chart">
            <c:chart xmlns:c="http://schemas.openxmlformats.org/drawingml/2006/chart" xmlns:r="http://schemas.openxmlformats.org/officeDocument/2006/relationships" r:id="rId3"/>
          </a:graphicData>
        </a:graphic>
      </p:graphicFrame>
      <p:cxnSp>
        <p:nvCxnSpPr>
          <p:cNvPr id="19" name="Straight Connector 18">
            <a:extLst>
              <a:ext uri="{FF2B5EF4-FFF2-40B4-BE49-F238E27FC236}">
                <a16:creationId xmlns:a16="http://schemas.microsoft.com/office/drawing/2014/main" id="{772E49C3-B4B5-4FA9-B2A6-F7C3FC9914FC}"/>
              </a:ext>
            </a:extLst>
          </p:cNvPr>
          <p:cNvCxnSpPr/>
          <p:nvPr/>
        </p:nvCxnSpPr>
        <p:spPr>
          <a:xfrm>
            <a:off x="3814763" y="1035050"/>
            <a:ext cx="0" cy="4727575"/>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6143" name="Rectangle 15">
            <a:extLst>
              <a:ext uri="{FF2B5EF4-FFF2-40B4-BE49-F238E27FC236}">
                <a16:creationId xmlns:a16="http://schemas.microsoft.com/office/drawing/2014/main" id="{7BBF1189-27DC-4815-8733-7E82F55A74F4}"/>
              </a:ext>
            </a:extLst>
          </p:cNvPr>
          <p:cNvSpPr>
            <a:spLocks noGrp="1" noChangeArrowheads="1"/>
          </p:cNvSpPr>
          <p:nvPr>
            <p:ph type="title"/>
          </p:nvPr>
        </p:nvSpPr>
        <p:spPr>
          <a:xfrm>
            <a:off x="0" y="209550"/>
            <a:ext cx="8969375" cy="665163"/>
          </a:xfrm>
        </p:spPr>
        <p:txBody>
          <a:bodyPr/>
          <a:lstStyle/>
          <a:p>
            <a:r>
              <a:rPr lang="ru-RU" altLang="ru-RU" sz="3200">
                <a:solidFill>
                  <a:schemeClr val="accent2"/>
                </a:solidFill>
              </a:rPr>
              <a:t>Пример 1: факторы прироста глобальных выбросов парниковых газов</a:t>
            </a:r>
            <a:r>
              <a:rPr lang="en-US" altLang="ru-RU" sz="3200">
                <a:solidFill>
                  <a:schemeClr val="accent2"/>
                </a:solidFill>
              </a:rPr>
              <a:t>, 1995-2008 (Gt)</a:t>
            </a:r>
            <a:endParaRPr lang="ru-RU" altLang="ru-RU" sz="3600" b="1">
              <a:solidFill>
                <a:srgbClr val="FF0000"/>
              </a:solidFill>
            </a:endParaRPr>
          </a:p>
        </p:txBody>
      </p:sp>
      <p:sp>
        <p:nvSpPr>
          <p:cNvPr id="176144" name="Rectangle 16">
            <a:extLst>
              <a:ext uri="{FF2B5EF4-FFF2-40B4-BE49-F238E27FC236}">
                <a16:creationId xmlns:a16="http://schemas.microsoft.com/office/drawing/2014/main" id="{60185255-ED29-4E31-9947-0D3ADD43AC31}"/>
              </a:ext>
            </a:extLst>
          </p:cNvPr>
          <p:cNvSpPr>
            <a:spLocks noGrp="1" noChangeArrowheads="1"/>
          </p:cNvSpPr>
          <p:nvPr>
            <p:ph type="body" idx="1"/>
          </p:nvPr>
        </p:nvSpPr>
        <p:spPr>
          <a:xfrm>
            <a:off x="0" y="5845175"/>
            <a:ext cx="9144000" cy="1012825"/>
          </a:xfrm>
          <a:solidFill>
            <a:schemeClr val="bg1"/>
          </a:solidFill>
        </p:spPr>
        <p:txBody>
          <a:bodyPr/>
          <a:lstStyle/>
          <a:p>
            <a:pPr>
              <a:lnSpc>
                <a:spcPct val="90000"/>
              </a:lnSpc>
              <a:buFontTx/>
              <a:buNone/>
            </a:pPr>
            <a:endParaRPr lang="ru-RU" altLang="ru-RU" sz="1400"/>
          </a:p>
          <a:p>
            <a:pPr>
              <a:lnSpc>
                <a:spcPct val="90000"/>
              </a:lnSpc>
              <a:buFontTx/>
              <a:buNone/>
            </a:pPr>
            <a:endParaRPr lang="ru-RU" altLang="ru-RU" sz="1400"/>
          </a:p>
          <a:p>
            <a:pPr>
              <a:lnSpc>
                <a:spcPct val="90000"/>
              </a:lnSpc>
              <a:buFontTx/>
              <a:buNone/>
            </a:pPr>
            <a:r>
              <a:rPr lang="ru-RU" altLang="ru-RU" sz="1400"/>
              <a:t>Источник: презентация Э.Дитценбахера в НИУ ВШЭ, осень 2013 г., по статье </a:t>
            </a:r>
            <a:r>
              <a:rPr lang="en-US" altLang="ru-RU" sz="1400"/>
              <a:t>Arto,I., Dietzenbacher, E.</a:t>
            </a:r>
            <a:r>
              <a:rPr lang="ru-RU" altLang="ru-RU" sz="1400"/>
              <a:t> </a:t>
            </a:r>
            <a:r>
              <a:rPr lang="en-US" altLang="ru-RU" sz="1400"/>
              <a:t>Drivers of the growth in global greenhouse gas emissions, 1995-2008 </a:t>
            </a:r>
          </a:p>
          <a:p>
            <a:pPr>
              <a:lnSpc>
                <a:spcPct val="90000"/>
              </a:lnSpc>
              <a:buFontTx/>
              <a:buNone/>
            </a:pPr>
            <a:endParaRPr lang="ru-RU" altLang="ru-RU" sz="1400"/>
          </a:p>
        </p:txBody>
      </p:sp>
      <p:sp>
        <p:nvSpPr>
          <p:cNvPr id="176147" name="Rectangle 19">
            <a:extLst>
              <a:ext uri="{FF2B5EF4-FFF2-40B4-BE49-F238E27FC236}">
                <a16:creationId xmlns:a16="http://schemas.microsoft.com/office/drawing/2014/main" id="{23CE5D60-F018-4AE6-9873-C80E1D2FAFAE}"/>
              </a:ext>
            </a:extLst>
          </p:cNvPr>
          <p:cNvSpPr>
            <a:spLocks noChangeArrowheads="1"/>
          </p:cNvSpPr>
          <p:nvPr/>
        </p:nvSpPr>
        <p:spPr bwMode="auto">
          <a:xfrm>
            <a:off x="6692900" y="1185863"/>
            <a:ext cx="2451100" cy="598487"/>
          </a:xfrm>
          <a:prstGeom prst="rect">
            <a:avLst/>
          </a:prstGeom>
          <a:solidFill>
            <a:schemeClr val="bg1">
              <a:alpha val="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1800"/>
              <a:t>Рост благосостояния +14 Gt</a:t>
            </a:r>
          </a:p>
        </p:txBody>
      </p:sp>
      <p:sp>
        <p:nvSpPr>
          <p:cNvPr id="176148" name="Rectangle 20">
            <a:extLst>
              <a:ext uri="{FF2B5EF4-FFF2-40B4-BE49-F238E27FC236}">
                <a16:creationId xmlns:a16="http://schemas.microsoft.com/office/drawing/2014/main" id="{E810FA77-B05B-4DFF-B647-D16CAD2DEFEF}"/>
              </a:ext>
            </a:extLst>
          </p:cNvPr>
          <p:cNvSpPr>
            <a:spLocks noChangeArrowheads="1"/>
          </p:cNvSpPr>
          <p:nvPr/>
        </p:nvSpPr>
        <p:spPr bwMode="auto">
          <a:xfrm>
            <a:off x="6908800" y="1933575"/>
            <a:ext cx="2038350" cy="598488"/>
          </a:xfrm>
          <a:prstGeom prst="rect">
            <a:avLst/>
          </a:prstGeom>
          <a:solidFill>
            <a:schemeClr val="bg1">
              <a:alpha val="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1800">
                <a:solidFill>
                  <a:schemeClr val="accent2"/>
                </a:solidFill>
              </a:rPr>
              <a:t>Всего +8.9 Gt</a:t>
            </a:r>
          </a:p>
        </p:txBody>
      </p:sp>
      <p:sp>
        <p:nvSpPr>
          <p:cNvPr id="176153" name="Rectangle 25">
            <a:extLst>
              <a:ext uri="{FF2B5EF4-FFF2-40B4-BE49-F238E27FC236}">
                <a16:creationId xmlns:a16="http://schemas.microsoft.com/office/drawing/2014/main" id="{E939BA9A-D34B-4D72-8BF1-E27E38F147AC}"/>
              </a:ext>
            </a:extLst>
          </p:cNvPr>
          <p:cNvSpPr>
            <a:spLocks noChangeArrowheads="1"/>
          </p:cNvSpPr>
          <p:nvPr/>
        </p:nvSpPr>
        <p:spPr bwMode="auto">
          <a:xfrm>
            <a:off x="1763713" y="1560513"/>
            <a:ext cx="1263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ru-RU" altLang="en-US"/>
              <a:t>+1% / год</a:t>
            </a:r>
            <a:endParaRPr lang="en-GB" altLang="en-US"/>
          </a:p>
        </p:txBody>
      </p:sp>
      <p:sp>
        <p:nvSpPr>
          <p:cNvPr id="176154" name="Rectangle 26">
            <a:extLst>
              <a:ext uri="{FF2B5EF4-FFF2-40B4-BE49-F238E27FC236}">
                <a16:creationId xmlns:a16="http://schemas.microsoft.com/office/drawing/2014/main" id="{C2136407-F331-4380-BFF2-5D5331621E91}"/>
              </a:ext>
            </a:extLst>
          </p:cNvPr>
          <p:cNvSpPr>
            <a:spLocks noChangeArrowheads="1"/>
          </p:cNvSpPr>
          <p:nvPr/>
        </p:nvSpPr>
        <p:spPr bwMode="auto">
          <a:xfrm>
            <a:off x="4308475" y="1527175"/>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ru-RU" altLang="en-US"/>
              <a:t>+3,1% / год</a:t>
            </a:r>
            <a:endParaRPr lang="en-GB" altLang="en-US"/>
          </a:p>
        </p:txBody>
      </p:sp>
      <p:sp>
        <p:nvSpPr>
          <p:cNvPr id="176155" name="Rectangle 27">
            <a:extLst>
              <a:ext uri="{FF2B5EF4-FFF2-40B4-BE49-F238E27FC236}">
                <a16:creationId xmlns:a16="http://schemas.microsoft.com/office/drawing/2014/main" id="{D0CF4087-E037-4207-8189-D86B3B6E2E71}"/>
              </a:ext>
            </a:extLst>
          </p:cNvPr>
          <p:cNvSpPr>
            <a:spLocks noChangeArrowheads="1"/>
          </p:cNvSpPr>
          <p:nvPr/>
        </p:nvSpPr>
        <p:spPr bwMode="auto">
          <a:xfrm>
            <a:off x="6962775" y="2747963"/>
            <a:ext cx="1490663" cy="709612"/>
          </a:xfrm>
          <a:prstGeom prst="rect">
            <a:avLst/>
          </a:prstGeom>
          <a:solidFill>
            <a:schemeClr val="bg1">
              <a:alpha val="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1800"/>
              <a:t>Население +4.2 Gt</a:t>
            </a:r>
          </a:p>
        </p:txBody>
      </p:sp>
      <p:sp>
        <p:nvSpPr>
          <p:cNvPr id="176156" name="Rectangle 28">
            <a:extLst>
              <a:ext uri="{FF2B5EF4-FFF2-40B4-BE49-F238E27FC236}">
                <a16:creationId xmlns:a16="http://schemas.microsoft.com/office/drawing/2014/main" id="{61880E39-2766-4A63-9CFC-95D436B815C0}"/>
              </a:ext>
            </a:extLst>
          </p:cNvPr>
          <p:cNvSpPr>
            <a:spLocks noChangeArrowheads="1"/>
          </p:cNvSpPr>
          <p:nvPr/>
        </p:nvSpPr>
        <p:spPr bwMode="auto">
          <a:xfrm>
            <a:off x="6911975" y="3409950"/>
            <a:ext cx="2232025"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en-US"/>
              <a:t>Структура торговли</a:t>
            </a:r>
            <a:r>
              <a:rPr lang="en-GB" altLang="en-US"/>
              <a:t> +0.6 Gt</a:t>
            </a:r>
          </a:p>
        </p:txBody>
      </p:sp>
      <p:sp>
        <p:nvSpPr>
          <p:cNvPr id="176157" name="Rectangle 29">
            <a:extLst>
              <a:ext uri="{FF2B5EF4-FFF2-40B4-BE49-F238E27FC236}">
                <a16:creationId xmlns:a16="http://schemas.microsoft.com/office/drawing/2014/main" id="{2BAF280C-DFDE-440E-A684-92058C577B64}"/>
              </a:ext>
            </a:extLst>
          </p:cNvPr>
          <p:cNvSpPr>
            <a:spLocks noChangeArrowheads="1"/>
          </p:cNvSpPr>
          <p:nvPr/>
        </p:nvSpPr>
        <p:spPr bwMode="auto">
          <a:xfrm>
            <a:off x="6918325" y="4084638"/>
            <a:ext cx="20986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en-US"/>
              <a:t>Структура конечного спроса   </a:t>
            </a:r>
            <a:r>
              <a:rPr lang="en-GB" altLang="en-US"/>
              <a:t> -1.5 Gt</a:t>
            </a:r>
          </a:p>
        </p:txBody>
      </p:sp>
      <p:sp>
        <p:nvSpPr>
          <p:cNvPr id="176158" name="Rectangle 30">
            <a:extLst>
              <a:ext uri="{FF2B5EF4-FFF2-40B4-BE49-F238E27FC236}">
                <a16:creationId xmlns:a16="http://schemas.microsoft.com/office/drawing/2014/main" id="{068D3AAF-7245-4B02-A8AD-8563933F3BEC}"/>
              </a:ext>
            </a:extLst>
          </p:cNvPr>
          <p:cNvSpPr>
            <a:spLocks noChangeArrowheads="1"/>
          </p:cNvSpPr>
          <p:nvPr/>
        </p:nvSpPr>
        <p:spPr bwMode="auto">
          <a:xfrm>
            <a:off x="6959600" y="5153025"/>
            <a:ext cx="15732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en-US"/>
              <a:t>Технологии</a:t>
            </a:r>
            <a:r>
              <a:rPr lang="en-GB" altLang="en-US"/>
              <a:t> </a:t>
            </a:r>
            <a:r>
              <a:rPr lang="ru-RU" altLang="en-US"/>
              <a:t> </a:t>
            </a:r>
            <a:r>
              <a:rPr lang="en-GB" altLang="en-US"/>
              <a:t>-8.4 Gt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484" name="Object 4">
            <a:extLst>
              <a:ext uri="{FF2B5EF4-FFF2-40B4-BE49-F238E27FC236}">
                <a16:creationId xmlns:a16="http://schemas.microsoft.com/office/drawing/2014/main" id="{737998C0-1546-4241-9968-01E2A2957EB3}"/>
              </a:ext>
            </a:extLst>
          </p:cNvPr>
          <p:cNvGraphicFramePr>
            <a:graphicFrameLocks noChangeAspect="1"/>
          </p:cNvGraphicFramePr>
          <p:nvPr>
            <p:extLst>
              <p:ext uri="{D42A27DB-BD31-4B8C-83A1-F6EECF244321}">
                <p14:modId xmlns:p14="http://schemas.microsoft.com/office/powerpoint/2010/main" val="1726444288"/>
              </p:ext>
            </p:extLst>
          </p:nvPr>
        </p:nvGraphicFramePr>
        <p:xfrm>
          <a:off x="493713" y="250825"/>
          <a:ext cx="5741987" cy="982663"/>
        </p:xfrm>
        <a:graphic>
          <a:graphicData uri="http://schemas.openxmlformats.org/presentationml/2006/ole">
            <mc:AlternateContent xmlns:mc="http://schemas.openxmlformats.org/markup-compatibility/2006">
              <mc:Choice xmlns:v="urn:schemas-microsoft-com:vml" Requires="v">
                <p:oleObj spid="_x0000_s8214" name="Equation" r:id="rId3" imgW="1320480" imgH="228600" progId="Equation.DSMT4">
                  <p:embed/>
                </p:oleObj>
              </mc:Choice>
              <mc:Fallback>
                <p:oleObj name="Equation" r:id="rId3" imgW="1320480" imgH="228600" progId="Equation.DSMT4">
                  <p:embed/>
                  <p:pic>
                    <p:nvPicPr>
                      <p:cNvPr id="276484" name="Object 4">
                        <a:extLst>
                          <a:ext uri="{FF2B5EF4-FFF2-40B4-BE49-F238E27FC236}">
                            <a16:creationId xmlns:a16="http://schemas.microsoft.com/office/drawing/2014/main" id="{737998C0-1546-4241-9968-01E2A2957E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713" y="250825"/>
                        <a:ext cx="5741987" cy="982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6485" name="Object 5">
            <a:extLst>
              <a:ext uri="{FF2B5EF4-FFF2-40B4-BE49-F238E27FC236}">
                <a16:creationId xmlns:a16="http://schemas.microsoft.com/office/drawing/2014/main" id="{F9D12AEA-BAA0-4B27-A33B-01894EF8EA60}"/>
              </a:ext>
            </a:extLst>
          </p:cNvPr>
          <p:cNvGraphicFramePr>
            <a:graphicFrameLocks noChangeAspect="1"/>
          </p:cNvGraphicFramePr>
          <p:nvPr/>
        </p:nvGraphicFramePr>
        <p:xfrm>
          <a:off x="422275" y="1198563"/>
          <a:ext cx="6089650" cy="985837"/>
        </p:xfrm>
        <a:graphic>
          <a:graphicData uri="http://schemas.openxmlformats.org/presentationml/2006/ole">
            <mc:AlternateContent xmlns:mc="http://schemas.openxmlformats.org/markup-compatibility/2006">
              <mc:Choice xmlns:v="urn:schemas-microsoft-com:vml" Requires="v">
                <p:oleObj spid="_x0000_s8215" name="Equation" r:id="rId5" imgW="1396800" imgH="228600" progId="Equation.DSMT4">
                  <p:embed/>
                </p:oleObj>
              </mc:Choice>
              <mc:Fallback>
                <p:oleObj name="Equation" r:id="rId5" imgW="1396800" imgH="228600" progId="Equation.DSMT4">
                  <p:embed/>
                  <p:pic>
                    <p:nvPicPr>
                      <p:cNvPr id="276485" name="Object 5">
                        <a:extLst>
                          <a:ext uri="{FF2B5EF4-FFF2-40B4-BE49-F238E27FC236}">
                            <a16:creationId xmlns:a16="http://schemas.microsoft.com/office/drawing/2014/main" id="{F9D12AEA-BAA0-4B27-A33B-01894EF8EA6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2275" y="1198563"/>
                        <a:ext cx="6089650" cy="985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6486" name="Object 6">
            <a:extLst>
              <a:ext uri="{FF2B5EF4-FFF2-40B4-BE49-F238E27FC236}">
                <a16:creationId xmlns:a16="http://schemas.microsoft.com/office/drawing/2014/main" id="{234BBD27-505A-45A5-BD33-C07B116FF1FF}"/>
              </a:ext>
            </a:extLst>
          </p:cNvPr>
          <p:cNvGraphicFramePr>
            <a:graphicFrameLocks noChangeAspect="1"/>
          </p:cNvGraphicFramePr>
          <p:nvPr/>
        </p:nvGraphicFramePr>
        <p:xfrm>
          <a:off x="333375" y="2203450"/>
          <a:ext cx="7639050" cy="814388"/>
        </p:xfrm>
        <a:graphic>
          <a:graphicData uri="http://schemas.openxmlformats.org/presentationml/2006/ole">
            <mc:AlternateContent xmlns:mc="http://schemas.openxmlformats.org/markup-compatibility/2006">
              <mc:Choice xmlns:v="urn:schemas-microsoft-com:vml" Requires="v">
                <p:oleObj spid="_x0000_s8216" name="Equation" r:id="rId7" imgW="2120760" imgH="228600" progId="Equation.DSMT4">
                  <p:embed/>
                </p:oleObj>
              </mc:Choice>
              <mc:Fallback>
                <p:oleObj name="Equation" r:id="rId7" imgW="2120760" imgH="228600" progId="Equation.DSMT4">
                  <p:embed/>
                  <p:pic>
                    <p:nvPicPr>
                      <p:cNvPr id="276486" name="Object 6">
                        <a:extLst>
                          <a:ext uri="{FF2B5EF4-FFF2-40B4-BE49-F238E27FC236}">
                            <a16:creationId xmlns:a16="http://schemas.microsoft.com/office/drawing/2014/main" id="{234BBD27-505A-45A5-BD33-C07B116FF1F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375" y="2203450"/>
                        <a:ext cx="7639050" cy="814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76492" name="Group 12">
            <a:extLst>
              <a:ext uri="{FF2B5EF4-FFF2-40B4-BE49-F238E27FC236}">
                <a16:creationId xmlns:a16="http://schemas.microsoft.com/office/drawing/2014/main" id="{AFE249C4-B123-4B1A-AC69-5795148EE66A}"/>
              </a:ext>
            </a:extLst>
          </p:cNvPr>
          <p:cNvGrpSpPr>
            <a:grpSpLocks/>
          </p:cNvGrpSpPr>
          <p:nvPr/>
        </p:nvGrpSpPr>
        <p:grpSpPr bwMode="auto">
          <a:xfrm>
            <a:off x="877888" y="2809875"/>
            <a:ext cx="6262687" cy="1371600"/>
            <a:chOff x="553" y="1770"/>
            <a:chExt cx="3945" cy="864"/>
          </a:xfrm>
        </p:grpSpPr>
        <p:graphicFrame>
          <p:nvGraphicFramePr>
            <p:cNvPr id="276487" name="Object 7">
              <a:extLst>
                <a:ext uri="{FF2B5EF4-FFF2-40B4-BE49-F238E27FC236}">
                  <a16:creationId xmlns:a16="http://schemas.microsoft.com/office/drawing/2014/main" id="{0BB2C7DF-1088-4D3C-B72B-F535398A9E77}"/>
                </a:ext>
              </a:extLst>
            </p:cNvPr>
            <p:cNvGraphicFramePr>
              <a:graphicFrameLocks noChangeAspect="1"/>
            </p:cNvGraphicFramePr>
            <p:nvPr/>
          </p:nvGraphicFramePr>
          <p:xfrm>
            <a:off x="553" y="2121"/>
            <a:ext cx="2650" cy="513"/>
          </p:xfrm>
          <a:graphic>
            <a:graphicData uri="http://schemas.openxmlformats.org/presentationml/2006/ole">
              <mc:AlternateContent xmlns:mc="http://schemas.openxmlformats.org/markup-compatibility/2006">
                <mc:Choice xmlns:v="urn:schemas-microsoft-com:vml" Requires="v">
                  <p:oleObj spid="_x0000_s8217" name="Equation" r:id="rId9" imgW="1168200" imgH="228600" progId="Equation.DSMT4">
                    <p:embed/>
                  </p:oleObj>
                </mc:Choice>
                <mc:Fallback>
                  <p:oleObj name="Equation" r:id="rId9" imgW="1168200" imgH="228600" progId="Equation.DSMT4">
                    <p:embed/>
                    <p:pic>
                      <p:nvPicPr>
                        <p:cNvPr id="276487" name="Object 7">
                          <a:extLst>
                            <a:ext uri="{FF2B5EF4-FFF2-40B4-BE49-F238E27FC236}">
                              <a16:creationId xmlns:a16="http://schemas.microsoft.com/office/drawing/2014/main" id="{0BB2C7DF-1088-4D3C-B72B-F535398A9E7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3" y="2121"/>
                          <a:ext cx="2650" cy="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488" name="Line 8">
              <a:extLst>
                <a:ext uri="{FF2B5EF4-FFF2-40B4-BE49-F238E27FC236}">
                  <a16:creationId xmlns:a16="http://schemas.microsoft.com/office/drawing/2014/main" id="{E2D5223A-299D-41A8-883D-889B39170868}"/>
                </a:ext>
              </a:extLst>
            </p:cNvPr>
            <p:cNvSpPr>
              <a:spLocks noChangeShapeType="1"/>
            </p:cNvSpPr>
            <p:nvPr/>
          </p:nvSpPr>
          <p:spPr bwMode="auto">
            <a:xfrm flipH="1">
              <a:off x="1953" y="1827"/>
              <a:ext cx="68"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76489" name="Line 9">
              <a:extLst>
                <a:ext uri="{FF2B5EF4-FFF2-40B4-BE49-F238E27FC236}">
                  <a16:creationId xmlns:a16="http://schemas.microsoft.com/office/drawing/2014/main" id="{C51511AF-E367-43F0-A6A5-7C3F8FD9A39A}"/>
                </a:ext>
              </a:extLst>
            </p:cNvPr>
            <p:cNvSpPr>
              <a:spLocks noChangeShapeType="1"/>
            </p:cNvSpPr>
            <p:nvPr/>
          </p:nvSpPr>
          <p:spPr bwMode="auto">
            <a:xfrm flipH="1">
              <a:off x="2089" y="1775"/>
              <a:ext cx="1425" cy="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76490" name="Line 10">
              <a:extLst>
                <a:ext uri="{FF2B5EF4-FFF2-40B4-BE49-F238E27FC236}">
                  <a16:creationId xmlns:a16="http://schemas.microsoft.com/office/drawing/2014/main" id="{9E726586-C7EE-4BC2-9FFD-ED30B52CFA62}"/>
                </a:ext>
              </a:extLst>
            </p:cNvPr>
            <p:cNvSpPr>
              <a:spLocks noChangeShapeType="1"/>
            </p:cNvSpPr>
            <p:nvPr/>
          </p:nvSpPr>
          <p:spPr bwMode="auto">
            <a:xfrm>
              <a:off x="2671" y="1817"/>
              <a:ext cx="314" cy="3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76491" name="Line 11">
              <a:extLst>
                <a:ext uri="{FF2B5EF4-FFF2-40B4-BE49-F238E27FC236}">
                  <a16:creationId xmlns:a16="http://schemas.microsoft.com/office/drawing/2014/main" id="{79342F6E-F5EC-4E31-8C42-837B72F0CC03}"/>
                </a:ext>
              </a:extLst>
            </p:cNvPr>
            <p:cNvSpPr>
              <a:spLocks noChangeShapeType="1"/>
            </p:cNvSpPr>
            <p:nvPr/>
          </p:nvSpPr>
          <p:spPr bwMode="auto">
            <a:xfrm flipH="1">
              <a:off x="3100" y="1770"/>
              <a:ext cx="1398" cy="4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48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7648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764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506" name="Object 2">
            <a:extLst>
              <a:ext uri="{FF2B5EF4-FFF2-40B4-BE49-F238E27FC236}">
                <a16:creationId xmlns:a16="http://schemas.microsoft.com/office/drawing/2014/main" id="{77B3EF3C-1E0B-425A-BF3F-2685694982FD}"/>
              </a:ext>
            </a:extLst>
          </p:cNvPr>
          <p:cNvGraphicFramePr>
            <a:graphicFrameLocks noChangeAspect="1"/>
          </p:cNvGraphicFramePr>
          <p:nvPr/>
        </p:nvGraphicFramePr>
        <p:xfrm>
          <a:off x="493713" y="250825"/>
          <a:ext cx="5741987" cy="982663"/>
        </p:xfrm>
        <a:graphic>
          <a:graphicData uri="http://schemas.openxmlformats.org/presentationml/2006/ole">
            <mc:AlternateContent xmlns:mc="http://schemas.openxmlformats.org/markup-compatibility/2006">
              <mc:Choice xmlns:v="urn:schemas-microsoft-com:vml" Requires="v">
                <p:oleObj spid="_x0000_s9248" name="Equation" r:id="rId3" imgW="1320480" imgH="228600" progId="Equation.DSMT4">
                  <p:embed/>
                </p:oleObj>
              </mc:Choice>
              <mc:Fallback>
                <p:oleObj name="Equation" r:id="rId3" imgW="1320480" imgH="228600" progId="Equation.DSMT4">
                  <p:embed/>
                  <p:pic>
                    <p:nvPicPr>
                      <p:cNvPr id="277506" name="Object 2">
                        <a:extLst>
                          <a:ext uri="{FF2B5EF4-FFF2-40B4-BE49-F238E27FC236}">
                            <a16:creationId xmlns:a16="http://schemas.microsoft.com/office/drawing/2014/main" id="{77B3EF3C-1E0B-425A-BF3F-2685694982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713" y="250825"/>
                        <a:ext cx="5741987" cy="982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507" name="Object 3">
            <a:extLst>
              <a:ext uri="{FF2B5EF4-FFF2-40B4-BE49-F238E27FC236}">
                <a16:creationId xmlns:a16="http://schemas.microsoft.com/office/drawing/2014/main" id="{01F6E6F5-E827-479F-A771-EE69D8A123E2}"/>
              </a:ext>
            </a:extLst>
          </p:cNvPr>
          <p:cNvGraphicFramePr>
            <a:graphicFrameLocks noChangeAspect="1"/>
          </p:cNvGraphicFramePr>
          <p:nvPr/>
        </p:nvGraphicFramePr>
        <p:xfrm>
          <a:off x="422275" y="1204913"/>
          <a:ext cx="6089650" cy="985837"/>
        </p:xfrm>
        <a:graphic>
          <a:graphicData uri="http://schemas.openxmlformats.org/presentationml/2006/ole">
            <mc:AlternateContent xmlns:mc="http://schemas.openxmlformats.org/markup-compatibility/2006">
              <mc:Choice xmlns:v="urn:schemas-microsoft-com:vml" Requires="v">
                <p:oleObj spid="_x0000_s9249" name="Equation" r:id="rId5" imgW="1396800" imgH="228600" progId="Equation.DSMT4">
                  <p:embed/>
                </p:oleObj>
              </mc:Choice>
              <mc:Fallback>
                <p:oleObj name="Equation" r:id="rId5" imgW="1396800" imgH="228600" progId="Equation.DSMT4">
                  <p:embed/>
                  <p:pic>
                    <p:nvPicPr>
                      <p:cNvPr id="277507" name="Object 3">
                        <a:extLst>
                          <a:ext uri="{FF2B5EF4-FFF2-40B4-BE49-F238E27FC236}">
                            <a16:creationId xmlns:a16="http://schemas.microsoft.com/office/drawing/2014/main" id="{01F6E6F5-E827-479F-A771-EE69D8A123E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2275" y="1204913"/>
                        <a:ext cx="6089650" cy="985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508" name="Object 4">
            <a:extLst>
              <a:ext uri="{FF2B5EF4-FFF2-40B4-BE49-F238E27FC236}">
                <a16:creationId xmlns:a16="http://schemas.microsoft.com/office/drawing/2014/main" id="{D58F5C08-94AA-42C6-B4B5-C22AFCE5789C}"/>
              </a:ext>
            </a:extLst>
          </p:cNvPr>
          <p:cNvGraphicFramePr>
            <a:graphicFrameLocks noChangeAspect="1"/>
          </p:cNvGraphicFramePr>
          <p:nvPr/>
        </p:nvGraphicFramePr>
        <p:xfrm>
          <a:off x="333375" y="2203450"/>
          <a:ext cx="7639050" cy="814388"/>
        </p:xfrm>
        <a:graphic>
          <a:graphicData uri="http://schemas.openxmlformats.org/presentationml/2006/ole">
            <mc:AlternateContent xmlns:mc="http://schemas.openxmlformats.org/markup-compatibility/2006">
              <mc:Choice xmlns:v="urn:schemas-microsoft-com:vml" Requires="v">
                <p:oleObj spid="_x0000_s9250" name="Equation" r:id="rId7" imgW="2120760" imgH="228600" progId="Equation.DSMT4">
                  <p:embed/>
                </p:oleObj>
              </mc:Choice>
              <mc:Fallback>
                <p:oleObj name="Equation" r:id="rId7" imgW="2120760" imgH="228600" progId="Equation.DSMT4">
                  <p:embed/>
                  <p:pic>
                    <p:nvPicPr>
                      <p:cNvPr id="277508" name="Object 4">
                        <a:extLst>
                          <a:ext uri="{FF2B5EF4-FFF2-40B4-BE49-F238E27FC236}">
                            <a16:creationId xmlns:a16="http://schemas.microsoft.com/office/drawing/2014/main" id="{D58F5C08-94AA-42C6-B4B5-C22AFCE5789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3375" y="2203450"/>
                        <a:ext cx="7639050" cy="814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510" name="Object 6">
            <a:extLst>
              <a:ext uri="{FF2B5EF4-FFF2-40B4-BE49-F238E27FC236}">
                <a16:creationId xmlns:a16="http://schemas.microsoft.com/office/drawing/2014/main" id="{CB475186-6D31-4444-B78E-5D9B23D4F19B}"/>
              </a:ext>
            </a:extLst>
          </p:cNvPr>
          <p:cNvGraphicFramePr>
            <a:graphicFrameLocks noChangeAspect="1"/>
          </p:cNvGraphicFramePr>
          <p:nvPr/>
        </p:nvGraphicFramePr>
        <p:xfrm>
          <a:off x="885825" y="3367088"/>
          <a:ext cx="4206875" cy="814387"/>
        </p:xfrm>
        <a:graphic>
          <a:graphicData uri="http://schemas.openxmlformats.org/presentationml/2006/ole">
            <mc:AlternateContent xmlns:mc="http://schemas.openxmlformats.org/markup-compatibility/2006">
              <mc:Choice xmlns:v="urn:schemas-microsoft-com:vml" Requires="v">
                <p:oleObj spid="_x0000_s9251" name="Equation" r:id="rId9" imgW="1168200" imgH="228600" progId="Equation.DSMT4">
                  <p:embed/>
                </p:oleObj>
              </mc:Choice>
              <mc:Fallback>
                <p:oleObj name="Equation" r:id="rId9" imgW="1168200" imgH="228600" progId="Equation.DSMT4">
                  <p:embed/>
                  <p:pic>
                    <p:nvPicPr>
                      <p:cNvPr id="277510" name="Object 6">
                        <a:extLst>
                          <a:ext uri="{FF2B5EF4-FFF2-40B4-BE49-F238E27FC236}">
                            <a16:creationId xmlns:a16="http://schemas.microsoft.com/office/drawing/2014/main" id="{CB475186-6D31-4444-B78E-5D9B23D4F19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5825" y="3367088"/>
                        <a:ext cx="4206875" cy="814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7511" name="Line 7">
            <a:extLst>
              <a:ext uri="{FF2B5EF4-FFF2-40B4-BE49-F238E27FC236}">
                <a16:creationId xmlns:a16="http://schemas.microsoft.com/office/drawing/2014/main" id="{B3F3DFDF-2734-4A54-8A92-21355D3154CD}"/>
              </a:ext>
            </a:extLst>
          </p:cNvPr>
          <p:cNvSpPr>
            <a:spLocks noChangeShapeType="1"/>
          </p:cNvSpPr>
          <p:nvPr/>
        </p:nvSpPr>
        <p:spPr bwMode="auto">
          <a:xfrm>
            <a:off x="3208338" y="2900363"/>
            <a:ext cx="1171575" cy="58261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77512" name="Line 8">
            <a:extLst>
              <a:ext uri="{FF2B5EF4-FFF2-40B4-BE49-F238E27FC236}">
                <a16:creationId xmlns:a16="http://schemas.microsoft.com/office/drawing/2014/main" id="{2AB23B76-18EC-4863-B943-CD4D2B6F548A}"/>
              </a:ext>
            </a:extLst>
          </p:cNvPr>
          <p:cNvSpPr>
            <a:spLocks noChangeShapeType="1"/>
          </p:cNvSpPr>
          <p:nvPr/>
        </p:nvSpPr>
        <p:spPr bwMode="auto">
          <a:xfrm flipH="1">
            <a:off x="3308350" y="2817813"/>
            <a:ext cx="2270125" cy="614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77513" name="Line 9">
            <a:extLst>
              <a:ext uri="{FF2B5EF4-FFF2-40B4-BE49-F238E27FC236}">
                <a16:creationId xmlns:a16="http://schemas.microsoft.com/office/drawing/2014/main" id="{209DB038-1484-47B1-B54B-34687F15CFC6}"/>
              </a:ext>
            </a:extLst>
          </p:cNvPr>
          <p:cNvSpPr>
            <a:spLocks noChangeShapeType="1"/>
          </p:cNvSpPr>
          <p:nvPr/>
        </p:nvSpPr>
        <p:spPr bwMode="auto">
          <a:xfrm flipH="1">
            <a:off x="3135313" y="2884488"/>
            <a:ext cx="1104900" cy="523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77514" name="Line 10">
            <a:extLst>
              <a:ext uri="{FF2B5EF4-FFF2-40B4-BE49-F238E27FC236}">
                <a16:creationId xmlns:a16="http://schemas.microsoft.com/office/drawing/2014/main" id="{570EA8D8-CE67-4376-82DD-EF87EB7C19CD}"/>
              </a:ext>
            </a:extLst>
          </p:cNvPr>
          <p:cNvSpPr>
            <a:spLocks noChangeShapeType="1"/>
          </p:cNvSpPr>
          <p:nvPr/>
        </p:nvSpPr>
        <p:spPr bwMode="auto">
          <a:xfrm flipH="1">
            <a:off x="4921250" y="2809875"/>
            <a:ext cx="2219325" cy="6556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277515" name="Object 11">
            <a:extLst>
              <a:ext uri="{FF2B5EF4-FFF2-40B4-BE49-F238E27FC236}">
                <a16:creationId xmlns:a16="http://schemas.microsoft.com/office/drawing/2014/main" id="{9250735F-59FA-410E-B91D-5CDB6777E993}"/>
              </a:ext>
            </a:extLst>
          </p:cNvPr>
          <p:cNvGraphicFramePr>
            <a:graphicFrameLocks noChangeAspect="1"/>
          </p:cNvGraphicFramePr>
          <p:nvPr/>
        </p:nvGraphicFramePr>
        <p:xfrm>
          <a:off x="852488" y="4164013"/>
          <a:ext cx="4206875" cy="814387"/>
        </p:xfrm>
        <a:graphic>
          <a:graphicData uri="http://schemas.openxmlformats.org/presentationml/2006/ole">
            <mc:AlternateContent xmlns:mc="http://schemas.openxmlformats.org/markup-compatibility/2006">
              <mc:Choice xmlns:v="urn:schemas-microsoft-com:vml" Requires="v">
                <p:oleObj spid="_x0000_s9252" name="Equation" r:id="rId11" imgW="1168200" imgH="228600" progId="Equation.DSMT4">
                  <p:embed/>
                </p:oleObj>
              </mc:Choice>
              <mc:Fallback>
                <p:oleObj name="Equation" r:id="rId11" imgW="1168200" imgH="228600" progId="Equation.DSMT4">
                  <p:embed/>
                  <p:pic>
                    <p:nvPicPr>
                      <p:cNvPr id="277515" name="Object 11">
                        <a:extLst>
                          <a:ext uri="{FF2B5EF4-FFF2-40B4-BE49-F238E27FC236}">
                            <a16:creationId xmlns:a16="http://schemas.microsoft.com/office/drawing/2014/main" id="{9250735F-59FA-410E-B91D-5CDB6777E99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2488" y="4164013"/>
                        <a:ext cx="4206875" cy="814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7516" name="Object 12">
            <a:extLst>
              <a:ext uri="{FF2B5EF4-FFF2-40B4-BE49-F238E27FC236}">
                <a16:creationId xmlns:a16="http://schemas.microsoft.com/office/drawing/2014/main" id="{D2BBBFC6-BDE0-49EE-AD59-E93A418954EE}"/>
              </a:ext>
            </a:extLst>
          </p:cNvPr>
          <p:cNvGraphicFramePr>
            <a:graphicFrameLocks noChangeAspect="1"/>
          </p:cNvGraphicFramePr>
          <p:nvPr/>
        </p:nvGraphicFramePr>
        <p:xfrm>
          <a:off x="815975" y="4924425"/>
          <a:ext cx="8139113" cy="1401763"/>
        </p:xfrm>
        <a:graphic>
          <a:graphicData uri="http://schemas.openxmlformats.org/presentationml/2006/ole">
            <mc:AlternateContent xmlns:mc="http://schemas.openxmlformats.org/markup-compatibility/2006">
              <mc:Choice xmlns:v="urn:schemas-microsoft-com:vml" Requires="v">
                <p:oleObj spid="_x0000_s9253" name="Equation" r:id="rId13" imgW="2260440" imgH="393480" progId="Equation.DSMT4">
                  <p:embed/>
                </p:oleObj>
              </mc:Choice>
              <mc:Fallback>
                <p:oleObj name="Equation" r:id="rId13" imgW="2260440" imgH="393480" progId="Equation.DSMT4">
                  <p:embed/>
                  <p:pic>
                    <p:nvPicPr>
                      <p:cNvPr id="277516" name="Object 12">
                        <a:extLst>
                          <a:ext uri="{FF2B5EF4-FFF2-40B4-BE49-F238E27FC236}">
                            <a16:creationId xmlns:a16="http://schemas.microsoft.com/office/drawing/2014/main" id="{D2BBBFC6-BDE0-49EE-AD59-E93A418954E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15975" y="4924425"/>
                        <a:ext cx="8139113" cy="1401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75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775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8530" name="Object 2">
            <a:extLst>
              <a:ext uri="{FF2B5EF4-FFF2-40B4-BE49-F238E27FC236}">
                <a16:creationId xmlns:a16="http://schemas.microsoft.com/office/drawing/2014/main" id="{4086F95C-0F48-450B-B78E-A1ED5784F1E1}"/>
              </a:ext>
            </a:extLst>
          </p:cNvPr>
          <p:cNvGraphicFramePr>
            <a:graphicFrameLocks noChangeAspect="1"/>
          </p:cNvGraphicFramePr>
          <p:nvPr/>
        </p:nvGraphicFramePr>
        <p:xfrm>
          <a:off x="2636838" y="1108075"/>
          <a:ext cx="2816225" cy="763588"/>
        </p:xfrm>
        <a:graphic>
          <a:graphicData uri="http://schemas.openxmlformats.org/presentationml/2006/ole">
            <mc:AlternateContent xmlns:mc="http://schemas.openxmlformats.org/markup-compatibility/2006">
              <mc:Choice xmlns:v="urn:schemas-microsoft-com:vml" Requires="v">
                <p:oleObj spid="_x0000_s10247" name="Equation" r:id="rId3" imgW="647640" imgH="177480" progId="Equation.DSMT4">
                  <p:embed/>
                </p:oleObj>
              </mc:Choice>
              <mc:Fallback>
                <p:oleObj name="Equation" r:id="rId3" imgW="647640" imgH="177480" progId="Equation.DSMT4">
                  <p:embed/>
                  <p:pic>
                    <p:nvPicPr>
                      <p:cNvPr id="278530" name="Object 2">
                        <a:extLst>
                          <a:ext uri="{FF2B5EF4-FFF2-40B4-BE49-F238E27FC236}">
                            <a16:creationId xmlns:a16="http://schemas.microsoft.com/office/drawing/2014/main" id="{4086F95C-0F48-450B-B78E-A1ED5784F1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6838" y="1108075"/>
                        <a:ext cx="2816225" cy="763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8539" name="Line 11">
            <a:extLst>
              <a:ext uri="{FF2B5EF4-FFF2-40B4-BE49-F238E27FC236}">
                <a16:creationId xmlns:a16="http://schemas.microsoft.com/office/drawing/2014/main" id="{D060F879-43A2-434A-A7E9-5B5F32224B89}"/>
              </a:ext>
            </a:extLst>
          </p:cNvPr>
          <p:cNvSpPr>
            <a:spLocks noChangeShapeType="1"/>
          </p:cNvSpPr>
          <p:nvPr/>
        </p:nvSpPr>
        <p:spPr bwMode="auto">
          <a:xfrm flipH="1">
            <a:off x="2576513" y="1795463"/>
            <a:ext cx="1554162" cy="16033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78540" name="Line 12">
            <a:extLst>
              <a:ext uri="{FF2B5EF4-FFF2-40B4-BE49-F238E27FC236}">
                <a16:creationId xmlns:a16="http://schemas.microsoft.com/office/drawing/2014/main" id="{9BA8A3B0-B70D-46AC-8E0C-33C7735BA66F}"/>
              </a:ext>
            </a:extLst>
          </p:cNvPr>
          <p:cNvSpPr>
            <a:spLocks noChangeShapeType="1"/>
          </p:cNvSpPr>
          <p:nvPr/>
        </p:nvSpPr>
        <p:spPr bwMode="auto">
          <a:xfrm>
            <a:off x="4622800" y="1828800"/>
            <a:ext cx="7938" cy="16621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78541" name="Line 13">
            <a:extLst>
              <a:ext uri="{FF2B5EF4-FFF2-40B4-BE49-F238E27FC236}">
                <a16:creationId xmlns:a16="http://schemas.microsoft.com/office/drawing/2014/main" id="{BFB8A480-F34B-4B7D-BBD1-F766BF9860DA}"/>
              </a:ext>
            </a:extLst>
          </p:cNvPr>
          <p:cNvSpPr>
            <a:spLocks noChangeShapeType="1"/>
          </p:cNvSpPr>
          <p:nvPr/>
        </p:nvSpPr>
        <p:spPr bwMode="auto">
          <a:xfrm>
            <a:off x="5070475" y="1811338"/>
            <a:ext cx="1446213" cy="15462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a:extLst>
              <a:ext uri="{FF2B5EF4-FFF2-40B4-BE49-F238E27FC236}">
                <a16:creationId xmlns:a16="http://schemas.microsoft.com/office/drawing/2014/main" id="{35CE648D-7714-4125-86A0-014F60D695BF}"/>
              </a:ext>
            </a:extLst>
          </p:cNvPr>
          <p:cNvSpPr>
            <a:spLocks noChangeArrowheads="1"/>
          </p:cNvSpPr>
          <p:nvPr/>
        </p:nvSpPr>
        <p:spPr bwMode="auto">
          <a:xfrm>
            <a:off x="6900863" y="763588"/>
            <a:ext cx="2243137" cy="52784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aphicFrame>
        <p:nvGraphicFramePr>
          <p:cNvPr id="6" name="Shape">
            <a:extLst>
              <a:ext uri="{FF2B5EF4-FFF2-40B4-BE49-F238E27FC236}">
                <a16:creationId xmlns:a16="http://schemas.microsoft.com/office/drawing/2014/main" id="{00028F10-0A1F-4193-A7BE-16EC0931CA1E}"/>
              </a:ext>
            </a:extLst>
          </p:cNvPr>
          <p:cNvGraphicFramePr>
            <a:graphicFrameLocks noGrp="1"/>
          </p:cNvGraphicFramePr>
          <p:nvPr/>
        </p:nvGraphicFramePr>
        <p:xfrm>
          <a:off x="6638" y="838547"/>
          <a:ext cx="7151299" cy="5589241"/>
        </p:xfrm>
        <a:graphic>
          <a:graphicData uri="http://schemas.openxmlformats.org/drawingml/2006/chart">
            <c:chart xmlns:c="http://schemas.openxmlformats.org/drawingml/2006/chart" xmlns:r="http://schemas.openxmlformats.org/officeDocument/2006/relationships" r:id="rId3"/>
          </a:graphicData>
        </a:graphic>
      </p:graphicFrame>
      <p:cxnSp>
        <p:nvCxnSpPr>
          <p:cNvPr id="19" name="Straight Connector 18">
            <a:extLst>
              <a:ext uri="{FF2B5EF4-FFF2-40B4-BE49-F238E27FC236}">
                <a16:creationId xmlns:a16="http://schemas.microsoft.com/office/drawing/2014/main" id="{678C850B-5061-4938-A8D4-022BD7E1B571}"/>
              </a:ext>
            </a:extLst>
          </p:cNvPr>
          <p:cNvCxnSpPr/>
          <p:nvPr/>
        </p:nvCxnSpPr>
        <p:spPr>
          <a:xfrm>
            <a:off x="3814763" y="1035050"/>
            <a:ext cx="0" cy="4727575"/>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9557" name="Rectangle 5">
            <a:extLst>
              <a:ext uri="{FF2B5EF4-FFF2-40B4-BE49-F238E27FC236}">
                <a16:creationId xmlns:a16="http://schemas.microsoft.com/office/drawing/2014/main" id="{4CE91D49-5D68-4456-A42D-8643870738C5}"/>
              </a:ext>
            </a:extLst>
          </p:cNvPr>
          <p:cNvSpPr>
            <a:spLocks noGrp="1" noChangeArrowheads="1"/>
          </p:cNvSpPr>
          <p:nvPr>
            <p:ph type="title"/>
          </p:nvPr>
        </p:nvSpPr>
        <p:spPr>
          <a:xfrm>
            <a:off x="0" y="209550"/>
            <a:ext cx="8969375" cy="665163"/>
          </a:xfrm>
        </p:spPr>
        <p:txBody>
          <a:bodyPr/>
          <a:lstStyle/>
          <a:p>
            <a:r>
              <a:rPr lang="ru-RU" altLang="ru-RU" sz="3200">
                <a:solidFill>
                  <a:schemeClr val="accent2"/>
                </a:solidFill>
              </a:rPr>
              <a:t>Пример 1: факторы прироста глобальных выбросов парниковых газов</a:t>
            </a:r>
            <a:r>
              <a:rPr lang="en-US" altLang="ru-RU" sz="3200">
                <a:solidFill>
                  <a:schemeClr val="accent2"/>
                </a:solidFill>
              </a:rPr>
              <a:t>, 1995-2008 (Gt)</a:t>
            </a:r>
            <a:endParaRPr lang="ru-RU" altLang="ru-RU" sz="3600" b="1">
              <a:solidFill>
                <a:srgbClr val="FF0000"/>
              </a:solidFill>
            </a:endParaRPr>
          </a:p>
        </p:txBody>
      </p:sp>
      <p:sp>
        <p:nvSpPr>
          <p:cNvPr id="279558" name="Rectangle 6">
            <a:extLst>
              <a:ext uri="{FF2B5EF4-FFF2-40B4-BE49-F238E27FC236}">
                <a16:creationId xmlns:a16="http://schemas.microsoft.com/office/drawing/2014/main" id="{D361B64A-8C2F-4308-B528-CD9B98C16C53}"/>
              </a:ext>
            </a:extLst>
          </p:cNvPr>
          <p:cNvSpPr>
            <a:spLocks noGrp="1" noChangeArrowheads="1"/>
          </p:cNvSpPr>
          <p:nvPr>
            <p:ph type="body" idx="1"/>
          </p:nvPr>
        </p:nvSpPr>
        <p:spPr>
          <a:xfrm>
            <a:off x="0" y="5845175"/>
            <a:ext cx="9144000" cy="1012825"/>
          </a:xfrm>
          <a:solidFill>
            <a:schemeClr val="bg1"/>
          </a:solidFill>
        </p:spPr>
        <p:txBody>
          <a:bodyPr/>
          <a:lstStyle/>
          <a:p>
            <a:pPr>
              <a:lnSpc>
                <a:spcPct val="90000"/>
              </a:lnSpc>
              <a:buFontTx/>
              <a:buNone/>
            </a:pPr>
            <a:endParaRPr lang="ru-RU" altLang="ru-RU" sz="1400"/>
          </a:p>
          <a:p>
            <a:pPr>
              <a:lnSpc>
                <a:spcPct val="90000"/>
              </a:lnSpc>
              <a:buFontTx/>
              <a:buNone/>
            </a:pPr>
            <a:endParaRPr lang="ru-RU" altLang="ru-RU" sz="1400"/>
          </a:p>
          <a:p>
            <a:pPr>
              <a:lnSpc>
                <a:spcPct val="90000"/>
              </a:lnSpc>
              <a:buFontTx/>
              <a:buNone/>
            </a:pPr>
            <a:r>
              <a:rPr lang="ru-RU" altLang="ru-RU" sz="1400"/>
              <a:t>Источник: презентация Э.Дитценбахера в НИУ ВШЭ, осень 2013 г., по статье </a:t>
            </a:r>
            <a:r>
              <a:rPr lang="en-US" altLang="ru-RU" sz="1400"/>
              <a:t>Arto,I., Dietzenbacher, E.</a:t>
            </a:r>
            <a:r>
              <a:rPr lang="ru-RU" altLang="ru-RU" sz="1400"/>
              <a:t> </a:t>
            </a:r>
            <a:r>
              <a:rPr lang="en-US" altLang="ru-RU" sz="1400"/>
              <a:t>Drivers of the growth in global greenhouse gas emissions, 1995-2008 </a:t>
            </a:r>
          </a:p>
          <a:p>
            <a:pPr>
              <a:lnSpc>
                <a:spcPct val="90000"/>
              </a:lnSpc>
              <a:buFontTx/>
              <a:buNone/>
            </a:pPr>
            <a:endParaRPr lang="ru-RU" altLang="ru-RU" sz="1400"/>
          </a:p>
        </p:txBody>
      </p:sp>
      <p:sp>
        <p:nvSpPr>
          <p:cNvPr id="279559" name="Rectangle 7">
            <a:extLst>
              <a:ext uri="{FF2B5EF4-FFF2-40B4-BE49-F238E27FC236}">
                <a16:creationId xmlns:a16="http://schemas.microsoft.com/office/drawing/2014/main" id="{8BC00481-0AAA-4857-9B43-31CD71FB43E5}"/>
              </a:ext>
            </a:extLst>
          </p:cNvPr>
          <p:cNvSpPr>
            <a:spLocks noChangeArrowheads="1"/>
          </p:cNvSpPr>
          <p:nvPr/>
        </p:nvSpPr>
        <p:spPr bwMode="auto">
          <a:xfrm>
            <a:off x="6692900" y="1185863"/>
            <a:ext cx="2451100" cy="598487"/>
          </a:xfrm>
          <a:prstGeom prst="rect">
            <a:avLst/>
          </a:prstGeom>
          <a:solidFill>
            <a:schemeClr val="bg1">
              <a:alpha val="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1800"/>
              <a:t>Рост благосостояния +14 Gt</a:t>
            </a:r>
          </a:p>
        </p:txBody>
      </p:sp>
      <p:sp>
        <p:nvSpPr>
          <p:cNvPr id="279560" name="Rectangle 8">
            <a:extLst>
              <a:ext uri="{FF2B5EF4-FFF2-40B4-BE49-F238E27FC236}">
                <a16:creationId xmlns:a16="http://schemas.microsoft.com/office/drawing/2014/main" id="{2F574D17-DF4E-47A3-AF81-576574972A49}"/>
              </a:ext>
            </a:extLst>
          </p:cNvPr>
          <p:cNvSpPr>
            <a:spLocks noChangeArrowheads="1"/>
          </p:cNvSpPr>
          <p:nvPr/>
        </p:nvSpPr>
        <p:spPr bwMode="auto">
          <a:xfrm>
            <a:off x="6908800" y="1933575"/>
            <a:ext cx="2038350" cy="598488"/>
          </a:xfrm>
          <a:prstGeom prst="rect">
            <a:avLst/>
          </a:prstGeom>
          <a:solidFill>
            <a:schemeClr val="bg1">
              <a:alpha val="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1800">
                <a:solidFill>
                  <a:schemeClr val="accent2"/>
                </a:solidFill>
              </a:rPr>
              <a:t>Всего +8.9 Gt</a:t>
            </a:r>
          </a:p>
        </p:txBody>
      </p:sp>
      <p:sp>
        <p:nvSpPr>
          <p:cNvPr id="279561" name="Rectangle 9">
            <a:extLst>
              <a:ext uri="{FF2B5EF4-FFF2-40B4-BE49-F238E27FC236}">
                <a16:creationId xmlns:a16="http://schemas.microsoft.com/office/drawing/2014/main" id="{1F0999B2-7C4C-4819-8B6C-7C3211F4EFA3}"/>
              </a:ext>
            </a:extLst>
          </p:cNvPr>
          <p:cNvSpPr>
            <a:spLocks noChangeArrowheads="1"/>
          </p:cNvSpPr>
          <p:nvPr/>
        </p:nvSpPr>
        <p:spPr bwMode="auto">
          <a:xfrm>
            <a:off x="1763713" y="1560513"/>
            <a:ext cx="1263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ru-RU" altLang="en-US"/>
              <a:t>+1% / год</a:t>
            </a:r>
            <a:endParaRPr lang="en-GB" altLang="en-US"/>
          </a:p>
        </p:txBody>
      </p:sp>
      <p:sp>
        <p:nvSpPr>
          <p:cNvPr id="279562" name="Rectangle 10">
            <a:extLst>
              <a:ext uri="{FF2B5EF4-FFF2-40B4-BE49-F238E27FC236}">
                <a16:creationId xmlns:a16="http://schemas.microsoft.com/office/drawing/2014/main" id="{B2E77D03-8B0C-46E5-ADA6-888E2E997159}"/>
              </a:ext>
            </a:extLst>
          </p:cNvPr>
          <p:cNvSpPr>
            <a:spLocks noChangeArrowheads="1"/>
          </p:cNvSpPr>
          <p:nvPr/>
        </p:nvSpPr>
        <p:spPr bwMode="auto">
          <a:xfrm>
            <a:off x="4308475" y="1527175"/>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ru-RU" altLang="en-US"/>
              <a:t>+3,1% / год</a:t>
            </a:r>
            <a:endParaRPr lang="en-GB" altLang="en-US"/>
          </a:p>
        </p:txBody>
      </p:sp>
      <p:sp>
        <p:nvSpPr>
          <p:cNvPr id="279563" name="Rectangle 11">
            <a:extLst>
              <a:ext uri="{FF2B5EF4-FFF2-40B4-BE49-F238E27FC236}">
                <a16:creationId xmlns:a16="http://schemas.microsoft.com/office/drawing/2014/main" id="{A982A282-86A3-4F16-BD7C-C0B1D1165271}"/>
              </a:ext>
            </a:extLst>
          </p:cNvPr>
          <p:cNvSpPr>
            <a:spLocks noChangeArrowheads="1"/>
          </p:cNvSpPr>
          <p:nvPr/>
        </p:nvSpPr>
        <p:spPr bwMode="auto">
          <a:xfrm>
            <a:off x="6962775" y="2747963"/>
            <a:ext cx="1490663" cy="709612"/>
          </a:xfrm>
          <a:prstGeom prst="rect">
            <a:avLst/>
          </a:prstGeom>
          <a:solidFill>
            <a:schemeClr val="bg1">
              <a:alpha val="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1800"/>
              <a:t>Население +4.2 Gt</a:t>
            </a:r>
          </a:p>
        </p:txBody>
      </p:sp>
      <p:sp>
        <p:nvSpPr>
          <p:cNvPr id="279564" name="Rectangle 12">
            <a:extLst>
              <a:ext uri="{FF2B5EF4-FFF2-40B4-BE49-F238E27FC236}">
                <a16:creationId xmlns:a16="http://schemas.microsoft.com/office/drawing/2014/main" id="{D75C3182-28EA-461F-A4E3-566FEEE225D4}"/>
              </a:ext>
            </a:extLst>
          </p:cNvPr>
          <p:cNvSpPr>
            <a:spLocks noChangeArrowheads="1"/>
          </p:cNvSpPr>
          <p:nvPr/>
        </p:nvSpPr>
        <p:spPr bwMode="auto">
          <a:xfrm>
            <a:off x="6911975" y="3409950"/>
            <a:ext cx="2232025"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en-US"/>
              <a:t>Структура торговли</a:t>
            </a:r>
            <a:r>
              <a:rPr lang="en-GB" altLang="en-US"/>
              <a:t> +0.6 Gt</a:t>
            </a:r>
          </a:p>
        </p:txBody>
      </p:sp>
      <p:sp>
        <p:nvSpPr>
          <p:cNvPr id="279565" name="Rectangle 13">
            <a:extLst>
              <a:ext uri="{FF2B5EF4-FFF2-40B4-BE49-F238E27FC236}">
                <a16:creationId xmlns:a16="http://schemas.microsoft.com/office/drawing/2014/main" id="{1F582A86-487B-46D5-BCD3-CB81DD3A1764}"/>
              </a:ext>
            </a:extLst>
          </p:cNvPr>
          <p:cNvSpPr>
            <a:spLocks noChangeArrowheads="1"/>
          </p:cNvSpPr>
          <p:nvPr/>
        </p:nvSpPr>
        <p:spPr bwMode="auto">
          <a:xfrm>
            <a:off x="6918325" y="4084638"/>
            <a:ext cx="20986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en-US"/>
              <a:t>Структура конечного спроса   </a:t>
            </a:r>
            <a:r>
              <a:rPr lang="en-GB" altLang="en-US"/>
              <a:t> -1.5 Gt</a:t>
            </a:r>
          </a:p>
        </p:txBody>
      </p:sp>
      <p:sp>
        <p:nvSpPr>
          <p:cNvPr id="279566" name="Rectangle 14">
            <a:extLst>
              <a:ext uri="{FF2B5EF4-FFF2-40B4-BE49-F238E27FC236}">
                <a16:creationId xmlns:a16="http://schemas.microsoft.com/office/drawing/2014/main" id="{056FB373-69BF-45B5-8A31-05C215E19E42}"/>
              </a:ext>
            </a:extLst>
          </p:cNvPr>
          <p:cNvSpPr>
            <a:spLocks noChangeArrowheads="1"/>
          </p:cNvSpPr>
          <p:nvPr/>
        </p:nvSpPr>
        <p:spPr bwMode="auto">
          <a:xfrm>
            <a:off x="6959600" y="5153025"/>
            <a:ext cx="15732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en-US"/>
              <a:t>Технологии</a:t>
            </a:r>
            <a:r>
              <a:rPr lang="en-GB" altLang="en-US"/>
              <a:t> </a:t>
            </a:r>
            <a:r>
              <a:rPr lang="ru-RU" altLang="en-US"/>
              <a:t> </a:t>
            </a:r>
            <a:r>
              <a:rPr lang="en-GB" altLang="en-US"/>
              <a:t>-8.4 Gt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2286" name="Picture 14">
            <a:extLst>
              <a:ext uri="{FF2B5EF4-FFF2-40B4-BE49-F238E27FC236}">
                <a16:creationId xmlns:a16="http://schemas.microsoft.com/office/drawing/2014/main" id="{C0B09AD6-EA37-484D-80D4-B0C629931F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350" y="2041525"/>
            <a:ext cx="8005763" cy="3805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2275" name="Rectangle 4">
            <a:extLst>
              <a:ext uri="{FF2B5EF4-FFF2-40B4-BE49-F238E27FC236}">
                <a16:creationId xmlns:a16="http://schemas.microsoft.com/office/drawing/2014/main" id="{60A1E592-00CC-4435-88A5-3CF246CBA941}"/>
              </a:ext>
            </a:extLst>
          </p:cNvPr>
          <p:cNvSpPr txBox="1">
            <a:spLocks noGrp="1" noChangeArrowheads="1"/>
          </p:cNvSpPr>
          <p:nvPr/>
        </p:nvSpPr>
        <p:spPr bwMode="auto">
          <a:xfrm>
            <a:off x="457200" y="6376988"/>
            <a:ext cx="5772150"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Dotum" panose="020B0600000101010101" pitchFamily="34" charset="-127"/>
              </a:defRPr>
            </a:lvl1pPr>
            <a:lvl2pPr marL="742950" indent="-285750" eaLnBrk="0" hangingPunct="0">
              <a:defRPr>
                <a:solidFill>
                  <a:schemeClr val="tx1"/>
                </a:solidFill>
                <a:latin typeface="Arial" panose="020B0604020202020204" pitchFamily="34" charset="0"/>
                <a:ea typeface="Dotum" panose="020B0600000101010101" pitchFamily="34" charset="-127"/>
              </a:defRPr>
            </a:lvl2pPr>
            <a:lvl3pPr marL="1143000" indent="-228600" eaLnBrk="0" hangingPunct="0">
              <a:defRPr>
                <a:solidFill>
                  <a:schemeClr val="tx1"/>
                </a:solidFill>
                <a:latin typeface="Arial" panose="020B0604020202020204" pitchFamily="34" charset="0"/>
                <a:ea typeface="Dotum" panose="020B0600000101010101" pitchFamily="34" charset="-127"/>
              </a:defRPr>
            </a:lvl3pPr>
            <a:lvl4pPr marL="1600200" indent="-228600" eaLnBrk="0" hangingPunct="0">
              <a:defRPr>
                <a:solidFill>
                  <a:schemeClr val="tx1"/>
                </a:solidFill>
                <a:latin typeface="Arial" panose="020B0604020202020204" pitchFamily="34" charset="0"/>
                <a:ea typeface="Dotum" panose="020B0600000101010101" pitchFamily="34" charset="-127"/>
              </a:defRPr>
            </a:lvl4pPr>
            <a:lvl5pPr marL="2057400" indent="-228600" eaLnBrk="0" hangingPunct="0">
              <a:defRPr>
                <a:solidFill>
                  <a:schemeClr val="tx1"/>
                </a:solidFill>
                <a:latin typeface="Arial" panose="020B0604020202020204" pitchFamily="34" charset="0"/>
                <a:ea typeface="Dotum" panose="020B0600000101010101"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9pPr>
          </a:lstStyle>
          <a:p>
            <a:pPr eaLnBrk="1" hangingPunct="1"/>
            <a:r>
              <a:rPr lang="ru-RU" altLang="ru-RU" sz="1200">
                <a:solidFill>
                  <a:srgbClr val="FFFFFF"/>
                </a:solidFill>
                <a:latin typeface="Calibri" panose="020F0502020204030204" pitchFamily="34" charset="0"/>
              </a:rPr>
              <a:t>Высшая школа экономики, Москва, 2014</a:t>
            </a:r>
          </a:p>
        </p:txBody>
      </p:sp>
      <p:sp>
        <p:nvSpPr>
          <p:cNvPr id="182276" name="Rectangle 4">
            <a:extLst>
              <a:ext uri="{FF2B5EF4-FFF2-40B4-BE49-F238E27FC236}">
                <a16:creationId xmlns:a16="http://schemas.microsoft.com/office/drawing/2014/main" id="{05FF8443-A5AE-4BBA-ADF9-5D318CDB98D2}"/>
              </a:ext>
            </a:extLst>
          </p:cNvPr>
          <p:cNvSpPr>
            <a:spLocks noGrp="1" noChangeArrowheads="1"/>
          </p:cNvSpPr>
          <p:nvPr>
            <p:ph type="title"/>
          </p:nvPr>
        </p:nvSpPr>
        <p:spPr>
          <a:xfrm>
            <a:off x="130175" y="165100"/>
            <a:ext cx="8872538" cy="1241425"/>
          </a:xfrm>
        </p:spPr>
        <p:txBody>
          <a:bodyPr/>
          <a:lstStyle/>
          <a:p>
            <a:pPr eaLnBrk="1" hangingPunct="1"/>
            <a:r>
              <a:rPr lang="ru-RU" altLang="ru-RU" sz="3600">
                <a:solidFill>
                  <a:schemeClr val="accent2"/>
                </a:solidFill>
              </a:rPr>
              <a:t>Пример </a:t>
            </a:r>
            <a:r>
              <a:rPr lang="en-US" altLang="ru-RU" sz="3600">
                <a:solidFill>
                  <a:schemeClr val="accent2"/>
                </a:solidFill>
              </a:rPr>
              <a:t>2</a:t>
            </a:r>
            <a:r>
              <a:rPr lang="ru-RU" altLang="ru-RU" sz="3600">
                <a:solidFill>
                  <a:schemeClr val="accent2"/>
                </a:solidFill>
              </a:rPr>
              <a:t>: Количественная оценка пос-ледствий террористических атак в США</a:t>
            </a:r>
          </a:p>
        </p:txBody>
      </p:sp>
      <p:sp>
        <p:nvSpPr>
          <p:cNvPr id="4" name="Номер слайда 5">
            <a:extLst>
              <a:ext uri="{FF2B5EF4-FFF2-40B4-BE49-F238E27FC236}">
                <a16:creationId xmlns:a16="http://schemas.microsoft.com/office/drawing/2014/main" id="{02D33CDD-A36D-437D-B5E3-3338FA617C2C}"/>
              </a:ext>
            </a:extLst>
          </p:cNvPr>
          <p:cNvSpPr txBox="1">
            <a:spLocks noGrp="1"/>
          </p:cNvSpPr>
          <p:nvPr/>
        </p:nvSpPr>
        <p:spPr bwMode="auto">
          <a:xfrm>
            <a:off x="8877300" y="6507163"/>
            <a:ext cx="266700" cy="35083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ea typeface="Dotum" panose="020B0600000101010101" pitchFamily="34" charset="-127"/>
              </a:defRPr>
            </a:lvl1pPr>
            <a:lvl2pPr marL="742950" indent="-285750" eaLnBrk="0" hangingPunct="0">
              <a:defRPr>
                <a:solidFill>
                  <a:schemeClr val="tx1"/>
                </a:solidFill>
                <a:latin typeface="Arial" panose="020B0604020202020204" pitchFamily="34" charset="0"/>
                <a:ea typeface="Dotum" panose="020B0600000101010101" pitchFamily="34" charset="-127"/>
              </a:defRPr>
            </a:lvl2pPr>
            <a:lvl3pPr marL="1143000" indent="-228600" eaLnBrk="0" hangingPunct="0">
              <a:defRPr>
                <a:solidFill>
                  <a:schemeClr val="tx1"/>
                </a:solidFill>
                <a:latin typeface="Arial" panose="020B0604020202020204" pitchFamily="34" charset="0"/>
                <a:ea typeface="Dotum" panose="020B0600000101010101" pitchFamily="34" charset="-127"/>
              </a:defRPr>
            </a:lvl3pPr>
            <a:lvl4pPr marL="1600200" indent="-228600" eaLnBrk="0" hangingPunct="0">
              <a:defRPr>
                <a:solidFill>
                  <a:schemeClr val="tx1"/>
                </a:solidFill>
                <a:latin typeface="Arial" panose="020B0604020202020204" pitchFamily="34" charset="0"/>
                <a:ea typeface="Dotum" panose="020B0600000101010101" pitchFamily="34" charset="-127"/>
              </a:defRPr>
            </a:lvl4pPr>
            <a:lvl5pPr marL="2057400" indent="-228600" eaLnBrk="0" hangingPunct="0">
              <a:defRPr>
                <a:solidFill>
                  <a:schemeClr val="tx1"/>
                </a:solidFill>
                <a:latin typeface="Arial" panose="020B0604020202020204" pitchFamily="34" charset="0"/>
                <a:ea typeface="Dotum" panose="020B0600000101010101"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Dotum" panose="020B0600000101010101" pitchFamily="34" charset="-127"/>
              </a:defRPr>
            </a:lvl9pPr>
          </a:lstStyle>
          <a:p>
            <a:pPr algn="r" eaLnBrk="1" hangingPunct="1"/>
            <a:fld id="{F7194310-77D8-44DA-A9AA-0BE20665A161}" type="slidenum">
              <a:rPr lang="ru-RU" altLang="ru-RU" sz="1400"/>
              <a:pPr algn="r" eaLnBrk="1" hangingPunct="1"/>
              <a:t>27</a:t>
            </a:fld>
            <a:endParaRPr lang="ru-RU" altLang="ru-RU" sz="1400"/>
          </a:p>
        </p:txBody>
      </p:sp>
      <p:sp>
        <p:nvSpPr>
          <p:cNvPr id="182278" name="Rectangle 6">
            <a:extLst>
              <a:ext uri="{FF2B5EF4-FFF2-40B4-BE49-F238E27FC236}">
                <a16:creationId xmlns:a16="http://schemas.microsoft.com/office/drawing/2014/main" id="{7DAAE257-D19F-489E-9AA4-555FEC1D6F8D}"/>
              </a:ext>
            </a:extLst>
          </p:cNvPr>
          <p:cNvSpPr>
            <a:spLocks noGrp="1" noChangeArrowheads="1"/>
          </p:cNvSpPr>
          <p:nvPr>
            <p:ph type="body" idx="1"/>
          </p:nvPr>
        </p:nvSpPr>
        <p:spPr>
          <a:xfrm>
            <a:off x="390525" y="1501775"/>
            <a:ext cx="8491538" cy="542925"/>
          </a:xfrm>
        </p:spPr>
        <p:txBody>
          <a:bodyPr/>
          <a:lstStyle/>
          <a:p>
            <a:pPr>
              <a:lnSpc>
                <a:spcPct val="80000"/>
              </a:lnSpc>
              <a:buFontTx/>
              <a:buNone/>
            </a:pPr>
            <a:r>
              <a:rPr lang="ru-RU" altLang="ru-RU" sz="1800"/>
              <a:t>Экономические потери при 10% падении выпуска в отрасли «Воздушный транспорт», </a:t>
            </a:r>
            <a:r>
              <a:rPr lang="en-US" altLang="ru-RU" sz="1800"/>
              <a:t>$ </a:t>
            </a:r>
            <a:r>
              <a:rPr lang="ru-RU" altLang="ru-RU" sz="1800"/>
              <a:t>млн. в год</a:t>
            </a:r>
          </a:p>
        </p:txBody>
      </p:sp>
      <p:sp>
        <p:nvSpPr>
          <p:cNvPr id="182279" name="Rectangle 7">
            <a:extLst>
              <a:ext uri="{FF2B5EF4-FFF2-40B4-BE49-F238E27FC236}">
                <a16:creationId xmlns:a16="http://schemas.microsoft.com/office/drawing/2014/main" id="{3F6C92E7-1EC7-41B2-927B-EA3B11B2BE24}"/>
              </a:ext>
            </a:extLst>
          </p:cNvPr>
          <p:cNvSpPr>
            <a:spLocks noChangeArrowheads="1"/>
          </p:cNvSpPr>
          <p:nvPr/>
        </p:nvSpPr>
        <p:spPr bwMode="auto">
          <a:xfrm>
            <a:off x="0" y="6073775"/>
            <a:ext cx="9144000" cy="7842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1400"/>
              <a:t>Источник: </a:t>
            </a:r>
            <a:r>
              <a:rPr lang="en-US" altLang="ru-RU" sz="1400"/>
              <a:t>J. R. Santos, Y.Y. Haimes. Modeling the Demand Reduction Input-Output (I-O) Inoperability Due to Terrorism of Interconnected Infrastructures // Risk Analysis, Vol. 24, No. 6, 2004</a:t>
            </a:r>
            <a:endParaRPr lang="ru-RU" altLang="ru-RU" sz="1400"/>
          </a:p>
        </p:txBody>
      </p:sp>
      <p:sp>
        <p:nvSpPr>
          <p:cNvPr id="182280" name="Rectangle 8">
            <a:extLst>
              <a:ext uri="{FF2B5EF4-FFF2-40B4-BE49-F238E27FC236}">
                <a16:creationId xmlns:a16="http://schemas.microsoft.com/office/drawing/2014/main" id="{52EE6FFC-2C2B-46D4-A590-C477CD8AE46D}"/>
              </a:ext>
            </a:extLst>
          </p:cNvPr>
          <p:cNvSpPr>
            <a:spLocks noChangeArrowheads="1"/>
          </p:cNvSpPr>
          <p:nvPr/>
        </p:nvSpPr>
        <p:spPr bwMode="auto">
          <a:xfrm>
            <a:off x="3863975" y="2317750"/>
            <a:ext cx="4646613" cy="17748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en-US" altLang="ru-RU" sz="2000"/>
              <a:t>Air transportation </a:t>
            </a:r>
            <a:endParaRPr lang="ru-RU" altLang="ru-RU" sz="2000"/>
          </a:p>
          <a:p>
            <a:pPr>
              <a:lnSpc>
                <a:spcPct val="90000"/>
              </a:lnSpc>
              <a:buFontTx/>
              <a:buNone/>
            </a:pPr>
            <a:r>
              <a:rPr lang="ru-RU" altLang="ru-RU" sz="2000"/>
              <a:t>  </a:t>
            </a:r>
            <a:r>
              <a:rPr lang="en-US" altLang="ru-RU" sz="2000"/>
              <a:t>Petroleum reﬁneries</a:t>
            </a:r>
          </a:p>
          <a:p>
            <a:pPr>
              <a:lnSpc>
                <a:spcPct val="90000"/>
              </a:lnSpc>
              <a:buFontTx/>
              <a:buNone/>
            </a:pPr>
            <a:r>
              <a:rPr lang="ru-RU" altLang="ru-RU" sz="2000"/>
              <a:t>    </a:t>
            </a:r>
            <a:r>
              <a:rPr lang="en-US" altLang="ru-RU" sz="2000"/>
              <a:t>Food services and drinking places</a:t>
            </a:r>
          </a:p>
          <a:p>
            <a:pPr>
              <a:lnSpc>
                <a:spcPct val="90000"/>
              </a:lnSpc>
              <a:buFontTx/>
              <a:buNone/>
            </a:pPr>
            <a:r>
              <a:rPr lang="ru-RU" altLang="ru-RU" sz="2000"/>
              <a:t>      </a:t>
            </a:r>
            <a:r>
              <a:rPr lang="en-US" altLang="ru-RU" sz="2000"/>
              <a:t>Telecommunications</a:t>
            </a:r>
          </a:p>
          <a:p>
            <a:pPr>
              <a:lnSpc>
                <a:spcPct val="90000"/>
              </a:lnSpc>
              <a:buFontTx/>
              <a:buNone/>
            </a:pPr>
            <a:r>
              <a:rPr lang="ru-RU" altLang="ru-RU" sz="2000"/>
              <a:t>          </a:t>
            </a:r>
            <a:r>
              <a:rPr lang="en-US" altLang="ru-RU" sz="2000"/>
              <a:t>Monetary authorities</a:t>
            </a:r>
          </a:p>
        </p:txBody>
      </p:sp>
      <p:sp>
        <p:nvSpPr>
          <p:cNvPr id="182281" name="Line 9">
            <a:extLst>
              <a:ext uri="{FF2B5EF4-FFF2-40B4-BE49-F238E27FC236}">
                <a16:creationId xmlns:a16="http://schemas.microsoft.com/office/drawing/2014/main" id="{3609C297-8221-41C8-8A8C-A1650563EC02}"/>
              </a:ext>
            </a:extLst>
          </p:cNvPr>
          <p:cNvSpPr>
            <a:spLocks noChangeShapeType="1"/>
          </p:cNvSpPr>
          <p:nvPr/>
        </p:nvSpPr>
        <p:spPr bwMode="auto">
          <a:xfrm flipH="1">
            <a:off x="1414463" y="2536825"/>
            <a:ext cx="2495550" cy="4460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2282" name="Line 10">
            <a:extLst>
              <a:ext uri="{FF2B5EF4-FFF2-40B4-BE49-F238E27FC236}">
                <a16:creationId xmlns:a16="http://schemas.microsoft.com/office/drawing/2014/main" id="{76B7E1C8-C4F1-4926-8005-3166447906B0}"/>
              </a:ext>
            </a:extLst>
          </p:cNvPr>
          <p:cNvSpPr>
            <a:spLocks noChangeShapeType="1"/>
          </p:cNvSpPr>
          <p:nvPr/>
        </p:nvSpPr>
        <p:spPr bwMode="auto">
          <a:xfrm flipH="1">
            <a:off x="1828800" y="2840038"/>
            <a:ext cx="2208213" cy="261461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2283" name="Line 11">
            <a:extLst>
              <a:ext uri="{FF2B5EF4-FFF2-40B4-BE49-F238E27FC236}">
                <a16:creationId xmlns:a16="http://schemas.microsoft.com/office/drawing/2014/main" id="{CD05FBED-0D93-4425-8C06-7E79AEE113ED}"/>
              </a:ext>
            </a:extLst>
          </p:cNvPr>
          <p:cNvSpPr>
            <a:spLocks noChangeShapeType="1"/>
          </p:cNvSpPr>
          <p:nvPr/>
        </p:nvSpPr>
        <p:spPr bwMode="auto">
          <a:xfrm flipH="1">
            <a:off x="2578100" y="3178175"/>
            <a:ext cx="1601788" cy="23098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2284" name="Line 12">
            <a:extLst>
              <a:ext uri="{FF2B5EF4-FFF2-40B4-BE49-F238E27FC236}">
                <a16:creationId xmlns:a16="http://schemas.microsoft.com/office/drawing/2014/main" id="{28E9AB0E-9868-422B-B5D7-E4C2D278BFCC}"/>
              </a:ext>
            </a:extLst>
          </p:cNvPr>
          <p:cNvSpPr>
            <a:spLocks noChangeShapeType="1"/>
          </p:cNvSpPr>
          <p:nvPr/>
        </p:nvSpPr>
        <p:spPr bwMode="auto">
          <a:xfrm flipH="1">
            <a:off x="3092450" y="3505200"/>
            <a:ext cx="1284288" cy="20891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2285" name="Line 13">
            <a:extLst>
              <a:ext uri="{FF2B5EF4-FFF2-40B4-BE49-F238E27FC236}">
                <a16:creationId xmlns:a16="http://schemas.microsoft.com/office/drawing/2014/main" id="{B129A4ED-57FF-4E5D-A01F-DC66FADA349E}"/>
              </a:ext>
            </a:extLst>
          </p:cNvPr>
          <p:cNvSpPr>
            <a:spLocks noChangeShapeType="1"/>
          </p:cNvSpPr>
          <p:nvPr/>
        </p:nvSpPr>
        <p:spPr bwMode="auto">
          <a:xfrm flipH="1">
            <a:off x="3744913" y="3843338"/>
            <a:ext cx="858837" cy="177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2289" name="Rectangle 17">
            <a:extLst>
              <a:ext uri="{FF2B5EF4-FFF2-40B4-BE49-F238E27FC236}">
                <a16:creationId xmlns:a16="http://schemas.microsoft.com/office/drawing/2014/main" id="{609760DA-4328-418F-8AB5-CE22101F665D}"/>
              </a:ext>
            </a:extLst>
          </p:cNvPr>
          <p:cNvSpPr>
            <a:spLocks noChangeArrowheads="1"/>
          </p:cNvSpPr>
          <p:nvPr/>
        </p:nvSpPr>
        <p:spPr bwMode="auto">
          <a:xfrm>
            <a:off x="839788" y="2373313"/>
            <a:ext cx="7366000" cy="2108200"/>
          </a:xfrm>
          <a:prstGeom prst="rect">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eaLnBrk="0" hangingPunct="0">
              <a:spcBef>
                <a:spcPct val="20000"/>
              </a:spcBef>
              <a:buChar char="–"/>
              <a:defRPr sz="2800">
                <a:solidFill>
                  <a:schemeClr val="tx1"/>
                </a:solidFill>
                <a:latin typeface="Arial" panose="020B0604020202020204" pitchFamily="34" charset="0"/>
              </a:defRPr>
            </a:lvl2pPr>
            <a:lvl3pPr eaLnBrk="0" hangingPunct="0">
              <a:spcBef>
                <a:spcPct val="20000"/>
              </a:spcBef>
              <a:buChar char="•"/>
              <a:defRPr sz="2400">
                <a:solidFill>
                  <a:schemeClr val="tx1"/>
                </a:solidFill>
                <a:latin typeface="Arial" panose="020B0604020202020204" pitchFamily="34" charset="0"/>
              </a:defRPr>
            </a:lvl3pPr>
            <a:lvl4pPr eaLnBrk="0" hangingPunct="0">
              <a:spcBef>
                <a:spcPct val="20000"/>
              </a:spcBef>
              <a:buChar char="–"/>
              <a:defRPr sz="2000">
                <a:solidFill>
                  <a:schemeClr val="tx1"/>
                </a:solidFill>
                <a:latin typeface="Arial" panose="020B0604020202020204" pitchFamily="34" charset="0"/>
              </a:defRPr>
            </a:lvl4pPr>
            <a:lvl5pPr eaLnBrk="0" hangingPunct="0">
              <a:spcBef>
                <a:spcPct val="20000"/>
              </a:spcBef>
              <a:buChar char="»"/>
              <a:defRPr sz="2000">
                <a:solidFill>
                  <a:schemeClr val="tx1"/>
                </a:solidFill>
                <a:latin typeface="Arial" panose="020B0604020202020204" pitchFamily="34" charset="0"/>
              </a:defRPr>
            </a:lvl5pPr>
            <a:lvl6pPr eaLnBrk="0" fontAlgn="base" hangingPunct="0">
              <a:spcBef>
                <a:spcPct val="20000"/>
              </a:spcBef>
              <a:spcAft>
                <a:spcPct val="0"/>
              </a:spcAft>
              <a:buChar char="»"/>
              <a:defRPr sz="2000">
                <a:solidFill>
                  <a:schemeClr val="tx1"/>
                </a:solidFill>
                <a:latin typeface="Arial" panose="020B0604020202020204" pitchFamily="34" charset="0"/>
              </a:defRPr>
            </a:lvl6pPr>
            <a:lvl7pPr eaLnBrk="0" fontAlgn="base" hangingPunct="0">
              <a:spcBef>
                <a:spcPct val="20000"/>
              </a:spcBef>
              <a:spcAft>
                <a:spcPct val="0"/>
              </a:spcAft>
              <a:buChar char="»"/>
              <a:defRPr sz="2000">
                <a:solidFill>
                  <a:schemeClr val="tx1"/>
                </a:solidFill>
                <a:latin typeface="Arial" panose="020B0604020202020204" pitchFamily="34" charset="0"/>
              </a:defRPr>
            </a:lvl7pPr>
            <a:lvl8pPr eaLnBrk="0" fontAlgn="base" hangingPunct="0">
              <a:spcBef>
                <a:spcPct val="20000"/>
              </a:spcBef>
              <a:spcAft>
                <a:spcPct val="0"/>
              </a:spcAft>
              <a:buChar char="»"/>
              <a:defRPr sz="2000">
                <a:solidFill>
                  <a:schemeClr val="tx1"/>
                </a:solidFill>
                <a:latin typeface="Arial" panose="020B0604020202020204" pitchFamily="34" charset="0"/>
              </a:defRPr>
            </a:lvl8pPr>
            <a:lvl9pPr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ru-RU" altLang="ru-RU" sz="2800"/>
              <a:t>Простейший межотраслевой анализ!</a:t>
            </a:r>
          </a:p>
          <a:p>
            <a:pPr algn="ctr" eaLnBrk="1" hangingPunct="1">
              <a:spcBef>
                <a:spcPct val="0"/>
              </a:spcBef>
              <a:buFontTx/>
              <a:buNone/>
            </a:pPr>
            <a:r>
              <a:rPr lang="ru-RU" altLang="ru-RU" sz="2800"/>
              <a:t>Аналогично вполне возможно посчитать,</a:t>
            </a:r>
          </a:p>
          <a:p>
            <a:pPr algn="ctr" eaLnBrk="1" hangingPunct="1">
              <a:spcBef>
                <a:spcPct val="0"/>
              </a:spcBef>
              <a:buFontTx/>
              <a:buNone/>
            </a:pPr>
            <a:r>
              <a:rPr lang="ru-RU" altLang="ru-RU" sz="2800"/>
              <a:t>например,  последствия </a:t>
            </a:r>
          </a:p>
          <a:p>
            <a:pPr algn="ctr" eaLnBrk="1" hangingPunct="1">
              <a:spcBef>
                <a:spcPct val="0"/>
              </a:spcBef>
              <a:buFontTx/>
              <a:buNone/>
            </a:pPr>
            <a:r>
              <a:rPr lang="ru-RU" altLang="ru-RU" sz="2800"/>
              <a:t>введения экономических санкций!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22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8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a:extLst>
              <a:ext uri="{FF2B5EF4-FFF2-40B4-BE49-F238E27FC236}">
                <a16:creationId xmlns:a16="http://schemas.microsoft.com/office/drawing/2014/main" id="{919DCA31-C7B6-45B2-AD4C-DDD722E65B40}"/>
              </a:ext>
            </a:extLst>
          </p:cNvPr>
          <p:cNvSpPr>
            <a:spLocks noGrp="1" noChangeArrowheads="1"/>
          </p:cNvSpPr>
          <p:nvPr>
            <p:ph type="title"/>
          </p:nvPr>
        </p:nvSpPr>
        <p:spPr/>
        <p:txBody>
          <a:bodyPr/>
          <a:lstStyle/>
          <a:p>
            <a:r>
              <a:rPr lang="ru-RU" altLang="ru-RU" sz="2800"/>
              <a:t>Использование гипотез отраслевых и продуктовых технологий на примере оценки численностей занятых в чистых отраслях</a:t>
            </a:r>
          </a:p>
        </p:txBody>
      </p:sp>
      <p:sp>
        <p:nvSpPr>
          <p:cNvPr id="195587" name="Rectangle 3">
            <a:extLst>
              <a:ext uri="{FF2B5EF4-FFF2-40B4-BE49-F238E27FC236}">
                <a16:creationId xmlns:a16="http://schemas.microsoft.com/office/drawing/2014/main" id="{CF195436-4545-41B1-9BCB-1EAE214F8F46}"/>
              </a:ext>
            </a:extLst>
          </p:cNvPr>
          <p:cNvSpPr>
            <a:spLocks noGrp="1" noChangeArrowheads="1"/>
          </p:cNvSpPr>
          <p:nvPr>
            <p:ph type="body" idx="1"/>
          </p:nvPr>
        </p:nvSpPr>
        <p:spPr>
          <a:xfrm>
            <a:off x="315913" y="1806575"/>
            <a:ext cx="8567737" cy="4754563"/>
          </a:xfrm>
        </p:spPr>
        <p:txBody>
          <a:bodyPr/>
          <a:lstStyle/>
          <a:p>
            <a:pPr>
              <a:buFontTx/>
              <a:buNone/>
            </a:pPr>
            <a:r>
              <a:rPr lang="ru-RU" altLang="ru-RU" sz="2400"/>
              <a:t>Пусть </a:t>
            </a:r>
          </a:p>
          <a:p>
            <a:r>
              <a:rPr lang="en-US" altLang="ru-RU" sz="2400" i="1">
                <a:latin typeface="Times New Roman" panose="02020603050405020304" pitchFamily="18" charset="0"/>
              </a:rPr>
              <a:t>M</a:t>
            </a:r>
            <a:r>
              <a:rPr lang="en-US" altLang="ru-RU" sz="2400" i="1" baseline="-25000">
                <a:latin typeface="Times New Roman" panose="02020603050405020304" pitchFamily="18" charset="0"/>
              </a:rPr>
              <a:t>ij</a:t>
            </a:r>
            <a:r>
              <a:rPr lang="en-US" altLang="ru-RU" sz="2400" baseline="-25000"/>
              <a:t> </a:t>
            </a:r>
            <a:r>
              <a:rPr lang="en-US" altLang="ru-RU" sz="2400"/>
              <a:t>–</a:t>
            </a:r>
            <a:r>
              <a:rPr lang="en-US" altLang="ru-RU" sz="2400" baseline="-25000"/>
              <a:t> </a:t>
            </a:r>
            <a:r>
              <a:rPr lang="ru-RU" altLang="ru-RU" sz="2400"/>
              <a:t>валовой выпуск </a:t>
            </a:r>
            <a:r>
              <a:rPr lang="en-US" altLang="ru-RU" sz="2400"/>
              <a:t>i-</a:t>
            </a:r>
            <a:r>
              <a:rPr lang="ru-RU" altLang="ru-RU" sz="2400"/>
              <a:t>го продукта чистой отрасли в </a:t>
            </a:r>
            <a:r>
              <a:rPr lang="en-US" altLang="ru-RU" sz="2400"/>
              <a:t>j-</a:t>
            </a:r>
            <a:r>
              <a:rPr lang="ru-RU" altLang="ru-RU" sz="2400"/>
              <a:t>ой хозяйственной отрасли</a:t>
            </a:r>
          </a:p>
          <a:p>
            <a:r>
              <a:rPr lang="ru-RU" altLang="ru-RU" sz="2400"/>
              <a:t> </a:t>
            </a:r>
            <a:r>
              <a:rPr lang="en-US" altLang="ru-RU" sz="2400" i="1">
                <a:latin typeface="Times New Roman" panose="02020603050405020304" pitchFamily="18" charset="0"/>
              </a:rPr>
              <a:t>l</a:t>
            </a:r>
            <a:r>
              <a:rPr lang="en-US" altLang="ru-RU" sz="2400" i="1" baseline="-25000">
                <a:latin typeface="Times New Roman" panose="02020603050405020304" pitchFamily="18" charset="0"/>
              </a:rPr>
              <a:t>ij</a:t>
            </a:r>
            <a:r>
              <a:rPr lang="ru-RU" altLang="ru-RU" sz="2400"/>
              <a:t> – соответствующая трудоемкость производства</a:t>
            </a:r>
          </a:p>
          <a:p>
            <a:r>
              <a:rPr lang="en-US" altLang="ru-RU" sz="2400" i="1">
                <a:latin typeface="Times New Roman" panose="02020603050405020304" pitchFamily="18" charset="0"/>
              </a:rPr>
              <a:t>M</a:t>
            </a:r>
            <a:r>
              <a:rPr lang="en-US" altLang="ru-RU" sz="2400" i="1" baseline="-25000">
                <a:latin typeface="Times New Roman" panose="02020603050405020304" pitchFamily="18" charset="0"/>
              </a:rPr>
              <a:t>ij </a:t>
            </a:r>
            <a:r>
              <a:rPr lang="en-US" altLang="ru-RU" sz="2400" i="1">
                <a:latin typeface="Times New Roman" panose="02020603050405020304" pitchFamily="18" charset="0"/>
              </a:rPr>
              <a:t>l</a:t>
            </a:r>
            <a:r>
              <a:rPr lang="en-US" altLang="ru-RU" sz="2400" i="1" baseline="-25000">
                <a:latin typeface="Times New Roman" panose="02020603050405020304" pitchFamily="18" charset="0"/>
              </a:rPr>
              <a:t>ij</a:t>
            </a:r>
            <a:r>
              <a:rPr lang="ru-RU" altLang="ru-RU" sz="2400"/>
              <a:t> – затраты труда при производстве </a:t>
            </a:r>
            <a:r>
              <a:rPr lang="en-US" altLang="ru-RU" sz="2400"/>
              <a:t>i-</a:t>
            </a:r>
            <a:r>
              <a:rPr lang="ru-RU" altLang="ru-RU" sz="2400"/>
              <a:t>го продукта в  </a:t>
            </a:r>
            <a:r>
              <a:rPr lang="en-US" altLang="ru-RU" sz="2400"/>
              <a:t>j-</a:t>
            </a:r>
            <a:r>
              <a:rPr lang="ru-RU" altLang="ru-RU" sz="2400"/>
              <a:t>ой хозяйственной отрасли</a:t>
            </a:r>
            <a:endParaRPr lang="en-US" altLang="ru-RU" sz="2400"/>
          </a:p>
          <a:p>
            <a:pPr>
              <a:buFontTx/>
              <a:buNone/>
            </a:pPr>
            <a:r>
              <a:rPr lang="ru-RU" altLang="ru-RU" sz="2400"/>
              <a:t>Тогда                                - общая занятость в </a:t>
            </a:r>
            <a:r>
              <a:rPr lang="en-US" altLang="ru-RU" sz="2400"/>
              <a:t>j-</a:t>
            </a:r>
            <a:r>
              <a:rPr lang="ru-RU" altLang="ru-RU" sz="2400"/>
              <a:t>ой </a:t>
            </a:r>
          </a:p>
          <a:p>
            <a:pPr>
              <a:buFontTx/>
              <a:buNone/>
            </a:pPr>
            <a:endParaRPr lang="ru-RU" altLang="ru-RU" sz="2400"/>
          </a:p>
          <a:p>
            <a:pPr>
              <a:buFontTx/>
              <a:buNone/>
            </a:pPr>
            <a:r>
              <a:rPr lang="ru-RU" altLang="ru-RU" sz="2400"/>
              <a:t>хозяйственной отрасли, а                                - общая </a:t>
            </a:r>
          </a:p>
          <a:p>
            <a:pPr>
              <a:buFontTx/>
              <a:buNone/>
            </a:pPr>
            <a:endParaRPr lang="ru-RU" altLang="ru-RU" sz="2400"/>
          </a:p>
          <a:p>
            <a:pPr>
              <a:buFontTx/>
              <a:buNone/>
            </a:pPr>
            <a:r>
              <a:rPr lang="ru-RU" altLang="ru-RU" sz="2400"/>
              <a:t>занятость в </a:t>
            </a:r>
            <a:r>
              <a:rPr lang="en-US" altLang="ru-RU" sz="2400"/>
              <a:t>i-</a:t>
            </a:r>
            <a:r>
              <a:rPr lang="ru-RU" altLang="ru-RU" sz="2400"/>
              <a:t>ой чистой отрасли</a:t>
            </a:r>
          </a:p>
          <a:p>
            <a:pPr>
              <a:buFontTx/>
              <a:buNone/>
            </a:pPr>
            <a:endParaRPr lang="ru-RU" altLang="ru-RU" sz="2400"/>
          </a:p>
        </p:txBody>
      </p:sp>
      <p:sp>
        <p:nvSpPr>
          <p:cNvPr id="195588" name="Rectangle 4">
            <a:extLst>
              <a:ext uri="{FF2B5EF4-FFF2-40B4-BE49-F238E27FC236}">
                <a16:creationId xmlns:a16="http://schemas.microsoft.com/office/drawing/2014/main" id="{F8418399-2615-43FA-A353-6D5B408BFE8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graphicFrame>
        <p:nvGraphicFramePr>
          <p:cNvPr id="195589" name="Object 5">
            <a:extLst>
              <a:ext uri="{FF2B5EF4-FFF2-40B4-BE49-F238E27FC236}">
                <a16:creationId xmlns:a16="http://schemas.microsoft.com/office/drawing/2014/main" id="{A8B6AF8F-2EEA-4CF2-9727-56C1373BF6F0}"/>
              </a:ext>
            </a:extLst>
          </p:cNvPr>
          <p:cNvGraphicFramePr>
            <a:graphicFrameLocks noChangeAspect="1"/>
          </p:cNvGraphicFramePr>
          <p:nvPr/>
        </p:nvGraphicFramePr>
        <p:xfrm>
          <a:off x="1358900" y="4318000"/>
          <a:ext cx="2497138" cy="877888"/>
        </p:xfrm>
        <a:graphic>
          <a:graphicData uri="http://schemas.openxmlformats.org/presentationml/2006/ole">
            <mc:AlternateContent xmlns:mc="http://schemas.openxmlformats.org/markup-compatibility/2006">
              <mc:Choice xmlns:v="urn:schemas-microsoft-com:vml" Requires="v">
                <p:oleObj spid="_x0000_s11274" name="Equation" r:id="rId3" imgW="977760" imgH="342720" progId="Equation.DSMT4">
                  <p:embed/>
                </p:oleObj>
              </mc:Choice>
              <mc:Fallback>
                <p:oleObj name="Equation" r:id="rId3" imgW="977760" imgH="342720" progId="Equation.DSMT4">
                  <p:embed/>
                  <p:pic>
                    <p:nvPicPr>
                      <p:cNvPr id="195589" name="Object 5">
                        <a:extLst>
                          <a:ext uri="{FF2B5EF4-FFF2-40B4-BE49-F238E27FC236}">
                            <a16:creationId xmlns:a16="http://schemas.microsoft.com/office/drawing/2014/main" id="{A8B6AF8F-2EEA-4CF2-9727-56C1373BF6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8900" y="4318000"/>
                        <a:ext cx="2497138" cy="877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5590" name="Object 6">
            <a:extLst>
              <a:ext uri="{FF2B5EF4-FFF2-40B4-BE49-F238E27FC236}">
                <a16:creationId xmlns:a16="http://schemas.microsoft.com/office/drawing/2014/main" id="{E5B1FBE5-41CD-42F4-A39E-F2713E2A8A36}"/>
              </a:ext>
            </a:extLst>
          </p:cNvPr>
          <p:cNvGraphicFramePr>
            <a:graphicFrameLocks noChangeAspect="1"/>
          </p:cNvGraphicFramePr>
          <p:nvPr/>
        </p:nvGraphicFramePr>
        <p:xfrm>
          <a:off x="4151313" y="5049838"/>
          <a:ext cx="2659062" cy="909637"/>
        </p:xfrm>
        <a:graphic>
          <a:graphicData uri="http://schemas.openxmlformats.org/presentationml/2006/ole">
            <mc:AlternateContent xmlns:mc="http://schemas.openxmlformats.org/markup-compatibility/2006">
              <mc:Choice xmlns:v="urn:schemas-microsoft-com:vml" Requires="v">
                <p:oleObj spid="_x0000_s11275" name="Equation" r:id="rId5" imgW="1041120" imgH="355320" progId="Equation.DSMT4">
                  <p:embed/>
                </p:oleObj>
              </mc:Choice>
              <mc:Fallback>
                <p:oleObj name="Equation" r:id="rId5" imgW="1041120" imgH="355320" progId="Equation.DSMT4">
                  <p:embed/>
                  <p:pic>
                    <p:nvPicPr>
                      <p:cNvPr id="195590" name="Object 6">
                        <a:extLst>
                          <a:ext uri="{FF2B5EF4-FFF2-40B4-BE49-F238E27FC236}">
                            <a16:creationId xmlns:a16="http://schemas.microsoft.com/office/drawing/2014/main" id="{E5B1FBE5-41CD-42F4-A39E-F2713E2A8A3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51313" y="5049838"/>
                        <a:ext cx="2659062" cy="909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5591" name="Oval 7">
            <a:extLst>
              <a:ext uri="{FF2B5EF4-FFF2-40B4-BE49-F238E27FC236}">
                <a16:creationId xmlns:a16="http://schemas.microsoft.com/office/drawing/2014/main" id="{6A0DA099-36C9-428C-8E4A-134C734EC1D7}"/>
              </a:ext>
            </a:extLst>
          </p:cNvPr>
          <p:cNvSpPr>
            <a:spLocks noChangeArrowheads="1"/>
          </p:cNvSpPr>
          <p:nvPr/>
        </p:nvSpPr>
        <p:spPr bwMode="auto">
          <a:xfrm>
            <a:off x="598488" y="2220913"/>
            <a:ext cx="663575" cy="522287"/>
          </a:xfrm>
          <a:prstGeom prst="ellipse">
            <a:avLst/>
          </a:prstGeom>
          <a:solidFill>
            <a:schemeClr val="accent1">
              <a:alpha val="0"/>
            </a:schemeClr>
          </a:solidFill>
          <a:ln w="38100">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5592" name="Oval 8">
            <a:extLst>
              <a:ext uri="{FF2B5EF4-FFF2-40B4-BE49-F238E27FC236}">
                <a16:creationId xmlns:a16="http://schemas.microsoft.com/office/drawing/2014/main" id="{F284A292-EF78-4710-93FE-C3C4CD1556BA}"/>
              </a:ext>
            </a:extLst>
          </p:cNvPr>
          <p:cNvSpPr>
            <a:spLocks noChangeArrowheads="1"/>
          </p:cNvSpPr>
          <p:nvPr/>
        </p:nvSpPr>
        <p:spPr bwMode="auto">
          <a:xfrm>
            <a:off x="3197225" y="4287838"/>
            <a:ext cx="698500" cy="674687"/>
          </a:xfrm>
          <a:prstGeom prst="ellipse">
            <a:avLst/>
          </a:prstGeom>
          <a:solidFill>
            <a:schemeClr val="accent1">
              <a:alpha val="0"/>
            </a:schemeClr>
          </a:solidFill>
          <a:ln w="38100">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5593" name="Oval 9">
            <a:extLst>
              <a:ext uri="{FF2B5EF4-FFF2-40B4-BE49-F238E27FC236}">
                <a16:creationId xmlns:a16="http://schemas.microsoft.com/office/drawing/2014/main" id="{F05910CD-0206-4FF9-9068-562550BEBB64}"/>
              </a:ext>
            </a:extLst>
          </p:cNvPr>
          <p:cNvSpPr>
            <a:spLocks noChangeArrowheads="1"/>
          </p:cNvSpPr>
          <p:nvPr/>
        </p:nvSpPr>
        <p:spPr bwMode="auto">
          <a:xfrm>
            <a:off x="1781175" y="4381500"/>
            <a:ext cx="415925" cy="523875"/>
          </a:xfrm>
          <a:prstGeom prst="ellipse">
            <a:avLst/>
          </a:prstGeom>
          <a:solidFill>
            <a:schemeClr val="accent1">
              <a:alpha val="0"/>
            </a:schemeClr>
          </a:solidFill>
          <a:ln w="38100">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5594" name="Oval 10">
            <a:extLst>
              <a:ext uri="{FF2B5EF4-FFF2-40B4-BE49-F238E27FC236}">
                <a16:creationId xmlns:a16="http://schemas.microsoft.com/office/drawing/2014/main" id="{7D6381CC-B7C5-4A29-B1F5-1DA81EB70B37}"/>
              </a:ext>
            </a:extLst>
          </p:cNvPr>
          <p:cNvSpPr>
            <a:spLocks noChangeArrowheads="1"/>
          </p:cNvSpPr>
          <p:nvPr/>
        </p:nvSpPr>
        <p:spPr bwMode="auto">
          <a:xfrm>
            <a:off x="712788" y="3030538"/>
            <a:ext cx="415925" cy="523875"/>
          </a:xfrm>
          <a:prstGeom prst="ellipse">
            <a:avLst/>
          </a:prstGeom>
          <a:solidFill>
            <a:schemeClr val="accent1">
              <a:alpha val="0"/>
            </a:schemeClr>
          </a:solidFill>
          <a:ln w="38100">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5595" name="Oval 11">
            <a:extLst>
              <a:ext uri="{FF2B5EF4-FFF2-40B4-BE49-F238E27FC236}">
                <a16:creationId xmlns:a16="http://schemas.microsoft.com/office/drawing/2014/main" id="{D2DD9280-A93C-4765-B31F-B59FC9029206}"/>
              </a:ext>
            </a:extLst>
          </p:cNvPr>
          <p:cNvSpPr>
            <a:spLocks noChangeArrowheads="1"/>
          </p:cNvSpPr>
          <p:nvPr/>
        </p:nvSpPr>
        <p:spPr bwMode="auto">
          <a:xfrm>
            <a:off x="4541838" y="5118100"/>
            <a:ext cx="415925" cy="523875"/>
          </a:xfrm>
          <a:prstGeom prst="ellipse">
            <a:avLst/>
          </a:prstGeom>
          <a:solidFill>
            <a:schemeClr val="accent1">
              <a:alpha val="0"/>
            </a:schemeClr>
          </a:solidFill>
          <a:ln w="38100">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5596" name="Oval 12">
            <a:extLst>
              <a:ext uri="{FF2B5EF4-FFF2-40B4-BE49-F238E27FC236}">
                <a16:creationId xmlns:a16="http://schemas.microsoft.com/office/drawing/2014/main" id="{BE40AC34-2DE2-4367-9102-62E9CD6AB974}"/>
              </a:ext>
            </a:extLst>
          </p:cNvPr>
          <p:cNvSpPr>
            <a:spLocks noChangeArrowheads="1"/>
          </p:cNvSpPr>
          <p:nvPr/>
        </p:nvSpPr>
        <p:spPr bwMode="auto">
          <a:xfrm>
            <a:off x="6015038" y="5016500"/>
            <a:ext cx="796925" cy="674688"/>
          </a:xfrm>
          <a:prstGeom prst="ellipse">
            <a:avLst/>
          </a:prstGeom>
          <a:solidFill>
            <a:schemeClr val="accent1">
              <a:alpha val="0"/>
            </a:schemeClr>
          </a:solidFill>
          <a:ln w="38100">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195591"/>
                                        </p:tgtEl>
                                        <p:attrNameLst>
                                          <p:attrName>style.visibility</p:attrName>
                                        </p:attrNameLst>
                                      </p:cBhvr>
                                      <p:to>
                                        <p:strVal val="visible"/>
                                      </p:to>
                                    </p:set>
                                    <p:animEffect transition="in" filter="barn(inHorizontal)">
                                      <p:cBhvr>
                                        <p:cTn id="7" dur="500"/>
                                        <p:tgtEl>
                                          <p:spTgt spid="1955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xit" presetSubtype="0" fill="hold" nodeType="clickEffect">
                                  <p:stCondLst>
                                    <p:cond delay="0"/>
                                  </p:stCondLst>
                                  <p:childTnLst>
                                    <p:set>
                                      <p:cBhvr>
                                        <p:cTn id="11" dur="1" fill="hold">
                                          <p:stCondLst>
                                            <p:cond delay="0"/>
                                          </p:stCondLst>
                                        </p:cTn>
                                        <p:tgtEl>
                                          <p:spTgt spid="195591"/>
                                        </p:tgtEl>
                                        <p:attrNameLst>
                                          <p:attrName>style.visibility</p:attrName>
                                        </p:attrNameLst>
                                      </p:cBhvr>
                                      <p:to>
                                        <p:strVal val="hidden"/>
                                      </p:to>
                                    </p:set>
                                  </p:childTnLst>
                                </p:cTn>
                              </p:par>
                              <p:par>
                                <p:cTn id="12" presetID="16" presetClass="entr" presetSubtype="26" fill="hold" nodeType="withEffect">
                                  <p:stCondLst>
                                    <p:cond delay="0"/>
                                  </p:stCondLst>
                                  <p:childTnLst>
                                    <p:set>
                                      <p:cBhvr>
                                        <p:cTn id="13" dur="1" fill="hold">
                                          <p:stCondLst>
                                            <p:cond delay="0"/>
                                          </p:stCondLst>
                                        </p:cTn>
                                        <p:tgtEl>
                                          <p:spTgt spid="195592"/>
                                        </p:tgtEl>
                                        <p:attrNameLst>
                                          <p:attrName>style.visibility</p:attrName>
                                        </p:attrNameLst>
                                      </p:cBhvr>
                                      <p:to>
                                        <p:strVal val="visible"/>
                                      </p:to>
                                    </p:set>
                                    <p:animEffect transition="in" filter="barn(inHorizontal)">
                                      <p:cBhvr>
                                        <p:cTn id="14" dur="500"/>
                                        <p:tgtEl>
                                          <p:spTgt spid="19559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195592"/>
                                        </p:tgtEl>
                                        <p:attrNameLst>
                                          <p:attrName>style.visibility</p:attrName>
                                        </p:attrNameLst>
                                      </p:cBhvr>
                                      <p:to>
                                        <p:strVal val="hidden"/>
                                      </p:to>
                                    </p:set>
                                  </p:childTnLst>
                                </p:cTn>
                              </p:par>
                              <p:par>
                                <p:cTn id="19" presetID="16" presetClass="entr" presetSubtype="26" fill="hold" nodeType="withEffect">
                                  <p:stCondLst>
                                    <p:cond delay="0"/>
                                  </p:stCondLst>
                                  <p:childTnLst>
                                    <p:set>
                                      <p:cBhvr>
                                        <p:cTn id="20" dur="1" fill="hold">
                                          <p:stCondLst>
                                            <p:cond delay="0"/>
                                          </p:stCondLst>
                                        </p:cTn>
                                        <p:tgtEl>
                                          <p:spTgt spid="195593"/>
                                        </p:tgtEl>
                                        <p:attrNameLst>
                                          <p:attrName>style.visibility</p:attrName>
                                        </p:attrNameLst>
                                      </p:cBhvr>
                                      <p:to>
                                        <p:strVal val="visible"/>
                                      </p:to>
                                    </p:set>
                                    <p:animEffect transition="in" filter="barn(inHorizontal)">
                                      <p:cBhvr>
                                        <p:cTn id="21" dur="500"/>
                                        <p:tgtEl>
                                          <p:spTgt spid="195593"/>
                                        </p:tgtEl>
                                      </p:cBhvr>
                                    </p:animEffect>
                                  </p:childTnLst>
                                </p:cTn>
                              </p:par>
                              <p:par>
                                <p:cTn id="22" presetID="16" presetClass="entr" presetSubtype="26" fill="hold" nodeType="withEffect">
                                  <p:stCondLst>
                                    <p:cond delay="0"/>
                                  </p:stCondLst>
                                  <p:childTnLst>
                                    <p:set>
                                      <p:cBhvr>
                                        <p:cTn id="23" dur="1" fill="hold">
                                          <p:stCondLst>
                                            <p:cond delay="0"/>
                                          </p:stCondLst>
                                        </p:cTn>
                                        <p:tgtEl>
                                          <p:spTgt spid="195594"/>
                                        </p:tgtEl>
                                        <p:attrNameLst>
                                          <p:attrName>style.visibility</p:attrName>
                                        </p:attrNameLst>
                                      </p:cBhvr>
                                      <p:to>
                                        <p:strVal val="visible"/>
                                      </p:to>
                                    </p:set>
                                    <p:animEffect transition="in" filter="barn(inHorizontal)">
                                      <p:cBhvr>
                                        <p:cTn id="24" dur="500"/>
                                        <p:tgtEl>
                                          <p:spTgt spid="195594"/>
                                        </p:tgtEl>
                                      </p:cBhvr>
                                    </p:animEffect>
                                  </p:childTnLst>
                                </p:cTn>
                              </p:par>
                              <p:par>
                                <p:cTn id="25" presetID="16" presetClass="entr" presetSubtype="26" fill="hold" nodeType="withEffect">
                                  <p:stCondLst>
                                    <p:cond delay="0"/>
                                  </p:stCondLst>
                                  <p:childTnLst>
                                    <p:set>
                                      <p:cBhvr>
                                        <p:cTn id="26" dur="1" fill="hold">
                                          <p:stCondLst>
                                            <p:cond delay="0"/>
                                          </p:stCondLst>
                                        </p:cTn>
                                        <p:tgtEl>
                                          <p:spTgt spid="195595"/>
                                        </p:tgtEl>
                                        <p:attrNameLst>
                                          <p:attrName>style.visibility</p:attrName>
                                        </p:attrNameLst>
                                      </p:cBhvr>
                                      <p:to>
                                        <p:strVal val="visible"/>
                                      </p:to>
                                    </p:set>
                                    <p:animEffect transition="in" filter="barn(inHorizontal)">
                                      <p:cBhvr>
                                        <p:cTn id="27" dur="500"/>
                                        <p:tgtEl>
                                          <p:spTgt spid="19559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xit" presetSubtype="0" fill="hold" nodeType="clickEffect">
                                  <p:stCondLst>
                                    <p:cond delay="0"/>
                                  </p:stCondLst>
                                  <p:childTnLst>
                                    <p:set>
                                      <p:cBhvr>
                                        <p:cTn id="31" dur="1" fill="hold">
                                          <p:stCondLst>
                                            <p:cond delay="0"/>
                                          </p:stCondLst>
                                        </p:cTn>
                                        <p:tgtEl>
                                          <p:spTgt spid="195593"/>
                                        </p:tgtEl>
                                        <p:attrNameLst>
                                          <p:attrName>style.visibility</p:attrName>
                                        </p:attrNameLst>
                                      </p:cBhvr>
                                      <p:to>
                                        <p:strVal val="hidden"/>
                                      </p:to>
                                    </p:set>
                                  </p:childTnLst>
                                </p:cTn>
                              </p:par>
                              <p:par>
                                <p:cTn id="32" presetID="1" presetClass="exit" presetSubtype="0" fill="hold" nodeType="withEffect">
                                  <p:stCondLst>
                                    <p:cond delay="0"/>
                                  </p:stCondLst>
                                  <p:childTnLst>
                                    <p:set>
                                      <p:cBhvr>
                                        <p:cTn id="33" dur="1" fill="hold">
                                          <p:stCondLst>
                                            <p:cond delay="0"/>
                                          </p:stCondLst>
                                        </p:cTn>
                                        <p:tgtEl>
                                          <p:spTgt spid="195594"/>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195595"/>
                                        </p:tgtEl>
                                        <p:attrNameLst>
                                          <p:attrName>style.visibility</p:attrName>
                                        </p:attrNameLst>
                                      </p:cBhvr>
                                      <p:to>
                                        <p:strVal val="hidden"/>
                                      </p:to>
                                    </p:set>
                                  </p:childTnLst>
                                </p:cTn>
                              </p:par>
                              <p:par>
                                <p:cTn id="36" presetID="16" presetClass="entr" presetSubtype="26" fill="hold" nodeType="withEffect">
                                  <p:stCondLst>
                                    <p:cond delay="0"/>
                                  </p:stCondLst>
                                  <p:childTnLst>
                                    <p:set>
                                      <p:cBhvr>
                                        <p:cTn id="37" dur="1" fill="hold">
                                          <p:stCondLst>
                                            <p:cond delay="0"/>
                                          </p:stCondLst>
                                        </p:cTn>
                                        <p:tgtEl>
                                          <p:spTgt spid="195596"/>
                                        </p:tgtEl>
                                        <p:attrNameLst>
                                          <p:attrName>style.visibility</p:attrName>
                                        </p:attrNameLst>
                                      </p:cBhvr>
                                      <p:to>
                                        <p:strVal val="visible"/>
                                      </p:to>
                                    </p:set>
                                    <p:animEffect transition="in" filter="barn(inHorizontal)">
                                      <p:cBhvr>
                                        <p:cTn id="38" dur="500"/>
                                        <p:tgtEl>
                                          <p:spTgt spid="19559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xit" presetSubtype="0" fill="hold" nodeType="clickEffect">
                                  <p:stCondLst>
                                    <p:cond delay="0"/>
                                  </p:stCondLst>
                                  <p:childTnLst>
                                    <p:set>
                                      <p:cBhvr>
                                        <p:cTn id="42" dur="1" fill="hold">
                                          <p:stCondLst>
                                            <p:cond delay="0"/>
                                          </p:stCondLst>
                                        </p:cTn>
                                        <p:tgtEl>
                                          <p:spTgt spid="195596"/>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35" presetClass="emph" presetSubtype="0" repeatCount="indefinite" fill="hold" nodeType="clickEffect">
                                  <p:stCondLst>
                                    <p:cond delay="0"/>
                                  </p:stCondLst>
                                  <p:endCondLst>
                                    <p:cond evt="onNext" delay="0">
                                      <p:tgtEl>
                                        <p:sldTgt/>
                                      </p:tgtEl>
                                    </p:cond>
                                  </p:endCondLst>
                                  <p:childTnLst>
                                    <p:anim calcmode="discrete" valueType="str">
                                      <p:cBhvr>
                                        <p:cTn id="46" dur="500" fill="hold"/>
                                        <p:tgtEl>
                                          <p:spTgt spid="19558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6610" name="Object 2">
            <a:extLst>
              <a:ext uri="{FF2B5EF4-FFF2-40B4-BE49-F238E27FC236}">
                <a16:creationId xmlns:a16="http://schemas.microsoft.com/office/drawing/2014/main" id="{11BA3C91-3E77-48D5-A69A-3C424227972B}"/>
              </a:ext>
            </a:extLst>
          </p:cNvPr>
          <p:cNvGraphicFramePr>
            <a:graphicFrameLocks noChangeAspect="1"/>
          </p:cNvGraphicFramePr>
          <p:nvPr/>
        </p:nvGraphicFramePr>
        <p:xfrm>
          <a:off x="3395663" y="377825"/>
          <a:ext cx="2497137" cy="877888"/>
        </p:xfrm>
        <a:graphic>
          <a:graphicData uri="http://schemas.openxmlformats.org/presentationml/2006/ole">
            <mc:AlternateContent xmlns:mc="http://schemas.openxmlformats.org/markup-compatibility/2006">
              <mc:Choice xmlns:v="urn:schemas-microsoft-com:vml" Requires="v">
                <p:oleObj spid="_x0000_s12314" name="Equation" r:id="rId3" imgW="977760" imgH="342720" progId="Equation.DSMT4">
                  <p:embed/>
                </p:oleObj>
              </mc:Choice>
              <mc:Fallback>
                <p:oleObj name="Equation" r:id="rId3" imgW="977760" imgH="342720" progId="Equation.DSMT4">
                  <p:embed/>
                  <p:pic>
                    <p:nvPicPr>
                      <p:cNvPr id="196610" name="Object 2">
                        <a:extLst>
                          <a:ext uri="{FF2B5EF4-FFF2-40B4-BE49-F238E27FC236}">
                            <a16:creationId xmlns:a16="http://schemas.microsoft.com/office/drawing/2014/main" id="{11BA3C91-3E77-48D5-A69A-3C42422797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5663" y="377825"/>
                        <a:ext cx="2497137" cy="877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6611" name="Rectangle 3">
            <a:extLst>
              <a:ext uri="{FF2B5EF4-FFF2-40B4-BE49-F238E27FC236}">
                <a16:creationId xmlns:a16="http://schemas.microsoft.com/office/drawing/2014/main" id="{5EC8CB3E-C522-42CC-A6DE-34DEEA1D96BA}"/>
              </a:ext>
            </a:extLst>
          </p:cNvPr>
          <p:cNvSpPr>
            <a:spLocks noChangeArrowheads="1"/>
          </p:cNvSpPr>
          <p:nvPr/>
        </p:nvSpPr>
        <p:spPr bwMode="auto">
          <a:xfrm>
            <a:off x="511175" y="1330325"/>
            <a:ext cx="395128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2800"/>
              <a:t>Гипотеза отраслевых технологий:</a:t>
            </a:r>
          </a:p>
        </p:txBody>
      </p:sp>
      <p:graphicFrame>
        <p:nvGraphicFramePr>
          <p:cNvPr id="196612" name="Object 4">
            <a:extLst>
              <a:ext uri="{FF2B5EF4-FFF2-40B4-BE49-F238E27FC236}">
                <a16:creationId xmlns:a16="http://schemas.microsoft.com/office/drawing/2014/main" id="{A90A57F8-82DC-43CD-B1D0-1C87BDE7CFDC}"/>
              </a:ext>
            </a:extLst>
          </p:cNvPr>
          <p:cNvGraphicFramePr>
            <a:graphicFrameLocks noChangeAspect="1"/>
          </p:cNvGraphicFramePr>
          <p:nvPr/>
        </p:nvGraphicFramePr>
        <p:xfrm>
          <a:off x="682625" y="2443163"/>
          <a:ext cx="2598738" cy="900112"/>
        </p:xfrm>
        <a:graphic>
          <a:graphicData uri="http://schemas.openxmlformats.org/presentationml/2006/ole">
            <mc:AlternateContent xmlns:mc="http://schemas.openxmlformats.org/markup-compatibility/2006">
              <mc:Choice xmlns:v="urn:schemas-microsoft-com:vml" Requires="v">
                <p:oleObj spid="_x0000_s12315" name="Equation" r:id="rId5" imgW="698400" imgH="241200" progId="Equation.DSMT4">
                  <p:embed/>
                </p:oleObj>
              </mc:Choice>
              <mc:Fallback>
                <p:oleObj name="Equation" r:id="rId5" imgW="698400" imgH="241200" progId="Equation.DSMT4">
                  <p:embed/>
                  <p:pic>
                    <p:nvPicPr>
                      <p:cNvPr id="196612" name="Object 4">
                        <a:extLst>
                          <a:ext uri="{FF2B5EF4-FFF2-40B4-BE49-F238E27FC236}">
                            <a16:creationId xmlns:a16="http://schemas.microsoft.com/office/drawing/2014/main" id="{A90A57F8-82DC-43CD-B1D0-1C87BDE7CFD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2625" y="2443163"/>
                        <a:ext cx="2598738" cy="900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6613" name="Rectangle 5">
            <a:extLst>
              <a:ext uri="{FF2B5EF4-FFF2-40B4-BE49-F238E27FC236}">
                <a16:creationId xmlns:a16="http://schemas.microsoft.com/office/drawing/2014/main" id="{34344A77-BE1C-43CE-811F-76ECBC03B7BC}"/>
              </a:ext>
            </a:extLst>
          </p:cNvPr>
          <p:cNvSpPr>
            <a:spLocks noChangeArrowheads="1"/>
          </p:cNvSpPr>
          <p:nvPr/>
        </p:nvSpPr>
        <p:spPr bwMode="auto">
          <a:xfrm>
            <a:off x="4808538" y="1317625"/>
            <a:ext cx="395128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2800"/>
              <a:t>Гипотеза продуктовых технологий:</a:t>
            </a:r>
          </a:p>
        </p:txBody>
      </p:sp>
      <p:graphicFrame>
        <p:nvGraphicFramePr>
          <p:cNvPr id="196614" name="Object 6">
            <a:extLst>
              <a:ext uri="{FF2B5EF4-FFF2-40B4-BE49-F238E27FC236}">
                <a16:creationId xmlns:a16="http://schemas.microsoft.com/office/drawing/2014/main" id="{9704E6A7-B38F-46AF-B99D-2B874A44EA55}"/>
              </a:ext>
            </a:extLst>
          </p:cNvPr>
          <p:cNvGraphicFramePr>
            <a:graphicFrameLocks noChangeAspect="1"/>
          </p:cNvGraphicFramePr>
          <p:nvPr/>
        </p:nvGraphicFramePr>
        <p:xfrm>
          <a:off x="5027613" y="2430463"/>
          <a:ext cx="2503487" cy="900112"/>
        </p:xfrm>
        <a:graphic>
          <a:graphicData uri="http://schemas.openxmlformats.org/presentationml/2006/ole">
            <mc:AlternateContent xmlns:mc="http://schemas.openxmlformats.org/markup-compatibility/2006">
              <mc:Choice xmlns:v="urn:schemas-microsoft-com:vml" Requires="v">
                <p:oleObj spid="_x0000_s12316" name="Equation" r:id="rId7" imgW="672840" imgH="241200" progId="Equation.DSMT4">
                  <p:embed/>
                </p:oleObj>
              </mc:Choice>
              <mc:Fallback>
                <p:oleObj name="Equation" r:id="rId7" imgW="672840" imgH="241200" progId="Equation.DSMT4">
                  <p:embed/>
                  <p:pic>
                    <p:nvPicPr>
                      <p:cNvPr id="196614" name="Object 6">
                        <a:extLst>
                          <a:ext uri="{FF2B5EF4-FFF2-40B4-BE49-F238E27FC236}">
                            <a16:creationId xmlns:a16="http://schemas.microsoft.com/office/drawing/2014/main" id="{9704E6A7-B38F-46AF-B99D-2B874A44EA5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27613" y="2430463"/>
                        <a:ext cx="2503487" cy="900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6615" name="Object 7">
            <a:extLst>
              <a:ext uri="{FF2B5EF4-FFF2-40B4-BE49-F238E27FC236}">
                <a16:creationId xmlns:a16="http://schemas.microsoft.com/office/drawing/2014/main" id="{FA3C2A39-CBB8-4786-8D8F-72E92C455A94}"/>
              </a:ext>
            </a:extLst>
          </p:cNvPr>
          <p:cNvGraphicFramePr>
            <a:graphicFrameLocks noChangeAspect="1"/>
          </p:cNvGraphicFramePr>
          <p:nvPr/>
        </p:nvGraphicFramePr>
        <p:xfrm>
          <a:off x="669925" y="3359150"/>
          <a:ext cx="2497138" cy="877888"/>
        </p:xfrm>
        <a:graphic>
          <a:graphicData uri="http://schemas.openxmlformats.org/presentationml/2006/ole">
            <mc:AlternateContent xmlns:mc="http://schemas.openxmlformats.org/markup-compatibility/2006">
              <mc:Choice xmlns:v="urn:schemas-microsoft-com:vml" Requires="v">
                <p:oleObj spid="_x0000_s12317" name="Equation" r:id="rId9" imgW="977760" imgH="342720" progId="Equation.DSMT4">
                  <p:embed/>
                </p:oleObj>
              </mc:Choice>
              <mc:Fallback>
                <p:oleObj name="Equation" r:id="rId9" imgW="977760" imgH="342720" progId="Equation.DSMT4">
                  <p:embed/>
                  <p:pic>
                    <p:nvPicPr>
                      <p:cNvPr id="196615" name="Object 7">
                        <a:extLst>
                          <a:ext uri="{FF2B5EF4-FFF2-40B4-BE49-F238E27FC236}">
                            <a16:creationId xmlns:a16="http://schemas.microsoft.com/office/drawing/2014/main" id="{FA3C2A39-CBB8-4786-8D8F-72E92C455A9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9925" y="3359150"/>
                        <a:ext cx="2497138" cy="877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6616" name="Object 8">
            <a:extLst>
              <a:ext uri="{FF2B5EF4-FFF2-40B4-BE49-F238E27FC236}">
                <a16:creationId xmlns:a16="http://schemas.microsoft.com/office/drawing/2014/main" id="{C556869F-C038-46C7-B5C5-0044475F0B98}"/>
              </a:ext>
            </a:extLst>
          </p:cNvPr>
          <p:cNvGraphicFramePr>
            <a:graphicFrameLocks noChangeAspect="1"/>
          </p:cNvGraphicFramePr>
          <p:nvPr/>
        </p:nvGraphicFramePr>
        <p:xfrm>
          <a:off x="762000" y="4165600"/>
          <a:ext cx="1849438" cy="1463675"/>
        </p:xfrm>
        <a:graphic>
          <a:graphicData uri="http://schemas.openxmlformats.org/presentationml/2006/ole">
            <mc:AlternateContent xmlns:mc="http://schemas.openxmlformats.org/markup-compatibility/2006">
              <mc:Choice xmlns:v="urn:schemas-microsoft-com:vml" Requires="v">
                <p:oleObj spid="_x0000_s12318" name="Equation" r:id="rId11" imgW="723600" imgH="571320" progId="Equation.DSMT4">
                  <p:embed/>
                </p:oleObj>
              </mc:Choice>
              <mc:Fallback>
                <p:oleObj name="Equation" r:id="rId11" imgW="723600" imgH="571320" progId="Equation.DSMT4">
                  <p:embed/>
                  <p:pic>
                    <p:nvPicPr>
                      <p:cNvPr id="196616" name="Object 8">
                        <a:extLst>
                          <a:ext uri="{FF2B5EF4-FFF2-40B4-BE49-F238E27FC236}">
                            <a16:creationId xmlns:a16="http://schemas.microsoft.com/office/drawing/2014/main" id="{C556869F-C038-46C7-B5C5-0044475F0B9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2000" y="4165600"/>
                        <a:ext cx="1849438" cy="1463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6617" name="Rectangle 9">
            <a:extLst>
              <a:ext uri="{FF2B5EF4-FFF2-40B4-BE49-F238E27FC236}">
                <a16:creationId xmlns:a16="http://schemas.microsoft.com/office/drawing/2014/main" id="{D7E0F6D5-434B-4C33-9514-64D0550F6550}"/>
              </a:ext>
            </a:extLst>
          </p:cNvPr>
          <p:cNvSpPr>
            <a:spLocks noChangeArrowheads="1"/>
          </p:cNvSpPr>
          <p:nvPr/>
        </p:nvSpPr>
        <p:spPr bwMode="auto">
          <a:xfrm>
            <a:off x="476250" y="5640388"/>
            <a:ext cx="395128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2800"/>
              <a:t>Плохо интерпрети-руется экономически</a:t>
            </a:r>
          </a:p>
        </p:txBody>
      </p:sp>
      <p:sp>
        <p:nvSpPr>
          <p:cNvPr id="196618" name="Line 10">
            <a:extLst>
              <a:ext uri="{FF2B5EF4-FFF2-40B4-BE49-F238E27FC236}">
                <a16:creationId xmlns:a16="http://schemas.microsoft.com/office/drawing/2014/main" id="{8EFEFCC5-5FB6-48FE-AE1A-0A43A5410D90}"/>
              </a:ext>
            </a:extLst>
          </p:cNvPr>
          <p:cNvSpPr>
            <a:spLocks noChangeShapeType="1"/>
          </p:cNvSpPr>
          <p:nvPr/>
        </p:nvSpPr>
        <p:spPr bwMode="auto">
          <a:xfrm flipH="1">
            <a:off x="2678113" y="795338"/>
            <a:ext cx="631825" cy="46672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6619" name="Line 11">
            <a:extLst>
              <a:ext uri="{FF2B5EF4-FFF2-40B4-BE49-F238E27FC236}">
                <a16:creationId xmlns:a16="http://schemas.microsoft.com/office/drawing/2014/main" id="{341AD27B-BB5E-48C9-AB79-527EFD7F89AD}"/>
              </a:ext>
            </a:extLst>
          </p:cNvPr>
          <p:cNvSpPr>
            <a:spLocks noChangeShapeType="1"/>
          </p:cNvSpPr>
          <p:nvPr/>
        </p:nvSpPr>
        <p:spPr bwMode="auto">
          <a:xfrm>
            <a:off x="5942013" y="793750"/>
            <a:ext cx="750887" cy="411163"/>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6620" name="Line 12">
            <a:extLst>
              <a:ext uri="{FF2B5EF4-FFF2-40B4-BE49-F238E27FC236}">
                <a16:creationId xmlns:a16="http://schemas.microsoft.com/office/drawing/2014/main" id="{9E4A36A8-B2BE-4EA5-9A20-E8CC2E244519}"/>
              </a:ext>
            </a:extLst>
          </p:cNvPr>
          <p:cNvSpPr>
            <a:spLocks noChangeShapeType="1"/>
          </p:cNvSpPr>
          <p:nvPr/>
        </p:nvSpPr>
        <p:spPr bwMode="auto">
          <a:xfrm>
            <a:off x="4614863" y="1338263"/>
            <a:ext cx="11112" cy="5291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6621" name="Rectangle 13">
            <a:extLst>
              <a:ext uri="{FF2B5EF4-FFF2-40B4-BE49-F238E27FC236}">
                <a16:creationId xmlns:a16="http://schemas.microsoft.com/office/drawing/2014/main" id="{8A4F02F9-CE64-435C-8CE3-BE82020ABE1C}"/>
              </a:ext>
            </a:extLst>
          </p:cNvPr>
          <p:cNvSpPr>
            <a:spLocks noChangeArrowheads="1"/>
          </p:cNvSpPr>
          <p:nvPr/>
        </p:nvSpPr>
        <p:spPr bwMode="auto">
          <a:xfrm>
            <a:off x="4752975" y="3330575"/>
            <a:ext cx="395128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ru-RU" sz="2800" i="1">
                <a:latin typeface="Times New Roman" panose="02020603050405020304" pitchFamily="18" charset="0"/>
              </a:rPr>
              <a:t>l</a:t>
            </a:r>
            <a:r>
              <a:rPr lang="en-US" altLang="ru-RU" sz="2800" i="1" baseline="-25000">
                <a:latin typeface="Times New Roman" panose="02020603050405020304" pitchFamily="18" charset="0"/>
              </a:rPr>
              <a:t>i </a:t>
            </a:r>
            <a:r>
              <a:rPr lang="ru-RU" altLang="ru-RU" sz="2800" i="1" baseline="-25000">
                <a:latin typeface="Times New Roman" panose="02020603050405020304" pitchFamily="18" charset="0"/>
              </a:rPr>
              <a:t> </a:t>
            </a:r>
            <a:r>
              <a:rPr lang="ru-RU" altLang="ru-RU" sz="2800"/>
              <a:t>находится из системы уравнений :</a:t>
            </a:r>
          </a:p>
        </p:txBody>
      </p:sp>
      <p:graphicFrame>
        <p:nvGraphicFramePr>
          <p:cNvPr id="196622" name="Object 14">
            <a:extLst>
              <a:ext uri="{FF2B5EF4-FFF2-40B4-BE49-F238E27FC236}">
                <a16:creationId xmlns:a16="http://schemas.microsoft.com/office/drawing/2014/main" id="{D226B9B9-C68F-4A7E-AA6D-F7B1ED5A0C69}"/>
              </a:ext>
            </a:extLst>
          </p:cNvPr>
          <p:cNvGraphicFramePr>
            <a:graphicFrameLocks noChangeAspect="1"/>
          </p:cNvGraphicFramePr>
          <p:nvPr/>
        </p:nvGraphicFramePr>
        <p:xfrm>
          <a:off x="5097463" y="4456113"/>
          <a:ext cx="2432050" cy="877887"/>
        </p:xfrm>
        <a:graphic>
          <a:graphicData uri="http://schemas.openxmlformats.org/presentationml/2006/ole">
            <mc:AlternateContent xmlns:mc="http://schemas.openxmlformats.org/markup-compatibility/2006">
              <mc:Choice xmlns:v="urn:schemas-microsoft-com:vml" Requires="v">
                <p:oleObj spid="_x0000_s12319" name="Equation" r:id="rId13" imgW="952200" imgH="342720" progId="Equation.DSMT4">
                  <p:embed/>
                </p:oleObj>
              </mc:Choice>
              <mc:Fallback>
                <p:oleObj name="Equation" r:id="rId13" imgW="952200" imgH="342720" progId="Equation.DSMT4">
                  <p:embed/>
                  <p:pic>
                    <p:nvPicPr>
                      <p:cNvPr id="196622" name="Object 14">
                        <a:extLst>
                          <a:ext uri="{FF2B5EF4-FFF2-40B4-BE49-F238E27FC236}">
                            <a16:creationId xmlns:a16="http://schemas.microsoft.com/office/drawing/2014/main" id="{D226B9B9-C68F-4A7E-AA6D-F7B1ED5A0C69}"/>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97463" y="4456113"/>
                        <a:ext cx="2432050" cy="877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6623" name="Rectangle 15">
            <a:extLst>
              <a:ext uri="{FF2B5EF4-FFF2-40B4-BE49-F238E27FC236}">
                <a16:creationId xmlns:a16="http://schemas.microsoft.com/office/drawing/2014/main" id="{0F104B1A-EDF8-4EEC-9D5F-46CD5758324A}"/>
              </a:ext>
            </a:extLst>
          </p:cNvPr>
          <p:cNvSpPr>
            <a:spLocks noChangeArrowheads="1"/>
          </p:cNvSpPr>
          <p:nvPr/>
        </p:nvSpPr>
        <p:spPr bwMode="auto">
          <a:xfrm>
            <a:off x="4859338" y="5646738"/>
            <a:ext cx="395128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2800"/>
              <a:t>Могут быть получены отрицательные </a:t>
            </a:r>
            <a:r>
              <a:rPr lang="ru-RU" altLang="ru-RU" sz="2800" i="1">
                <a:latin typeface="Times New Roman" panose="02020603050405020304" pitchFamily="18" charset="0"/>
              </a:rPr>
              <a:t> </a:t>
            </a:r>
            <a:r>
              <a:rPr lang="en-US" altLang="ru-RU" sz="2800" i="1">
                <a:latin typeface="Times New Roman" panose="02020603050405020304" pitchFamily="18" charset="0"/>
              </a:rPr>
              <a:t>l</a:t>
            </a:r>
            <a:r>
              <a:rPr lang="en-US" altLang="ru-RU" sz="2800" i="1" baseline="-25000">
                <a:latin typeface="Times New Roman" panose="02020603050405020304" pitchFamily="18" charset="0"/>
              </a:rPr>
              <a:t>i</a:t>
            </a:r>
            <a:endParaRPr lang="ru-RU" altLang="ru-RU"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a:extLst>
              <a:ext uri="{FF2B5EF4-FFF2-40B4-BE49-F238E27FC236}">
                <a16:creationId xmlns:a16="http://schemas.microsoft.com/office/drawing/2014/main" id="{76BB2F4E-27ED-43F0-80BE-EA4C86387006}"/>
              </a:ext>
            </a:extLst>
          </p:cNvPr>
          <p:cNvSpPr>
            <a:spLocks noGrp="1" noChangeArrowheads="1"/>
          </p:cNvSpPr>
          <p:nvPr>
            <p:ph type="title"/>
          </p:nvPr>
        </p:nvSpPr>
        <p:spPr>
          <a:xfrm>
            <a:off x="457200" y="274638"/>
            <a:ext cx="8229600" cy="850900"/>
          </a:xfrm>
        </p:spPr>
        <p:txBody>
          <a:bodyPr/>
          <a:lstStyle/>
          <a:p>
            <a:r>
              <a:rPr lang="ru-RU" altLang="ru-RU" sz="3600">
                <a:solidFill>
                  <a:schemeClr val="accent2"/>
                </a:solidFill>
              </a:rPr>
              <a:t>Чистые и хозяйственные отрасли</a:t>
            </a:r>
          </a:p>
        </p:txBody>
      </p:sp>
      <p:sp>
        <p:nvSpPr>
          <p:cNvPr id="222211" name="Rectangle 3">
            <a:extLst>
              <a:ext uri="{FF2B5EF4-FFF2-40B4-BE49-F238E27FC236}">
                <a16:creationId xmlns:a16="http://schemas.microsoft.com/office/drawing/2014/main" id="{4FDE7DCD-4171-414B-9C5A-7435260ACCB0}"/>
              </a:ext>
            </a:extLst>
          </p:cNvPr>
          <p:cNvSpPr>
            <a:spLocks noGrp="1" noChangeArrowheads="1"/>
          </p:cNvSpPr>
          <p:nvPr>
            <p:ph type="body" idx="1"/>
          </p:nvPr>
        </p:nvSpPr>
        <p:spPr>
          <a:xfrm>
            <a:off x="207963" y="1266825"/>
            <a:ext cx="8615362" cy="5380038"/>
          </a:xfrm>
        </p:spPr>
        <p:txBody>
          <a:bodyPr/>
          <a:lstStyle/>
          <a:p>
            <a:r>
              <a:rPr lang="ru-RU" altLang="ru-RU" sz="2800" dirty="0"/>
              <a:t>Продукция «</a:t>
            </a:r>
            <a:r>
              <a:rPr lang="ru-RU" altLang="ru-RU" sz="2800" dirty="0">
                <a:solidFill>
                  <a:schemeClr val="accent2"/>
                </a:solidFill>
              </a:rPr>
              <a:t>чистой отрасли</a:t>
            </a:r>
            <a:r>
              <a:rPr lang="ru-RU" altLang="ru-RU" sz="2800" dirty="0"/>
              <a:t>» (</a:t>
            </a:r>
            <a:r>
              <a:rPr lang="en-US" altLang="ru-RU" sz="2800" dirty="0"/>
              <a:t>product </a:t>
            </a:r>
            <a:r>
              <a:rPr lang="ru-RU" altLang="ru-RU" sz="2800" dirty="0"/>
              <a:t>в англоязычной литературе) </a:t>
            </a:r>
            <a:r>
              <a:rPr lang="en-US" altLang="ru-RU" sz="2800" dirty="0"/>
              <a:t>-</a:t>
            </a:r>
            <a:r>
              <a:rPr lang="ru-RU" altLang="ru-RU" sz="2800" dirty="0"/>
              <a:t> совокупность однородных товаров или услуг. </a:t>
            </a:r>
          </a:p>
          <a:p>
            <a:r>
              <a:rPr lang="ru-RU" altLang="ru-RU" sz="2800" dirty="0">
                <a:solidFill>
                  <a:schemeClr val="accent2"/>
                </a:solidFill>
              </a:rPr>
              <a:t>Хозяйственная отрасль</a:t>
            </a:r>
            <a:r>
              <a:rPr lang="ru-RU" altLang="ru-RU" sz="2800" dirty="0"/>
              <a:t>  (</a:t>
            </a:r>
            <a:r>
              <a:rPr lang="en-US" altLang="ru-RU" sz="2800" dirty="0"/>
              <a:t>industry </a:t>
            </a:r>
            <a:r>
              <a:rPr lang="ru-RU" altLang="ru-RU" sz="2800" dirty="0"/>
              <a:t>в англоязычной литературе) - совокупность предприятий и организаций, «сгруппированных по признаку отраслевой принадлежности продукции, </a:t>
            </a:r>
            <a:r>
              <a:rPr lang="ru-RU" altLang="ru-RU" sz="2800" i="1" dirty="0"/>
              <a:t>преобладающей</a:t>
            </a:r>
            <a:r>
              <a:rPr lang="ru-RU" altLang="ru-RU" sz="2800" dirty="0"/>
              <a:t> в производстве»</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a:extLst>
              <a:ext uri="{FF2B5EF4-FFF2-40B4-BE49-F238E27FC236}">
                <a16:creationId xmlns:a16="http://schemas.microsoft.com/office/drawing/2014/main" id="{6FED066D-DB78-4B76-9B43-CA6F322B8233}"/>
              </a:ext>
            </a:extLst>
          </p:cNvPr>
          <p:cNvSpPr>
            <a:spLocks noGrp="1" noChangeArrowheads="1"/>
          </p:cNvSpPr>
          <p:nvPr>
            <p:ph type="title"/>
          </p:nvPr>
        </p:nvSpPr>
        <p:spPr/>
        <p:txBody>
          <a:bodyPr/>
          <a:lstStyle/>
          <a:p>
            <a:r>
              <a:rPr lang="ru-RU" altLang="ru-RU"/>
              <a:t>Комбинация гипотез:</a:t>
            </a:r>
          </a:p>
        </p:txBody>
      </p:sp>
      <p:sp>
        <p:nvSpPr>
          <p:cNvPr id="197635" name="Rectangle 3">
            <a:extLst>
              <a:ext uri="{FF2B5EF4-FFF2-40B4-BE49-F238E27FC236}">
                <a16:creationId xmlns:a16="http://schemas.microsoft.com/office/drawing/2014/main" id="{A82F0993-B3EA-4A69-8F9F-13E020586319}"/>
              </a:ext>
            </a:extLst>
          </p:cNvPr>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graphicFrame>
        <p:nvGraphicFramePr>
          <p:cNvPr id="197636" name="Object 4">
            <a:extLst>
              <a:ext uri="{FF2B5EF4-FFF2-40B4-BE49-F238E27FC236}">
                <a16:creationId xmlns:a16="http://schemas.microsoft.com/office/drawing/2014/main" id="{4465863F-CC96-4577-8303-329771F106CE}"/>
              </a:ext>
            </a:extLst>
          </p:cNvPr>
          <p:cNvGraphicFramePr>
            <a:graphicFrameLocks noChangeAspect="1"/>
          </p:cNvGraphicFramePr>
          <p:nvPr/>
        </p:nvGraphicFramePr>
        <p:xfrm>
          <a:off x="447675" y="2522538"/>
          <a:ext cx="7974013" cy="1381125"/>
        </p:xfrm>
        <a:graphic>
          <a:graphicData uri="http://schemas.openxmlformats.org/presentationml/2006/ole">
            <mc:AlternateContent xmlns:mc="http://schemas.openxmlformats.org/markup-compatibility/2006">
              <mc:Choice xmlns:v="urn:schemas-microsoft-com:vml" Requires="v">
                <p:oleObj spid="_x0000_s13338" name="Equation" r:id="rId3" imgW="2946240" imgH="507960" progId="Equation.DSMT4">
                  <p:embed/>
                </p:oleObj>
              </mc:Choice>
              <mc:Fallback>
                <p:oleObj name="Equation" r:id="rId3" imgW="2946240" imgH="507960" progId="Equation.DSMT4">
                  <p:embed/>
                  <p:pic>
                    <p:nvPicPr>
                      <p:cNvPr id="197636" name="Object 4">
                        <a:extLst>
                          <a:ext uri="{FF2B5EF4-FFF2-40B4-BE49-F238E27FC236}">
                            <a16:creationId xmlns:a16="http://schemas.microsoft.com/office/drawing/2014/main" id="{4465863F-CC96-4577-8303-329771F106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675" y="2522538"/>
                        <a:ext cx="7974013" cy="1381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7637" name="Object 5">
            <a:extLst>
              <a:ext uri="{FF2B5EF4-FFF2-40B4-BE49-F238E27FC236}">
                <a16:creationId xmlns:a16="http://schemas.microsoft.com/office/drawing/2014/main" id="{833211DD-2251-4E95-AD9C-FCC32FB393C5}"/>
              </a:ext>
            </a:extLst>
          </p:cNvPr>
          <p:cNvGraphicFramePr>
            <a:graphicFrameLocks noChangeAspect="1"/>
          </p:cNvGraphicFramePr>
          <p:nvPr/>
        </p:nvGraphicFramePr>
        <p:xfrm>
          <a:off x="412750" y="1762125"/>
          <a:ext cx="2497138" cy="877888"/>
        </p:xfrm>
        <a:graphic>
          <a:graphicData uri="http://schemas.openxmlformats.org/presentationml/2006/ole">
            <mc:AlternateContent xmlns:mc="http://schemas.openxmlformats.org/markup-compatibility/2006">
              <mc:Choice xmlns:v="urn:schemas-microsoft-com:vml" Requires="v">
                <p:oleObj spid="_x0000_s13339" name="Equation" r:id="rId5" imgW="977760" imgH="342720" progId="Equation.DSMT4">
                  <p:embed/>
                </p:oleObj>
              </mc:Choice>
              <mc:Fallback>
                <p:oleObj name="Equation" r:id="rId5" imgW="977760" imgH="342720" progId="Equation.DSMT4">
                  <p:embed/>
                  <p:pic>
                    <p:nvPicPr>
                      <p:cNvPr id="197637" name="Object 5">
                        <a:extLst>
                          <a:ext uri="{FF2B5EF4-FFF2-40B4-BE49-F238E27FC236}">
                            <a16:creationId xmlns:a16="http://schemas.microsoft.com/office/drawing/2014/main" id="{833211DD-2251-4E95-AD9C-FCC32FB393C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2750" y="1762125"/>
                        <a:ext cx="2497138" cy="877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7638" name="Object 6">
            <a:extLst>
              <a:ext uri="{FF2B5EF4-FFF2-40B4-BE49-F238E27FC236}">
                <a16:creationId xmlns:a16="http://schemas.microsoft.com/office/drawing/2014/main" id="{D2C84407-9B90-491D-BB39-91B9F675FF4F}"/>
              </a:ext>
            </a:extLst>
          </p:cNvPr>
          <p:cNvGraphicFramePr>
            <a:graphicFrameLocks noChangeAspect="1"/>
          </p:cNvGraphicFramePr>
          <p:nvPr/>
        </p:nvGraphicFramePr>
        <p:xfrm>
          <a:off x="4205288" y="1751013"/>
          <a:ext cx="2659062" cy="909637"/>
        </p:xfrm>
        <a:graphic>
          <a:graphicData uri="http://schemas.openxmlformats.org/presentationml/2006/ole">
            <mc:AlternateContent xmlns:mc="http://schemas.openxmlformats.org/markup-compatibility/2006">
              <mc:Choice xmlns:v="urn:schemas-microsoft-com:vml" Requires="v">
                <p:oleObj spid="_x0000_s13340" name="Equation" r:id="rId7" imgW="1041120" imgH="355320" progId="Equation.DSMT4">
                  <p:embed/>
                </p:oleObj>
              </mc:Choice>
              <mc:Fallback>
                <p:oleObj name="Equation" r:id="rId7" imgW="1041120" imgH="355320" progId="Equation.DSMT4">
                  <p:embed/>
                  <p:pic>
                    <p:nvPicPr>
                      <p:cNvPr id="197638" name="Object 6">
                        <a:extLst>
                          <a:ext uri="{FF2B5EF4-FFF2-40B4-BE49-F238E27FC236}">
                            <a16:creationId xmlns:a16="http://schemas.microsoft.com/office/drawing/2014/main" id="{D2C84407-9B90-491D-BB39-91B9F675FF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05288" y="1751013"/>
                        <a:ext cx="2659062" cy="909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7639" name="Rectangle 7">
            <a:extLst>
              <a:ext uri="{FF2B5EF4-FFF2-40B4-BE49-F238E27FC236}">
                <a16:creationId xmlns:a16="http://schemas.microsoft.com/office/drawing/2014/main" id="{799F7BC1-CB56-461A-BE51-53C21AFF52B9}"/>
              </a:ext>
            </a:extLst>
          </p:cNvPr>
          <p:cNvSpPr>
            <a:spLocks noChangeArrowheads="1"/>
          </p:cNvSpPr>
          <p:nvPr/>
        </p:nvSpPr>
        <p:spPr bwMode="auto">
          <a:xfrm>
            <a:off x="652463" y="3952875"/>
            <a:ext cx="80772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2800"/>
              <a:t>   - некий неизвестный параметр, единый для всех отраслей, но изменяющийся во времени.</a:t>
            </a:r>
          </a:p>
          <a:p>
            <a:r>
              <a:rPr lang="ru-RU" altLang="ru-RU" sz="2800"/>
              <a:t>Последовательность                               подбиралась при стремлении к минимизации колебаний         во времени и некоторых других предпосылках.</a:t>
            </a:r>
          </a:p>
        </p:txBody>
      </p:sp>
      <p:graphicFrame>
        <p:nvGraphicFramePr>
          <p:cNvPr id="197640" name="Object 8">
            <a:extLst>
              <a:ext uri="{FF2B5EF4-FFF2-40B4-BE49-F238E27FC236}">
                <a16:creationId xmlns:a16="http://schemas.microsoft.com/office/drawing/2014/main" id="{113EC56F-2D78-41F3-8EA8-918E6F165268}"/>
              </a:ext>
            </a:extLst>
          </p:cNvPr>
          <p:cNvGraphicFramePr>
            <a:graphicFrameLocks noChangeAspect="1"/>
          </p:cNvGraphicFramePr>
          <p:nvPr/>
        </p:nvGraphicFramePr>
        <p:xfrm>
          <a:off x="506413" y="3970338"/>
          <a:ext cx="423862" cy="539750"/>
        </p:xfrm>
        <a:graphic>
          <a:graphicData uri="http://schemas.openxmlformats.org/presentationml/2006/ole">
            <mc:AlternateContent xmlns:mc="http://schemas.openxmlformats.org/markup-compatibility/2006">
              <mc:Choice xmlns:v="urn:schemas-microsoft-com:vml" Requires="v">
                <p:oleObj spid="_x0000_s13341" name="Equation" r:id="rId9" imgW="139680" imgH="177480" progId="Equation.DSMT4">
                  <p:embed/>
                </p:oleObj>
              </mc:Choice>
              <mc:Fallback>
                <p:oleObj name="Equation" r:id="rId9" imgW="139680" imgH="177480" progId="Equation.DSMT4">
                  <p:embed/>
                  <p:pic>
                    <p:nvPicPr>
                      <p:cNvPr id="197640" name="Object 8">
                        <a:extLst>
                          <a:ext uri="{FF2B5EF4-FFF2-40B4-BE49-F238E27FC236}">
                            <a16:creationId xmlns:a16="http://schemas.microsoft.com/office/drawing/2014/main" id="{113EC56F-2D78-41F3-8EA8-918E6F16526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6413" y="3970338"/>
                        <a:ext cx="423862"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7641" name="Object 9">
            <a:extLst>
              <a:ext uri="{FF2B5EF4-FFF2-40B4-BE49-F238E27FC236}">
                <a16:creationId xmlns:a16="http://schemas.microsoft.com/office/drawing/2014/main" id="{616D313B-33D6-46EF-BD5D-A45A10FDFADE}"/>
              </a:ext>
            </a:extLst>
          </p:cNvPr>
          <p:cNvGraphicFramePr>
            <a:graphicFrameLocks noChangeAspect="1"/>
          </p:cNvGraphicFramePr>
          <p:nvPr/>
        </p:nvGraphicFramePr>
        <p:xfrm>
          <a:off x="4410075" y="4751388"/>
          <a:ext cx="2851150" cy="693737"/>
        </p:xfrm>
        <a:graphic>
          <a:graphicData uri="http://schemas.openxmlformats.org/presentationml/2006/ole">
            <mc:AlternateContent xmlns:mc="http://schemas.openxmlformats.org/markup-compatibility/2006">
              <mc:Choice xmlns:v="urn:schemas-microsoft-com:vml" Requires="v">
                <p:oleObj spid="_x0000_s13342" name="Equation" r:id="rId11" imgW="939600" imgH="228600" progId="Equation.DSMT4">
                  <p:embed/>
                </p:oleObj>
              </mc:Choice>
              <mc:Fallback>
                <p:oleObj name="Equation" r:id="rId11" imgW="939600" imgH="228600" progId="Equation.DSMT4">
                  <p:embed/>
                  <p:pic>
                    <p:nvPicPr>
                      <p:cNvPr id="197641" name="Object 9">
                        <a:extLst>
                          <a:ext uri="{FF2B5EF4-FFF2-40B4-BE49-F238E27FC236}">
                            <a16:creationId xmlns:a16="http://schemas.microsoft.com/office/drawing/2014/main" id="{616D313B-33D6-46EF-BD5D-A45A10FDFADE}"/>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10075" y="4751388"/>
                        <a:ext cx="2851150" cy="693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7642" name="Object 10">
            <a:extLst>
              <a:ext uri="{FF2B5EF4-FFF2-40B4-BE49-F238E27FC236}">
                <a16:creationId xmlns:a16="http://schemas.microsoft.com/office/drawing/2014/main" id="{4103DD5A-1CC7-406B-AAC0-B04FA50EECE5}"/>
              </a:ext>
            </a:extLst>
          </p:cNvPr>
          <p:cNvGraphicFramePr>
            <a:graphicFrameLocks noChangeAspect="1"/>
          </p:cNvGraphicFramePr>
          <p:nvPr/>
        </p:nvGraphicFramePr>
        <p:xfrm>
          <a:off x="2573338" y="5626100"/>
          <a:ext cx="804862" cy="611188"/>
        </p:xfrm>
        <a:graphic>
          <a:graphicData uri="http://schemas.openxmlformats.org/presentationml/2006/ole">
            <mc:AlternateContent xmlns:mc="http://schemas.openxmlformats.org/markup-compatibility/2006">
              <mc:Choice xmlns:v="urn:schemas-microsoft-com:vml" Requires="v">
                <p:oleObj spid="_x0000_s13343" name="Equation" r:id="rId13" imgW="317160" imgH="241200" progId="Equation.DSMT4">
                  <p:embed/>
                </p:oleObj>
              </mc:Choice>
              <mc:Fallback>
                <p:oleObj name="Equation" r:id="rId13" imgW="317160" imgH="241200" progId="Equation.DSMT4">
                  <p:embed/>
                  <p:pic>
                    <p:nvPicPr>
                      <p:cNvPr id="197642" name="Object 10">
                        <a:extLst>
                          <a:ext uri="{FF2B5EF4-FFF2-40B4-BE49-F238E27FC236}">
                            <a16:creationId xmlns:a16="http://schemas.microsoft.com/office/drawing/2014/main" id="{4103DD5A-1CC7-406B-AAC0-B04FA50EECE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73338" y="5626100"/>
                        <a:ext cx="804862" cy="61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7643" name="Oval 11">
            <a:extLst>
              <a:ext uri="{FF2B5EF4-FFF2-40B4-BE49-F238E27FC236}">
                <a16:creationId xmlns:a16="http://schemas.microsoft.com/office/drawing/2014/main" id="{5B3D0D94-15FE-4266-BC17-366899519ED2}"/>
              </a:ext>
            </a:extLst>
          </p:cNvPr>
          <p:cNvSpPr>
            <a:spLocks noChangeArrowheads="1"/>
          </p:cNvSpPr>
          <p:nvPr/>
        </p:nvSpPr>
        <p:spPr bwMode="auto">
          <a:xfrm>
            <a:off x="2590800" y="3233738"/>
            <a:ext cx="533400" cy="522287"/>
          </a:xfrm>
          <a:prstGeom prst="ellipse">
            <a:avLst/>
          </a:prstGeom>
          <a:solidFill>
            <a:schemeClr val="accent1">
              <a:alpha val="0"/>
            </a:schemeClr>
          </a:solidFill>
          <a:ln w="38100">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7644" name="Oval 12">
            <a:extLst>
              <a:ext uri="{FF2B5EF4-FFF2-40B4-BE49-F238E27FC236}">
                <a16:creationId xmlns:a16="http://schemas.microsoft.com/office/drawing/2014/main" id="{B99CE599-1DA3-4EB1-B4CB-DBE2B8D17618}"/>
              </a:ext>
            </a:extLst>
          </p:cNvPr>
          <p:cNvSpPr>
            <a:spLocks noChangeArrowheads="1"/>
          </p:cNvSpPr>
          <p:nvPr/>
        </p:nvSpPr>
        <p:spPr bwMode="auto">
          <a:xfrm>
            <a:off x="3992563" y="3243263"/>
            <a:ext cx="533400" cy="522287"/>
          </a:xfrm>
          <a:prstGeom prst="ellipse">
            <a:avLst/>
          </a:prstGeom>
          <a:solidFill>
            <a:schemeClr val="accent1">
              <a:alpha val="0"/>
            </a:schemeClr>
          </a:solidFill>
          <a:ln w="38100">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7645" name="Oval 13">
            <a:extLst>
              <a:ext uri="{FF2B5EF4-FFF2-40B4-BE49-F238E27FC236}">
                <a16:creationId xmlns:a16="http://schemas.microsoft.com/office/drawing/2014/main" id="{3989A058-85A1-41C3-8AEC-E777ECB2EEF9}"/>
              </a:ext>
            </a:extLst>
          </p:cNvPr>
          <p:cNvSpPr>
            <a:spLocks noChangeArrowheads="1"/>
          </p:cNvSpPr>
          <p:nvPr/>
        </p:nvSpPr>
        <p:spPr bwMode="auto">
          <a:xfrm>
            <a:off x="444500" y="3994150"/>
            <a:ext cx="533400" cy="522288"/>
          </a:xfrm>
          <a:prstGeom prst="ellipse">
            <a:avLst/>
          </a:prstGeom>
          <a:solidFill>
            <a:schemeClr val="accent1">
              <a:alpha val="0"/>
            </a:schemeClr>
          </a:solidFill>
          <a:ln w="38100">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7646" name="Oval 14">
            <a:extLst>
              <a:ext uri="{FF2B5EF4-FFF2-40B4-BE49-F238E27FC236}">
                <a16:creationId xmlns:a16="http://schemas.microsoft.com/office/drawing/2014/main" id="{E8F220DD-9AFC-4B56-B445-9F7C20D54DF0}"/>
              </a:ext>
            </a:extLst>
          </p:cNvPr>
          <p:cNvSpPr>
            <a:spLocks noChangeArrowheads="1"/>
          </p:cNvSpPr>
          <p:nvPr/>
        </p:nvSpPr>
        <p:spPr bwMode="auto">
          <a:xfrm>
            <a:off x="7137400" y="2935288"/>
            <a:ext cx="533400" cy="522287"/>
          </a:xfrm>
          <a:prstGeom prst="ellipse">
            <a:avLst/>
          </a:prstGeom>
          <a:solidFill>
            <a:schemeClr val="accent1">
              <a:alpha val="0"/>
            </a:schemeClr>
          </a:solidFill>
          <a:ln w="38100">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7647" name="Oval 15">
            <a:extLst>
              <a:ext uri="{FF2B5EF4-FFF2-40B4-BE49-F238E27FC236}">
                <a16:creationId xmlns:a16="http://schemas.microsoft.com/office/drawing/2014/main" id="{C16336DD-28AD-4769-A80A-D1FF178616A7}"/>
              </a:ext>
            </a:extLst>
          </p:cNvPr>
          <p:cNvSpPr>
            <a:spLocks noChangeArrowheads="1"/>
          </p:cNvSpPr>
          <p:nvPr/>
        </p:nvSpPr>
        <p:spPr bwMode="auto">
          <a:xfrm>
            <a:off x="4327525" y="4805363"/>
            <a:ext cx="3016250" cy="522287"/>
          </a:xfrm>
          <a:prstGeom prst="ellipse">
            <a:avLst/>
          </a:prstGeom>
          <a:solidFill>
            <a:schemeClr val="accent1">
              <a:alpha val="0"/>
            </a:schemeClr>
          </a:solidFill>
          <a:ln w="38100">
            <a:solidFill>
              <a:srgbClr val="FF00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197643"/>
                                        </p:tgtEl>
                                        <p:attrNameLst>
                                          <p:attrName>style.visibility</p:attrName>
                                        </p:attrNameLst>
                                      </p:cBhvr>
                                      <p:to>
                                        <p:strVal val="visible"/>
                                      </p:to>
                                    </p:set>
                                    <p:animEffect transition="in" filter="barn(inHorizontal)">
                                      <p:cBhvr>
                                        <p:cTn id="7" dur="500"/>
                                        <p:tgtEl>
                                          <p:spTgt spid="197643"/>
                                        </p:tgtEl>
                                      </p:cBhvr>
                                    </p:animEffect>
                                  </p:childTnLst>
                                </p:cTn>
                              </p:par>
                              <p:par>
                                <p:cTn id="8" presetID="16" presetClass="entr" presetSubtype="26" fill="hold" nodeType="withEffect">
                                  <p:stCondLst>
                                    <p:cond delay="0"/>
                                  </p:stCondLst>
                                  <p:childTnLst>
                                    <p:set>
                                      <p:cBhvr>
                                        <p:cTn id="9" dur="1" fill="hold">
                                          <p:stCondLst>
                                            <p:cond delay="0"/>
                                          </p:stCondLst>
                                        </p:cTn>
                                        <p:tgtEl>
                                          <p:spTgt spid="197644"/>
                                        </p:tgtEl>
                                        <p:attrNameLst>
                                          <p:attrName>style.visibility</p:attrName>
                                        </p:attrNameLst>
                                      </p:cBhvr>
                                      <p:to>
                                        <p:strVal val="visible"/>
                                      </p:to>
                                    </p:set>
                                    <p:animEffect transition="in" filter="barn(inHorizontal)">
                                      <p:cBhvr>
                                        <p:cTn id="10" dur="500"/>
                                        <p:tgtEl>
                                          <p:spTgt spid="197644"/>
                                        </p:tgtEl>
                                      </p:cBhvr>
                                    </p:animEffect>
                                  </p:childTnLst>
                                </p:cTn>
                              </p:par>
                              <p:par>
                                <p:cTn id="11" presetID="16" presetClass="entr" presetSubtype="26" fill="hold" nodeType="withEffect">
                                  <p:stCondLst>
                                    <p:cond delay="0"/>
                                  </p:stCondLst>
                                  <p:childTnLst>
                                    <p:set>
                                      <p:cBhvr>
                                        <p:cTn id="12" dur="1" fill="hold">
                                          <p:stCondLst>
                                            <p:cond delay="0"/>
                                          </p:stCondLst>
                                        </p:cTn>
                                        <p:tgtEl>
                                          <p:spTgt spid="197645"/>
                                        </p:tgtEl>
                                        <p:attrNameLst>
                                          <p:attrName>style.visibility</p:attrName>
                                        </p:attrNameLst>
                                      </p:cBhvr>
                                      <p:to>
                                        <p:strVal val="visible"/>
                                      </p:to>
                                    </p:set>
                                    <p:animEffect transition="in" filter="barn(inHorizontal)">
                                      <p:cBhvr>
                                        <p:cTn id="13" dur="500"/>
                                        <p:tgtEl>
                                          <p:spTgt spid="197645"/>
                                        </p:tgtEl>
                                      </p:cBhvr>
                                    </p:animEffect>
                                  </p:childTnLst>
                                </p:cTn>
                              </p:par>
                              <p:par>
                                <p:cTn id="14" presetID="16" presetClass="entr" presetSubtype="26" fill="hold" nodeType="withEffect">
                                  <p:stCondLst>
                                    <p:cond delay="0"/>
                                  </p:stCondLst>
                                  <p:childTnLst>
                                    <p:set>
                                      <p:cBhvr>
                                        <p:cTn id="15" dur="1" fill="hold">
                                          <p:stCondLst>
                                            <p:cond delay="0"/>
                                          </p:stCondLst>
                                        </p:cTn>
                                        <p:tgtEl>
                                          <p:spTgt spid="197646"/>
                                        </p:tgtEl>
                                        <p:attrNameLst>
                                          <p:attrName>style.visibility</p:attrName>
                                        </p:attrNameLst>
                                      </p:cBhvr>
                                      <p:to>
                                        <p:strVal val="visible"/>
                                      </p:to>
                                    </p:set>
                                    <p:animEffect transition="in" filter="barn(inHorizontal)">
                                      <p:cBhvr>
                                        <p:cTn id="16" dur="500"/>
                                        <p:tgtEl>
                                          <p:spTgt spid="197646"/>
                                        </p:tgtEl>
                                      </p:cBhvr>
                                    </p:animEffect>
                                  </p:childTnLst>
                                </p:cTn>
                              </p:par>
                              <p:par>
                                <p:cTn id="17" presetID="16" presetClass="entr" presetSubtype="26" fill="hold" nodeType="withEffect">
                                  <p:stCondLst>
                                    <p:cond delay="0"/>
                                  </p:stCondLst>
                                  <p:childTnLst>
                                    <p:set>
                                      <p:cBhvr>
                                        <p:cTn id="18" dur="1" fill="hold">
                                          <p:stCondLst>
                                            <p:cond delay="0"/>
                                          </p:stCondLst>
                                        </p:cTn>
                                        <p:tgtEl>
                                          <p:spTgt spid="197647"/>
                                        </p:tgtEl>
                                        <p:attrNameLst>
                                          <p:attrName>style.visibility</p:attrName>
                                        </p:attrNameLst>
                                      </p:cBhvr>
                                      <p:to>
                                        <p:strVal val="visible"/>
                                      </p:to>
                                    </p:set>
                                    <p:animEffect transition="in" filter="barn(inHorizontal)">
                                      <p:cBhvr>
                                        <p:cTn id="19" dur="500"/>
                                        <p:tgtEl>
                                          <p:spTgt spid="19764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xit" presetSubtype="0" fill="hold" nodeType="clickEffect">
                                  <p:stCondLst>
                                    <p:cond delay="0"/>
                                  </p:stCondLst>
                                  <p:childTnLst>
                                    <p:set>
                                      <p:cBhvr>
                                        <p:cTn id="23" dur="1" fill="hold">
                                          <p:stCondLst>
                                            <p:cond delay="0"/>
                                          </p:stCondLst>
                                        </p:cTn>
                                        <p:tgtEl>
                                          <p:spTgt spid="197643"/>
                                        </p:tgtEl>
                                        <p:attrNameLst>
                                          <p:attrName>style.visibility</p:attrName>
                                        </p:attrNameLst>
                                      </p:cBhvr>
                                      <p:to>
                                        <p:strVal val="hidden"/>
                                      </p:to>
                                    </p:set>
                                  </p:childTnLst>
                                </p:cTn>
                              </p:par>
                              <p:par>
                                <p:cTn id="24" presetID="1" presetClass="exit" presetSubtype="0" fill="hold" nodeType="withEffect">
                                  <p:stCondLst>
                                    <p:cond delay="0"/>
                                  </p:stCondLst>
                                  <p:childTnLst>
                                    <p:set>
                                      <p:cBhvr>
                                        <p:cTn id="25" dur="1" fill="hold">
                                          <p:stCondLst>
                                            <p:cond delay="0"/>
                                          </p:stCondLst>
                                        </p:cTn>
                                        <p:tgtEl>
                                          <p:spTgt spid="197644"/>
                                        </p:tgtEl>
                                        <p:attrNameLst>
                                          <p:attrName>style.visibility</p:attrName>
                                        </p:attrNameLst>
                                      </p:cBhvr>
                                      <p:to>
                                        <p:strVal val="hidden"/>
                                      </p:to>
                                    </p:set>
                                  </p:childTnLst>
                                </p:cTn>
                              </p:par>
                              <p:par>
                                <p:cTn id="26" presetID="1" presetClass="exit" presetSubtype="0" fill="hold" nodeType="withEffect">
                                  <p:stCondLst>
                                    <p:cond delay="0"/>
                                  </p:stCondLst>
                                  <p:childTnLst>
                                    <p:set>
                                      <p:cBhvr>
                                        <p:cTn id="27" dur="1" fill="hold">
                                          <p:stCondLst>
                                            <p:cond delay="0"/>
                                          </p:stCondLst>
                                        </p:cTn>
                                        <p:tgtEl>
                                          <p:spTgt spid="197645"/>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197646"/>
                                        </p:tgtEl>
                                        <p:attrNameLst>
                                          <p:attrName>style.visibility</p:attrName>
                                        </p:attrNameLst>
                                      </p:cBhvr>
                                      <p:to>
                                        <p:strVal val="hidden"/>
                                      </p:to>
                                    </p:set>
                                  </p:childTnLst>
                                </p:cTn>
                              </p:par>
                              <p:par>
                                <p:cTn id="30" presetID="1" presetClass="exit" presetSubtype="0" fill="hold" nodeType="withEffect">
                                  <p:stCondLst>
                                    <p:cond delay="0"/>
                                  </p:stCondLst>
                                  <p:childTnLst>
                                    <p:set>
                                      <p:cBhvr>
                                        <p:cTn id="31" dur="1" fill="hold">
                                          <p:stCondLst>
                                            <p:cond delay="0"/>
                                          </p:stCondLst>
                                        </p:cTn>
                                        <p:tgtEl>
                                          <p:spTgt spid="1976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a:extLst>
              <a:ext uri="{FF2B5EF4-FFF2-40B4-BE49-F238E27FC236}">
                <a16:creationId xmlns:a16="http://schemas.microsoft.com/office/drawing/2014/main" id="{42F90288-5765-4717-8A45-2A734935207A}"/>
              </a:ext>
            </a:extLst>
          </p:cNvPr>
          <p:cNvSpPr>
            <a:spLocks noGrp="1" noChangeArrowheads="1"/>
          </p:cNvSpPr>
          <p:nvPr>
            <p:ph type="title"/>
          </p:nvPr>
        </p:nvSpPr>
        <p:spPr/>
        <p:txBody>
          <a:bodyPr/>
          <a:lstStyle/>
          <a:p>
            <a:r>
              <a:rPr lang="ru-RU" altLang="ru-RU" sz="3600"/>
              <a:t>Построение симметричной таблицы на основе асимметричной</a:t>
            </a:r>
          </a:p>
        </p:txBody>
      </p:sp>
      <p:sp>
        <p:nvSpPr>
          <p:cNvPr id="241667" name="Rectangle 3">
            <a:extLst>
              <a:ext uri="{FF2B5EF4-FFF2-40B4-BE49-F238E27FC236}">
                <a16:creationId xmlns:a16="http://schemas.microsoft.com/office/drawing/2014/main" id="{5BC3870D-D810-4FF5-AF43-0584BCDEDDC8}"/>
              </a:ext>
            </a:extLst>
          </p:cNvPr>
          <p:cNvSpPr>
            <a:spLocks noGrp="1" noChangeArrowheads="1"/>
          </p:cNvSpPr>
          <p:nvPr>
            <p:ph type="body" idx="1"/>
          </p:nvPr>
        </p:nvSpPr>
        <p:spPr>
          <a:xfrm>
            <a:off x="207963" y="1600200"/>
            <a:ext cx="8675687" cy="4689475"/>
          </a:xfrm>
        </p:spPr>
        <p:txBody>
          <a:bodyPr/>
          <a:lstStyle/>
          <a:p>
            <a:pPr>
              <a:buFontTx/>
              <a:buNone/>
            </a:pPr>
            <a:r>
              <a:rPr lang="ru-RU" altLang="ru-RU"/>
              <a:t>Труд – только один из ресурсов, используемых при производстве продуктов чистых отраслей. Кроме него существует также </a:t>
            </a:r>
            <a:r>
              <a:rPr lang="en-US" altLang="ru-RU"/>
              <a:t>n </a:t>
            </a:r>
            <a:r>
              <a:rPr lang="ru-RU" altLang="ru-RU"/>
              <a:t>материальных ресурсов (электроэнергия, металлы, трансп. услуги и.т.д.). </a:t>
            </a:r>
          </a:p>
          <a:p>
            <a:pPr>
              <a:buFontTx/>
              <a:buNone/>
            </a:pPr>
            <a:r>
              <a:rPr lang="ru-RU" altLang="ru-RU"/>
              <a:t>Пусть </a:t>
            </a:r>
            <a:r>
              <a:rPr lang="en-US" altLang="ru-RU"/>
              <a:t>– </a:t>
            </a:r>
            <a:r>
              <a:rPr lang="ru-RU" altLang="ru-RU"/>
              <a:t>         суммарное использование материального ресурса </a:t>
            </a:r>
            <a:r>
              <a:rPr lang="en-US" altLang="ru-RU"/>
              <a:t>k</a:t>
            </a:r>
            <a:r>
              <a:rPr lang="ru-RU" altLang="ru-RU"/>
              <a:t>-го типа в </a:t>
            </a:r>
            <a:r>
              <a:rPr lang="en-US" altLang="ru-RU"/>
              <a:t>j-</a:t>
            </a:r>
            <a:r>
              <a:rPr lang="ru-RU" altLang="ru-RU"/>
              <a:t>ой хозяйственной отрасли (по аналогии с      )</a:t>
            </a:r>
          </a:p>
        </p:txBody>
      </p:sp>
      <p:graphicFrame>
        <p:nvGraphicFramePr>
          <p:cNvPr id="241668" name="Object 4">
            <a:extLst>
              <a:ext uri="{FF2B5EF4-FFF2-40B4-BE49-F238E27FC236}">
                <a16:creationId xmlns:a16="http://schemas.microsoft.com/office/drawing/2014/main" id="{97FA2029-0D17-47F9-B7A7-A9BDF6D803F8}"/>
              </a:ext>
            </a:extLst>
          </p:cNvPr>
          <p:cNvGraphicFramePr>
            <a:graphicFrameLocks noChangeAspect="1"/>
          </p:cNvGraphicFramePr>
          <p:nvPr/>
        </p:nvGraphicFramePr>
        <p:xfrm>
          <a:off x="7994650" y="5567363"/>
          <a:ext cx="668338" cy="668337"/>
        </p:xfrm>
        <a:graphic>
          <a:graphicData uri="http://schemas.openxmlformats.org/presentationml/2006/ole">
            <mc:AlternateContent xmlns:mc="http://schemas.openxmlformats.org/markup-compatibility/2006">
              <mc:Choice xmlns:v="urn:schemas-microsoft-com:vml" Requires="v">
                <p:oleObj spid="_x0000_s14346" name="Equation" r:id="rId3" imgW="253800" imgH="253800" progId="Equation.DSMT4">
                  <p:embed/>
                </p:oleObj>
              </mc:Choice>
              <mc:Fallback>
                <p:oleObj name="Equation" r:id="rId3" imgW="253800" imgH="253800" progId="Equation.DSMT4">
                  <p:embed/>
                  <p:pic>
                    <p:nvPicPr>
                      <p:cNvPr id="241668" name="Object 4">
                        <a:extLst>
                          <a:ext uri="{FF2B5EF4-FFF2-40B4-BE49-F238E27FC236}">
                            <a16:creationId xmlns:a16="http://schemas.microsoft.com/office/drawing/2014/main" id="{97FA2029-0D17-47F9-B7A7-A9BDF6D803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94650" y="5567363"/>
                        <a:ext cx="668338"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1669" name="Object 5">
            <a:extLst>
              <a:ext uri="{FF2B5EF4-FFF2-40B4-BE49-F238E27FC236}">
                <a16:creationId xmlns:a16="http://schemas.microsoft.com/office/drawing/2014/main" id="{C9B740F4-70C6-420A-8A8B-E9F171C5E068}"/>
              </a:ext>
            </a:extLst>
          </p:cNvPr>
          <p:cNvGraphicFramePr>
            <a:graphicFrameLocks noChangeAspect="1"/>
          </p:cNvGraphicFramePr>
          <p:nvPr/>
        </p:nvGraphicFramePr>
        <p:xfrm>
          <a:off x="1900238" y="4618038"/>
          <a:ext cx="769937" cy="668337"/>
        </p:xfrm>
        <a:graphic>
          <a:graphicData uri="http://schemas.openxmlformats.org/presentationml/2006/ole">
            <mc:AlternateContent xmlns:mc="http://schemas.openxmlformats.org/markup-compatibility/2006">
              <mc:Choice xmlns:v="urn:schemas-microsoft-com:vml" Requires="v">
                <p:oleObj spid="_x0000_s14347" name="Equation" r:id="rId5" imgW="291960" imgH="253800" progId="Equation.DSMT4">
                  <p:embed/>
                </p:oleObj>
              </mc:Choice>
              <mc:Fallback>
                <p:oleObj name="Equation" r:id="rId5" imgW="291960" imgH="253800" progId="Equation.DSMT4">
                  <p:embed/>
                  <p:pic>
                    <p:nvPicPr>
                      <p:cNvPr id="241669" name="Object 5">
                        <a:extLst>
                          <a:ext uri="{FF2B5EF4-FFF2-40B4-BE49-F238E27FC236}">
                            <a16:creationId xmlns:a16="http://schemas.microsoft.com/office/drawing/2014/main" id="{C9B740F4-70C6-420A-8A8B-E9F171C5E06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0238" y="4618038"/>
                        <a:ext cx="769937" cy="66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2690" name="Object 2">
            <a:extLst>
              <a:ext uri="{FF2B5EF4-FFF2-40B4-BE49-F238E27FC236}">
                <a16:creationId xmlns:a16="http://schemas.microsoft.com/office/drawing/2014/main" id="{AA003AB2-BBEE-4C69-A49D-42C437D08B2C}"/>
              </a:ext>
            </a:extLst>
          </p:cNvPr>
          <p:cNvGraphicFramePr>
            <a:graphicFrameLocks noChangeAspect="1"/>
          </p:cNvGraphicFramePr>
          <p:nvPr/>
        </p:nvGraphicFramePr>
        <p:xfrm>
          <a:off x="944563" y="431800"/>
          <a:ext cx="2497137" cy="877888"/>
        </p:xfrm>
        <a:graphic>
          <a:graphicData uri="http://schemas.openxmlformats.org/presentationml/2006/ole">
            <mc:AlternateContent xmlns:mc="http://schemas.openxmlformats.org/markup-compatibility/2006">
              <mc:Choice xmlns:v="urn:schemas-microsoft-com:vml" Requires="v">
                <p:oleObj spid="_x0000_s15382" name="Equation" r:id="rId3" imgW="977760" imgH="342720" progId="Equation.DSMT4">
                  <p:embed/>
                </p:oleObj>
              </mc:Choice>
              <mc:Fallback>
                <p:oleObj name="Equation" r:id="rId3" imgW="977760" imgH="342720" progId="Equation.DSMT4">
                  <p:embed/>
                  <p:pic>
                    <p:nvPicPr>
                      <p:cNvPr id="242690" name="Object 2">
                        <a:extLst>
                          <a:ext uri="{FF2B5EF4-FFF2-40B4-BE49-F238E27FC236}">
                            <a16:creationId xmlns:a16="http://schemas.microsoft.com/office/drawing/2014/main" id="{AA003AB2-BBEE-4C69-A49D-42C437D08B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4563" y="431800"/>
                        <a:ext cx="2497137" cy="877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2691" name="Rectangle 3">
            <a:extLst>
              <a:ext uri="{FF2B5EF4-FFF2-40B4-BE49-F238E27FC236}">
                <a16:creationId xmlns:a16="http://schemas.microsoft.com/office/drawing/2014/main" id="{D0A6FBBB-AE71-4065-A2F1-FA080BEF5F1A}"/>
              </a:ext>
            </a:extLst>
          </p:cNvPr>
          <p:cNvSpPr>
            <a:spLocks noChangeArrowheads="1"/>
          </p:cNvSpPr>
          <p:nvPr/>
        </p:nvSpPr>
        <p:spPr bwMode="auto">
          <a:xfrm>
            <a:off x="4308475" y="4324350"/>
            <a:ext cx="39512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2800"/>
              <a:t>В матричном виде:</a:t>
            </a:r>
          </a:p>
        </p:txBody>
      </p:sp>
      <p:graphicFrame>
        <p:nvGraphicFramePr>
          <p:cNvPr id="242692" name="Object 4">
            <a:extLst>
              <a:ext uri="{FF2B5EF4-FFF2-40B4-BE49-F238E27FC236}">
                <a16:creationId xmlns:a16="http://schemas.microsoft.com/office/drawing/2014/main" id="{C8885020-C03A-4911-9088-559306D8F19A}"/>
              </a:ext>
            </a:extLst>
          </p:cNvPr>
          <p:cNvGraphicFramePr>
            <a:graphicFrameLocks noChangeAspect="1"/>
          </p:cNvGraphicFramePr>
          <p:nvPr/>
        </p:nvGraphicFramePr>
        <p:xfrm>
          <a:off x="5441950" y="430213"/>
          <a:ext cx="2755900" cy="877887"/>
        </p:xfrm>
        <a:graphic>
          <a:graphicData uri="http://schemas.openxmlformats.org/presentationml/2006/ole">
            <mc:AlternateContent xmlns:mc="http://schemas.openxmlformats.org/markup-compatibility/2006">
              <mc:Choice xmlns:v="urn:schemas-microsoft-com:vml" Requires="v">
                <p:oleObj spid="_x0000_s15383" name="Equation" r:id="rId5" imgW="1079280" imgH="342720" progId="Equation.DSMT4">
                  <p:embed/>
                </p:oleObj>
              </mc:Choice>
              <mc:Fallback>
                <p:oleObj name="Equation" r:id="rId5" imgW="1079280" imgH="342720" progId="Equation.DSMT4">
                  <p:embed/>
                  <p:pic>
                    <p:nvPicPr>
                      <p:cNvPr id="242692" name="Object 4">
                        <a:extLst>
                          <a:ext uri="{FF2B5EF4-FFF2-40B4-BE49-F238E27FC236}">
                            <a16:creationId xmlns:a16="http://schemas.microsoft.com/office/drawing/2014/main" id="{C8885020-C03A-4911-9088-559306D8F19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430213"/>
                        <a:ext cx="2755900" cy="877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2693" name="Rectangle 5">
            <a:extLst>
              <a:ext uri="{FF2B5EF4-FFF2-40B4-BE49-F238E27FC236}">
                <a16:creationId xmlns:a16="http://schemas.microsoft.com/office/drawing/2014/main" id="{42B42A51-B8D3-4C7F-97AC-B7460F9DA3A9}"/>
              </a:ext>
            </a:extLst>
          </p:cNvPr>
          <p:cNvSpPr>
            <a:spLocks noChangeArrowheads="1"/>
          </p:cNvSpPr>
          <p:nvPr/>
        </p:nvSpPr>
        <p:spPr bwMode="auto">
          <a:xfrm>
            <a:off x="2543175" y="1665288"/>
            <a:ext cx="3951288"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2800"/>
              <a:t>Гипотеза продуктовых технологий:</a:t>
            </a:r>
          </a:p>
        </p:txBody>
      </p:sp>
      <p:sp>
        <p:nvSpPr>
          <p:cNvPr id="242694" name="Line 6">
            <a:extLst>
              <a:ext uri="{FF2B5EF4-FFF2-40B4-BE49-F238E27FC236}">
                <a16:creationId xmlns:a16="http://schemas.microsoft.com/office/drawing/2014/main" id="{93628358-42EE-43DD-B718-6E4EF3CF35C7}"/>
              </a:ext>
            </a:extLst>
          </p:cNvPr>
          <p:cNvSpPr>
            <a:spLocks noChangeShapeType="1"/>
          </p:cNvSpPr>
          <p:nvPr/>
        </p:nvSpPr>
        <p:spPr bwMode="auto">
          <a:xfrm flipH="1">
            <a:off x="1982788" y="2352675"/>
            <a:ext cx="609600" cy="804863"/>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2695" name="Line 7">
            <a:extLst>
              <a:ext uri="{FF2B5EF4-FFF2-40B4-BE49-F238E27FC236}">
                <a16:creationId xmlns:a16="http://schemas.microsoft.com/office/drawing/2014/main" id="{A2137396-4145-46ED-8E63-26A1AD7F43B0}"/>
              </a:ext>
            </a:extLst>
          </p:cNvPr>
          <p:cNvSpPr>
            <a:spLocks noChangeShapeType="1"/>
          </p:cNvSpPr>
          <p:nvPr/>
        </p:nvSpPr>
        <p:spPr bwMode="auto">
          <a:xfrm>
            <a:off x="5889625" y="1173163"/>
            <a:ext cx="209550" cy="544512"/>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2696" name="Line 8">
            <a:extLst>
              <a:ext uri="{FF2B5EF4-FFF2-40B4-BE49-F238E27FC236}">
                <a16:creationId xmlns:a16="http://schemas.microsoft.com/office/drawing/2014/main" id="{22E5CF73-BDE5-4FE4-A340-8392DF7BD9C2}"/>
              </a:ext>
            </a:extLst>
          </p:cNvPr>
          <p:cNvSpPr>
            <a:spLocks noChangeShapeType="1"/>
          </p:cNvSpPr>
          <p:nvPr/>
        </p:nvSpPr>
        <p:spPr bwMode="auto">
          <a:xfrm flipH="1">
            <a:off x="2938463" y="1181100"/>
            <a:ext cx="215900" cy="58737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2697" name="Line 9">
            <a:extLst>
              <a:ext uri="{FF2B5EF4-FFF2-40B4-BE49-F238E27FC236}">
                <a16:creationId xmlns:a16="http://schemas.microsoft.com/office/drawing/2014/main" id="{24CC7D1B-A724-4F00-A0AB-A4672C2B66C8}"/>
              </a:ext>
            </a:extLst>
          </p:cNvPr>
          <p:cNvSpPr>
            <a:spLocks noChangeShapeType="1"/>
          </p:cNvSpPr>
          <p:nvPr/>
        </p:nvSpPr>
        <p:spPr bwMode="auto">
          <a:xfrm>
            <a:off x="6283325" y="2209800"/>
            <a:ext cx="554038" cy="86995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242698" name="Object 10">
            <a:extLst>
              <a:ext uri="{FF2B5EF4-FFF2-40B4-BE49-F238E27FC236}">
                <a16:creationId xmlns:a16="http://schemas.microsoft.com/office/drawing/2014/main" id="{A61093B9-2592-4436-B740-193C0CFD714A}"/>
              </a:ext>
            </a:extLst>
          </p:cNvPr>
          <p:cNvGraphicFramePr>
            <a:graphicFrameLocks noChangeAspect="1"/>
          </p:cNvGraphicFramePr>
          <p:nvPr/>
        </p:nvGraphicFramePr>
        <p:xfrm>
          <a:off x="558800" y="3205163"/>
          <a:ext cx="2432050" cy="877887"/>
        </p:xfrm>
        <a:graphic>
          <a:graphicData uri="http://schemas.openxmlformats.org/presentationml/2006/ole">
            <mc:AlternateContent xmlns:mc="http://schemas.openxmlformats.org/markup-compatibility/2006">
              <mc:Choice xmlns:v="urn:schemas-microsoft-com:vml" Requires="v">
                <p:oleObj spid="_x0000_s15384" name="Equation" r:id="rId7" imgW="952200" imgH="342720" progId="Equation.DSMT4">
                  <p:embed/>
                </p:oleObj>
              </mc:Choice>
              <mc:Fallback>
                <p:oleObj name="Equation" r:id="rId7" imgW="952200" imgH="342720" progId="Equation.DSMT4">
                  <p:embed/>
                  <p:pic>
                    <p:nvPicPr>
                      <p:cNvPr id="242698" name="Object 10">
                        <a:extLst>
                          <a:ext uri="{FF2B5EF4-FFF2-40B4-BE49-F238E27FC236}">
                            <a16:creationId xmlns:a16="http://schemas.microsoft.com/office/drawing/2014/main" id="{A61093B9-2592-4436-B740-193C0CFD714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8800" y="3205163"/>
                        <a:ext cx="2432050" cy="877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2699" name="Object 11">
            <a:extLst>
              <a:ext uri="{FF2B5EF4-FFF2-40B4-BE49-F238E27FC236}">
                <a16:creationId xmlns:a16="http://schemas.microsoft.com/office/drawing/2014/main" id="{72AC7F20-1D73-461F-8F70-029C388CAB84}"/>
              </a:ext>
            </a:extLst>
          </p:cNvPr>
          <p:cNvGraphicFramePr>
            <a:graphicFrameLocks noChangeAspect="1"/>
          </p:cNvGraphicFramePr>
          <p:nvPr/>
        </p:nvGraphicFramePr>
        <p:xfrm>
          <a:off x="4187825" y="3292475"/>
          <a:ext cx="4733925" cy="877888"/>
        </p:xfrm>
        <a:graphic>
          <a:graphicData uri="http://schemas.openxmlformats.org/presentationml/2006/ole">
            <mc:AlternateContent xmlns:mc="http://schemas.openxmlformats.org/markup-compatibility/2006">
              <mc:Choice xmlns:v="urn:schemas-microsoft-com:vml" Requires="v">
                <p:oleObj spid="_x0000_s15385" name="Equation" r:id="rId9" imgW="1854000" imgH="342720" progId="Equation.DSMT4">
                  <p:embed/>
                </p:oleObj>
              </mc:Choice>
              <mc:Fallback>
                <p:oleObj name="Equation" r:id="rId9" imgW="1854000" imgH="342720" progId="Equation.DSMT4">
                  <p:embed/>
                  <p:pic>
                    <p:nvPicPr>
                      <p:cNvPr id="242699" name="Object 11">
                        <a:extLst>
                          <a:ext uri="{FF2B5EF4-FFF2-40B4-BE49-F238E27FC236}">
                            <a16:creationId xmlns:a16="http://schemas.microsoft.com/office/drawing/2014/main" id="{72AC7F20-1D73-461F-8F70-029C388CAB8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87825" y="3292475"/>
                        <a:ext cx="4733925" cy="877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2700" name="Rectangle 12">
            <a:extLst>
              <a:ext uri="{FF2B5EF4-FFF2-40B4-BE49-F238E27FC236}">
                <a16:creationId xmlns:a16="http://schemas.microsoft.com/office/drawing/2014/main" id="{95D6F4DA-D696-4539-9E4D-6434D53B9990}"/>
              </a:ext>
            </a:extLst>
          </p:cNvPr>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graphicFrame>
        <p:nvGraphicFramePr>
          <p:cNvPr id="242701" name="Object 13">
            <a:extLst>
              <a:ext uri="{FF2B5EF4-FFF2-40B4-BE49-F238E27FC236}">
                <a16:creationId xmlns:a16="http://schemas.microsoft.com/office/drawing/2014/main" id="{14BB7ED7-63BA-4390-956C-626A58F966AD}"/>
              </a:ext>
            </a:extLst>
          </p:cNvPr>
          <p:cNvGraphicFramePr>
            <a:graphicFrameLocks noChangeAspect="1"/>
          </p:cNvGraphicFramePr>
          <p:nvPr/>
        </p:nvGraphicFramePr>
        <p:xfrm>
          <a:off x="3289300" y="4846638"/>
          <a:ext cx="5546725" cy="873125"/>
        </p:xfrm>
        <a:graphic>
          <a:graphicData uri="http://schemas.openxmlformats.org/presentationml/2006/ole">
            <mc:AlternateContent xmlns:mc="http://schemas.openxmlformats.org/markup-compatibility/2006">
              <mc:Choice xmlns:v="urn:schemas-microsoft-com:vml" Requires="v">
                <p:oleObj spid="_x0000_s15386" name="Equation" r:id="rId11" imgW="1422360" imgH="228600" progId="Equation.DSMT4">
                  <p:embed/>
                </p:oleObj>
              </mc:Choice>
              <mc:Fallback>
                <p:oleObj name="Equation" r:id="rId11" imgW="1422360" imgH="228600" progId="Equation.DSMT4">
                  <p:embed/>
                  <p:pic>
                    <p:nvPicPr>
                      <p:cNvPr id="242701" name="Object 13">
                        <a:extLst>
                          <a:ext uri="{FF2B5EF4-FFF2-40B4-BE49-F238E27FC236}">
                            <a16:creationId xmlns:a16="http://schemas.microsoft.com/office/drawing/2014/main" id="{14BB7ED7-63BA-4390-956C-626A58F966A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89300" y="4846638"/>
                        <a:ext cx="5546725" cy="873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a:extLst>
              <a:ext uri="{FF2B5EF4-FFF2-40B4-BE49-F238E27FC236}">
                <a16:creationId xmlns:a16="http://schemas.microsoft.com/office/drawing/2014/main" id="{27285550-0F65-49F6-957D-FF37EAEB9B6D}"/>
              </a:ext>
            </a:extLst>
          </p:cNvPr>
          <p:cNvSpPr>
            <a:spLocks noGrp="1" noChangeArrowheads="1"/>
          </p:cNvSpPr>
          <p:nvPr>
            <p:ph type="title"/>
          </p:nvPr>
        </p:nvSpPr>
        <p:spPr>
          <a:xfrm>
            <a:off x="457200" y="274638"/>
            <a:ext cx="8229600" cy="936625"/>
          </a:xfrm>
        </p:spPr>
        <p:txBody>
          <a:bodyPr/>
          <a:lstStyle/>
          <a:p>
            <a:r>
              <a:rPr lang="ru-RU" altLang="ru-RU" sz="3200"/>
              <a:t>Получение симметричных таблиц в ценах покупателей</a:t>
            </a:r>
          </a:p>
        </p:txBody>
      </p:sp>
      <p:sp>
        <p:nvSpPr>
          <p:cNvPr id="243715" name="Rectangle 3">
            <a:extLst>
              <a:ext uri="{FF2B5EF4-FFF2-40B4-BE49-F238E27FC236}">
                <a16:creationId xmlns:a16="http://schemas.microsoft.com/office/drawing/2014/main" id="{2C853C93-144E-4476-AA7B-DD7710C43F2B}"/>
              </a:ext>
            </a:extLst>
          </p:cNvPr>
          <p:cNvSpPr>
            <a:spLocks noGrp="1" noChangeArrowheads="1"/>
          </p:cNvSpPr>
          <p:nvPr>
            <p:ph type="body" idx="1"/>
          </p:nvPr>
        </p:nvSpPr>
        <p:spPr>
          <a:xfrm>
            <a:off x="228600" y="1806575"/>
            <a:ext cx="8774113" cy="1293813"/>
          </a:xfrm>
          <a:noFill/>
          <a:ln/>
        </p:spPr>
        <p:txBody>
          <a:bodyPr/>
          <a:lstStyle/>
          <a:p>
            <a:pPr>
              <a:lnSpc>
                <a:spcPct val="90000"/>
              </a:lnSpc>
              <a:buFontTx/>
              <a:buNone/>
            </a:pPr>
            <a:r>
              <a:rPr lang="ru-RU" altLang="ru-RU" sz="2400"/>
              <a:t>Исходные асимметричные таблицы </a:t>
            </a:r>
          </a:p>
          <a:p>
            <a:pPr>
              <a:lnSpc>
                <a:spcPct val="90000"/>
              </a:lnSpc>
              <a:buFontTx/>
              <a:buNone/>
            </a:pPr>
            <a:r>
              <a:rPr lang="ru-RU" altLang="ru-RU" sz="2400"/>
              <a:t>Торговых наценок   Трансп. наценок   Налогов на продукты</a:t>
            </a:r>
          </a:p>
          <a:p>
            <a:pPr>
              <a:lnSpc>
                <a:spcPct val="90000"/>
              </a:lnSpc>
              <a:buFontTx/>
              <a:buNone/>
            </a:pPr>
            <a:r>
              <a:rPr lang="ru-RU" altLang="ru-RU" sz="2400"/>
              <a:t>С				</a:t>
            </a:r>
            <a:r>
              <a:rPr lang="en-US" altLang="ru-RU" sz="2400"/>
              <a:t> T			N</a:t>
            </a:r>
            <a:endParaRPr lang="ru-RU" altLang="ru-RU" sz="2400"/>
          </a:p>
        </p:txBody>
      </p:sp>
      <p:sp>
        <p:nvSpPr>
          <p:cNvPr id="243716" name="Line 4">
            <a:extLst>
              <a:ext uri="{FF2B5EF4-FFF2-40B4-BE49-F238E27FC236}">
                <a16:creationId xmlns:a16="http://schemas.microsoft.com/office/drawing/2014/main" id="{80D5FB0C-57F6-4326-BA19-22314BD7D897}"/>
              </a:ext>
            </a:extLst>
          </p:cNvPr>
          <p:cNvSpPr>
            <a:spLocks noChangeShapeType="1"/>
          </p:cNvSpPr>
          <p:nvPr/>
        </p:nvSpPr>
        <p:spPr bwMode="auto">
          <a:xfrm>
            <a:off x="455613" y="3021013"/>
            <a:ext cx="1587" cy="73977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243717" name="Object 5">
            <a:extLst>
              <a:ext uri="{FF2B5EF4-FFF2-40B4-BE49-F238E27FC236}">
                <a16:creationId xmlns:a16="http://schemas.microsoft.com/office/drawing/2014/main" id="{20BEB1B6-B7CB-4C58-8B58-D1D44DDE43E5}"/>
              </a:ext>
            </a:extLst>
          </p:cNvPr>
          <p:cNvGraphicFramePr>
            <a:graphicFrameLocks noChangeAspect="1"/>
          </p:cNvGraphicFramePr>
          <p:nvPr/>
        </p:nvGraphicFramePr>
        <p:xfrm>
          <a:off x="587375" y="2892425"/>
          <a:ext cx="1149350" cy="593725"/>
        </p:xfrm>
        <a:graphic>
          <a:graphicData uri="http://schemas.openxmlformats.org/presentationml/2006/ole">
            <mc:AlternateContent xmlns:mc="http://schemas.openxmlformats.org/markup-compatibility/2006">
              <mc:Choice xmlns:v="urn:schemas-microsoft-com:vml" Requires="v">
                <p:oleObj spid="_x0000_s16398" name="Equation" r:id="rId3" imgW="393480" imgH="203040" progId="Equation.DSMT4">
                  <p:embed/>
                </p:oleObj>
              </mc:Choice>
              <mc:Fallback>
                <p:oleObj name="Equation" r:id="rId3" imgW="393480" imgH="203040" progId="Equation.DSMT4">
                  <p:embed/>
                  <p:pic>
                    <p:nvPicPr>
                      <p:cNvPr id="243717" name="Object 5">
                        <a:extLst>
                          <a:ext uri="{FF2B5EF4-FFF2-40B4-BE49-F238E27FC236}">
                            <a16:creationId xmlns:a16="http://schemas.microsoft.com/office/drawing/2014/main" id="{20BEB1B6-B7CB-4C58-8B58-D1D44DDE43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7375" y="2892425"/>
                        <a:ext cx="1149350"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3718" name="Line 6">
            <a:extLst>
              <a:ext uri="{FF2B5EF4-FFF2-40B4-BE49-F238E27FC236}">
                <a16:creationId xmlns:a16="http://schemas.microsoft.com/office/drawing/2014/main" id="{169BBEEB-AF37-4DD5-8A56-E9F4989DE9C8}"/>
              </a:ext>
            </a:extLst>
          </p:cNvPr>
          <p:cNvSpPr>
            <a:spLocks noChangeShapeType="1"/>
          </p:cNvSpPr>
          <p:nvPr/>
        </p:nvSpPr>
        <p:spPr bwMode="auto">
          <a:xfrm>
            <a:off x="3251200" y="3008313"/>
            <a:ext cx="1588" cy="73977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243719" name="Object 7">
            <a:extLst>
              <a:ext uri="{FF2B5EF4-FFF2-40B4-BE49-F238E27FC236}">
                <a16:creationId xmlns:a16="http://schemas.microsoft.com/office/drawing/2014/main" id="{D5614729-106F-43CF-A5B3-4EFD09E968F6}"/>
              </a:ext>
            </a:extLst>
          </p:cNvPr>
          <p:cNvGraphicFramePr>
            <a:graphicFrameLocks noChangeAspect="1"/>
          </p:cNvGraphicFramePr>
          <p:nvPr/>
        </p:nvGraphicFramePr>
        <p:xfrm>
          <a:off x="3386138" y="2843213"/>
          <a:ext cx="1076325" cy="557212"/>
        </p:xfrm>
        <a:graphic>
          <a:graphicData uri="http://schemas.openxmlformats.org/presentationml/2006/ole">
            <mc:AlternateContent xmlns:mc="http://schemas.openxmlformats.org/markup-compatibility/2006">
              <mc:Choice xmlns:v="urn:schemas-microsoft-com:vml" Requires="v">
                <p:oleObj spid="_x0000_s16399" name="Equation" r:id="rId5" imgW="368280" imgH="190440" progId="Equation.DSMT4">
                  <p:embed/>
                </p:oleObj>
              </mc:Choice>
              <mc:Fallback>
                <p:oleObj name="Equation" r:id="rId5" imgW="368280" imgH="190440" progId="Equation.DSMT4">
                  <p:embed/>
                  <p:pic>
                    <p:nvPicPr>
                      <p:cNvPr id="243719" name="Object 7">
                        <a:extLst>
                          <a:ext uri="{FF2B5EF4-FFF2-40B4-BE49-F238E27FC236}">
                            <a16:creationId xmlns:a16="http://schemas.microsoft.com/office/drawing/2014/main" id="{D5614729-106F-43CF-A5B3-4EFD09E968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86138" y="2843213"/>
                        <a:ext cx="1076325" cy="557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3720" name="Line 8">
            <a:extLst>
              <a:ext uri="{FF2B5EF4-FFF2-40B4-BE49-F238E27FC236}">
                <a16:creationId xmlns:a16="http://schemas.microsoft.com/office/drawing/2014/main" id="{7608B316-9C58-4C14-8A55-0FB5DEA2F82B}"/>
              </a:ext>
            </a:extLst>
          </p:cNvPr>
          <p:cNvSpPr>
            <a:spLocks noChangeShapeType="1"/>
          </p:cNvSpPr>
          <p:nvPr/>
        </p:nvSpPr>
        <p:spPr bwMode="auto">
          <a:xfrm>
            <a:off x="5907088" y="2986088"/>
            <a:ext cx="1587" cy="73977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243721" name="Object 9">
            <a:extLst>
              <a:ext uri="{FF2B5EF4-FFF2-40B4-BE49-F238E27FC236}">
                <a16:creationId xmlns:a16="http://schemas.microsoft.com/office/drawing/2014/main" id="{F3052C9A-28CB-424C-8235-8027A57A133B}"/>
              </a:ext>
            </a:extLst>
          </p:cNvPr>
          <p:cNvGraphicFramePr>
            <a:graphicFrameLocks noChangeAspect="1"/>
          </p:cNvGraphicFramePr>
          <p:nvPr/>
        </p:nvGraphicFramePr>
        <p:xfrm>
          <a:off x="6021388" y="2836863"/>
          <a:ext cx="1185862" cy="593725"/>
        </p:xfrm>
        <a:graphic>
          <a:graphicData uri="http://schemas.openxmlformats.org/presentationml/2006/ole">
            <mc:AlternateContent xmlns:mc="http://schemas.openxmlformats.org/markup-compatibility/2006">
              <mc:Choice xmlns:v="urn:schemas-microsoft-com:vml" Requires="v">
                <p:oleObj spid="_x0000_s16400" name="Equation" r:id="rId7" imgW="406080" imgH="203040" progId="Equation.DSMT4">
                  <p:embed/>
                </p:oleObj>
              </mc:Choice>
              <mc:Fallback>
                <p:oleObj name="Equation" r:id="rId7" imgW="406080" imgH="203040" progId="Equation.DSMT4">
                  <p:embed/>
                  <p:pic>
                    <p:nvPicPr>
                      <p:cNvPr id="243721" name="Object 9">
                        <a:extLst>
                          <a:ext uri="{FF2B5EF4-FFF2-40B4-BE49-F238E27FC236}">
                            <a16:creationId xmlns:a16="http://schemas.microsoft.com/office/drawing/2014/main" id="{F3052C9A-28CB-424C-8235-8027A57A133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21388" y="2836863"/>
                        <a:ext cx="118586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3722" name="Rectangle 10">
            <a:extLst>
              <a:ext uri="{FF2B5EF4-FFF2-40B4-BE49-F238E27FC236}">
                <a16:creationId xmlns:a16="http://schemas.microsoft.com/office/drawing/2014/main" id="{4095875D-3E87-48CE-9945-8AD22330500F}"/>
              </a:ext>
            </a:extLst>
          </p:cNvPr>
          <p:cNvSpPr>
            <a:spLocks noChangeArrowheads="1"/>
          </p:cNvSpPr>
          <p:nvPr/>
        </p:nvSpPr>
        <p:spPr bwMode="auto">
          <a:xfrm>
            <a:off x="511175" y="3743325"/>
            <a:ext cx="5811838"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2400"/>
              <a:t>Зануление отрицательных элементов </a:t>
            </a:r>
          </a:p>
        </p:txBody>
      </p:sp>
      <p:sp>
        <p:nvSpPr>
          <p:cNvPr id="243723" name="Rectangle 11">
            <a:extLst>
              <a:ext uri="{FF2B5EF4-FFF2-40B4-BE49-F238E27FC236}">
                <a16:creationId xmlns:a16="http://schemas.microsoft.com/office/drawing/2014/main" id="{25613EB4-7F49-419F-8382-65834F12F566}"/>
              </a:ext>
            </a:extLst>
          </p:cNvPr>
          <p:cNvSpPr>
            <a:spLocks noChangeArrowheads="1"/>
          </p:cNvSpPr>
          <p:nvPr/>
        </p:nvSpPr>
        <p:spPr bwMode="auto">
          <a:xfrm>
            <a:off x="314325" y="4829175"/>
            <a:ext cx="6040438"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2400"/>
              <a:t>Добавление к таблице в основных ценах </a:t>
            </a:r>
          </a:p>
        </p:txBody>
      </p:sp>
      <p:sp>
        <p:nvSpPr>
          <p:cNvPr id="243724" name="Line 12">
            <a:extLst>
              <a:ext uri="{FF2B5EF4-FFF2-40B4-BE49-F238E27FC236}">
                <a16:creationId xmlns:a16="http://schemas.microsoft.com/office/drawing/2014/main" id="{4687869C-6DE5-4B99-BCA9-ABBB9EC8B313}"/>
              </a:ext>
            </a:extLst>
          </p:cNvPr>
          <p:cNvSpPr>
            <a:spLocks noChangeShapeType="1"/>
          </p:cNvSpPr>
          <p:nvPr/>
        </p:nvSpPr>
        <p:spPr bwMode="auto">
          <a:xfrm>
            <a:off x="454025" y="4140200"/>
            <a:ext cx="1588" cy="73977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3725" name="Line 13">
            <a:extLst>
              <a:ext uri="{FF2B5EF4-FFF2-40B4-BE49-F238E27FC236}">
                <a16:creationId xmlns:a16="http://schemas.microsoft.com/office/drawing/2014/main" id="{2270C723-075B-4E3A-99BE-63C1EC5B4724}"/>
              </a:ext>
            </a:extLst>
          </p:cNvPr>
          <p:cNvSpPr>
            <a:spLocks noChangeShapeType="1"/>
          </p:cNvSpPr>
          <p:nvPr/>
        </p:nvSpPr>
        <p:spPr bwMode="auto">
          <a:xfrm>
            <a:off x="3249613" y="4127500"/>
            <a:ext cx="1587" cy="73977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3726" name="Line 14">
            <a:extLst>
              <a:ext uri="{FF2B5EF4-FFF2-40B4-BE49-F238E27FC236}">
                <a16:creationId xmlns:a16="http://schemas.microsoft.com/office/drawing/2014/main" id="{9C1C7677-9F9E-4564-94FB-F0EEF5CA0D88}"/>
              </a:ext>
            </a:extLst>
          </p:cNvPr>
          <p:cNvSpPr>
            <a:spLocks noChangeShapeType="1"/>
          </p:cNvSpPr>
          <p:nvPr/>
        </p:nvSpPr>
        <p:spPr bwMode="auto">
          <a:xfrm>
            <a:off x="5905500" y="4105275"/>
            <a:ext cx="1588" cy="73977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3727" name="Line 15">
            <a:extLst>
              <a:ext uri="{FF2B5EF4-FFF2-40B4-BE49-F238E27FC236}">
                <a16:creationId xmlns:a16="http://schemas.microsoft.com/office/drawing/2014/main" id="{C3FA4848-0A17-4BAD-A544-5D74BF30A955}"/>
              </a:ext>
            </a:extLst>
          </p:cNvPr>
          <p:cNvSpPr>
            <a:spLocks noChangeShapeType="1"/>
          </p:cNvSpPr>
          <p:nvPr/>
        </p:nvSpPr>
        <p:spPr bwMode="auto">
          <a:xfrm>
            <a:off x="3259138" y="5191125"/>
            <a:ext cx="1587" cy="73977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3728" name="Rectangle 16">
            <a:extLst>
              <a:ext uri="{FF2B5EF4-FFF2-40B4-BE49-F238E27FC236}">
                <a16:creationId xmlns:a16="http://schemas.microsoft.com/office/drawing/2014/main" id="{619F8209-2B51-4DCE-9ABA-42AC5C605AB2}"/>
              </a:ext>
            </a:extLst>
          </p:cNvPr>
          <p:cNvSpPr>
            <a:spLocks noChangeArrowheads="1"/>
          </p:cNvSpPr>
          <p:nvPr/>
        </p:nvSpPr>
        <p:spPr bwMode="auto">
          <a:xfrm>
            <a:off x="411163" y="5959475"/>
            <a:ext cx="6040437"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2400"/>
              <a:t>Получена таблица в ценах покупателей</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a:extLst>
              <a:ext uri="{FF2B5EF4-FFF2-40B4-BE49-F238E27FC236}">
                <a16:creationId xmlns:a16="http://schemas.microsoft.com/office/drawing/2014/main" id="{0A6E7B8F-9E7E-4A22-8302-568111DDE2DC}"/>
              </a:ext>
            </a:extLst>
          </p:cNvPr>
          <p:cNvSpPr>
            <a:spLocks noGrp="1" noChangeArrowheads="1"/>
          </p:cNvSpPr>
          <p:nvPr>
            <p:ph type="title"/>
          </p:nvPr>
        </p:nvSpPr>
        <p:spPr>
          <a:xfrm>
            <a:off x="174625" y="274638"/>
            <a:ext cx="8763000" cy="1165225"/>
          </a:xfrm>
        </p:spPr>
        <p:txBody>
          <a:bodyPr/>
          <a:lstStyle/>
          <a:p>
            <a:r>
              <a:rPr lang="ru-RU" altLang="ru-RU" sz="3200"/>
              <a:t>Получение симметричных таблиц использования отечественной и импортной продукции</a:t>
            </a:r>
          </a:p>
        </p:txBody>
      </p:sp>
      <p:sp>
        <p:nvSpPr>
          <p:cNvPr id="246787" name="Rectangle 3">
            <a:extLst>
              <a:ext uri="{FF2B5EF4-FFF2-40B4-BE49-F238E27FC236}">
                <a16:creationId xmlns:a16="http://schemas.microsoft.com/office/drawing/2014/main" id="{A222C2A6-47A0-4FD5-9171-2C45A563EF89}"/>
              </a:ext>
            </a:extLst>
          </p:cNvPr>
          <p:cNvSpPr>
            <a:spLocks noGrp="1" noChangeArrowheads="1"/>
          </p:cNvSpPr>
          <p:nvPr>
            <p:ph type="body" idx="1"/>
          </p:nvPr>
        </p:nvSpPr>
        <p:spPr>
          <a:xfrm>
            <a:off x="228600" y="1806575"/>
            <a:ext cx="8774113" cy="1293813"/>
          </a:xfrm>
          <a:noFill/>
          <a:ln/>
        </p:spPr>
        <p:txBody>
          <a:bodyPr/>
          <a:lstStyle/>
          <a:p>
            <a:pPr>
              <a:buFontTx/>
              <a:buNone/>
            </a:pPr>
            <a:r>
              <a:rPr lang="ru-RU" altLang="ru-RU" sz="2800"/>
              <a:t>Исходная асимметричная таблицы использования импортных товаров и услуг </a:t>
            </a:r>
            <a:r>
              <a:rPr lang="en-US" altLang="ru-RU" sz="2800"/>
              <a:t>Z</a:t>
            </a:r>
            <a:endParaRPr lang="ru-RU" altLang="ru-RU" sz="2800"/>
          </a:p>
        </p:txBody>
      </p:sp>
      <p:sp>
        <p:nvSpPr>
          <p:cNvPr id="246788" name="Line 4">
            <a:extLst>
              <a:ext uri="{FF2B5EF4-FFF2-40B4-BE49-F238E27FC236}">
                <a16:creationId xmlns:a16="http://schemas.microsoft.com/office/drawing/2014/main" id="{0625D8D6-0AAB-4CD3-8534-952CF06B90FC}"/>
              </a:ext>
            </a:extLst>
          </p:cNvPr>
          <p:cNvSpPr>
            <a:spLocks noChangeShapeType="1"/>
          </p:cNvSpPr>
          <p:nvPr/>
        </p:nvSpPr>
        <p:spPr bwMode="auto">
          <a:xfrm>
            <a:off x="4470400" y="2867025"/>
            <a:ext cx="1588" cy="64135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246789" name="Object 5">
            <a:extLst>
              <a:ext uri="{FF2B5EF4-FFF2-40B4-BE49-F238E27FC236}">
                <a16:creationId xmlns:a16="http://schemas.microsoft.com/office/drawing/2014/main" id="{7DF5211E-A2B6-4AE0-B775-9B29621F4B21}"/>
              </a:ext>
            </a:extLst>
          </p:cNvPr>
          <p:cNvGraphicFramePr>
            <a:graphicFrameLocks noChangeAspect="1"/>
          </p:cNvGraphicFramePr>
          <p:nvPr/>
        </p:nvGraphicFramePr>
        <p:xfrm>
          <a:off x="4598988" y="2809875"/>
          <a:ext cx="1114425" cy="557213"/>
        </p:xfrm>
        <a:graphic>
          <a:graphicData uri="http://schemas.openxmlformats.org/presentationml/2006/ole">
            <mc:AlternateContent xmlns:mc="http://schemas.openxmlformats.org/markup-compatibility/2006">
              <mc:Choice xmlns:v="urn:schemas-microsoft-com:vml" Requires="v">
                <p:oleObj spid="_x0000_s17414" name="Equation" r:id="rId3" imgW="380880" imgH="190440" progId="Equation.DSMT4">
                  <p:embed/>
                </p:oleObj>
              </mc:Choice>
              <mc:Fallback>
                <p:oleObj name="Equation" r:id="rId3" imgW="380880" imgH="190440" progId="Equation.DSMT4">
                  <p:embed/>
                  <p:pic>
                    <p:nvPicPr>
                      <p:cNvPr id="246789" name="Object 5">
                        <a:extLst>
                          <a:ext uri="{FF2B5EF4-FFF2-40B4-BE49-F238E27FC236}">
                            <a16:creationId xmlns:a16="http://schemas.microsoft.com/office/drawing/2014/main" id="{7DF5211E-A2B6-4AE0-B775-9B29621F4B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8988" y="2809875"/>
                        <a:ext cx="1114425" cy="55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6790" name="Rectangle 6">
            <a:extLst>
              <a:ext uri="{FF2B5EF4-FFF2-40B4-BE49-F238E27FC236}">
                <a16:creationId xmlns:a16="http://schemas.microsoft.com/office/drawing/2014/main" id="{36CCA49C-2DED-4C62-AF73-7AD5248B75DA}"/>
              </a:ext>
            </a:extLst>
          </p:cNvPr>
          <p:cNvSpPr>
            <a:spLocks noChangeArrowheads="1"/>
          </p:cNvSpPr>
          <p:nvPr/>
        </p:nvSpPr>
        <p:spPr bwMode="auto">
          <a:xfrm>
            <a:off x="1358900" y="3514725"/>
            <a:ext cx="5811838"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2400"/>
              <a:t>Зануление отрицательных элементов </a:t>
            </a:r>
          </a:p>
        </p:txBody>
      </p:sp>
      <p:sp>
        <p:nvSpPr>
          <p:cNvPr id="246791" name="Rectangle 7">
            <a:extLst>
              <a:ext uri="{FF2B5EF4-FFF2-40B4-BE49-F238E27FC236}">
                <a16:creationId xmlns:a16="http://schemas.microsoft.com/office/drawing/2014/main" id="{C5F4674C-57EF-4994-B0E5-AF82E3E0F1A4}"/>
              </a:ext>
            </a:extLst>
          </p:cNvPr>
          <p:cNvSpPr>
            <a:spLocks noChangeArrowheads="1"/>
          </p:cNvSpPr>
          <p:nvPr/>
        </p:nvSpPr>
        <p:spPr bwMode="auto">
          <a:xfrm>
            <a:off x="2905125" y="4448175"/>
            <a:ext cx="6040438" cy="67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2400"/>
              <a:t>Вычитание из суммарной симметричной таблицы в основных ценах </a:t>
            </a:r>
          </a:p>
        </p:txBody>
      </p:sp>
      <p:sp>
        <p:nvSpPr>
          <p:cNvPr id="246792" name="Line 8">
            <a:extLst>
              <a:ext uri="{FF2B5EF4-FFF2-40B4-BE49-F238E27FC236}">
                <a16:creationId xmlns:a16="http://schemas.microsoft.com/office/drawing/2014/main" id="{617BE7D4-D89B-485F-BFD9-343A0894E7BB}"/>
              </a:ext>
            </a:extLst>
          </p:cNvPr>
          <p:cNvSpPr>
            <a:spLocks noChangeShapeType="1"/>
          </p:cNvSpPr>
          <p:nvPr/>
        </p:nvSpPr>
        <p:spPr bwMode="auto">
          <a:xfrm flipH="1">
            <a:off x="1901825" y="3910013"/>
            <a:ext cx="182563" cy="155575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6793" name="Line 9">
            <a:extLst>
              <a:ext uri="{FF2B5EF4-FFF2-40B4-BE49-F238E27FC236}">
                <a16:creationId xmlns:a16="http://schemas.microsoft.com/office/drawing/2014/main" id="{D5087106-F4CF-4D62-A2C5-B524BCB087F3}"/>
              </a:ext>
            </a:extLst>
          </p:cNvPr>
          <p:cNvSpPr>
            <a:spLocks noChangeShapeType="1"/>
          </p:cNvSpPr>
          <p:nvPr/>
        </p:nvSpPr>
        <p:spPr bwMode="auto">
          <a:xfrm>
            <a:off x="6516688" y="3906838"/>
            <a:ext cx="274637" cy="477837"/>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6794" name="Line 10">
            <a:extLst>
              <a:ext uri="{FF2B5EF4-FFF2-40B4-BE49-F238E27FC236}">
                <a16:creationId xmlns:a16="http://schemas.microsoft.com/office/drawing/2014/main" id="{ED2FF107-F2B8-4099-9269-435EA4BE0114}"/>
              </a:ext>
            </a:extLst>
          </p:cNvPr>
          <p:cNvSpPr>
            <a:spLocks noChangeShapeType="1"/>
          </p:cNvSpPr>
          <p:nvPr/>
        </p:nvSpPr>
        <p:spPr bwMode="auto">
          <a:xfrm>
            <a:off x="7275513" y="4940300"/>
            <a:ext cx="284162" cy="55562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46795" name="Rectangle 11">
            <a:extLst>
              <a:ext uri="{FF2B5EF4-FFF2-40B4-BE49-F238E27FC236}">
                <a16:creationId xmlns:a16="http://schemas.microsoft.com/office/drawing/2014/main" id="{A416E599-2F4F-4FF7-ABE9-59798EF28906}"/>
              </a:ext>
            </a:extLst>
          </p:cNvPr>
          <p:cNvSpPr>
            <a:spLocks noChangeArrowheads="1"/>
          </p:cNvSpPr>
          <p:nvPr/>
        </p:nvSpPr>
        <p:spPr bwMode="auto">
          <a:xfrm>
            <a:off x="130175" y="5589588"/>
            <a:ext cx="4354513"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2400"/>
              <a:t>Симметричная таблица использования импортных товаров и услуг </a:t>
            </a:r>
          </a:p>
        </p:txBody>
      </p:sp>
      <p:sp>
        <p:nvSpPr>
          <p:cNvPr id="246796" name="Rectangle 12">
            <a:extLst>
              <a:ext uri="{FF2B5EF4-FFF2-40B4-BE49-F238E27FC236}">
                <a16:creationId xmlns:a16="http://schemas.microsoft.com/office/drawing/2014/main" id="{F6309E4F-8DF9-46BB-A119-EBF0E7E22FDF}"/>
              </a:ext>
            </a:extLst>
          </p:cNvPr>
          <p:cNvSpPr>
            <a:spLocks noChangeArrowheads="1"/>
          </p:cNvSpPr>
          <p:nvPr/>
        </p:nvSpPr>
        <p:spPr bwMode="auto">
          <a:xfrm>
            <a:off x="4484688" y="5545138"/>
            <a:ext cx="4529137" cy="103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ru-RU" altLang="ru-RU" sz="2400"/>
              <a:t>Симметричная таблица использования отечествен-ных товаров и услуг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a:extLst>
              <a:ext uri="{FF2B5EF4-FFF2-40B4-BE49-F238E27FC236}">
                <a16:creationId xmlns:a16="http://schemas.microsoft.com/office/drawing/2014/main" id="{259B0F5D-BE67-47A5-8489-4E7E11CEA302}"/>
              </a:ext>
            </a:extLst>
          </p:cNvPr>
          <p:cNvSpPr>
            <a:spLocks noGrp="1" noChangeArrowheads="1"/>
          </p:cNvSpPr>
          <p:nvPr>
            <p:ph type="title"/>
          </p:nvPr>
        </p:nvSpPr>
        <p:spPr>
          <a:xfrm>
            <a:off x="457200" y="274638"/>
            <a:ext cx="8467725" cy="530225"/>
          </a:xfrm>
        </p:spPr>
        <p:txBody>
          <a:bodyPr/>
          <a:lstStyle/>
          <a:p>
            <a:r>
              <a:rPr lang="ru-RU" altLang="ru-RU" sz="3200"/>
              <a:t>Симметричные и асимметричные таблицы</a:t>
            </a:r>
          </a:p>
        </p:txBody>
      </p:sp>
      <p:sp>
        <p:nvSpPr>
          <p:cNvPr id="280579" name="Rectangle 3">
            <a:extLst>
              <a:ext uri="{FF2B5EF4-FFF2-40B4-BE49-F238E27FC236}">
                <a16:creationId xmlns:a16="http://schemas.microsoft.com/office/drawing/2014/main" id="{F5248F09-1303-4A75-9D7A-46F76EB1A022}"/>
              </a:ext>
            </a:extLst>
          </p:cNvPr>
          <p:cNvSpPr>
            <a:spLocks noGrp="1" noChangeArrowheads="1"/>
          </p:cNvSpPr>
          <p:nvPr>
            <p:ph type="body" idx="1"/>
          </p:nvPr>
        </p:nvSpPr>
        <p:spPr>
          <a:xfrm>
            <a:off x="177800" y="931863"/>
            <a:ext cx="8699500" cy="5194300"/>
          </a:xfrm>
        </p:spPr>
        <p:txBody>
          <a:bodyPr/>
          <a:lstStyle/>
          <a:p>
            <a:r>
              <a:rPr lang="ru-RU" altLang="ru-RU" sz="2800" dirty="0"/>
              <a:t>В асимметричных таблицах по строкам и столбцам используется различная классификация (по “чистым” и “хозяйственным” отраслям) </a:t>
            </a:r>
          </a:p>
          <a:p>
            <a:r>
              <a:rPr lang="ru-RU" altLang="ru-RU" sz="2800" dirty="0"/>
              <a:t>Симметричная таблица устанавливает связи типа “продукт-продукт” (по “чистым” отраслям) ,  то есть по строкам и столбцам этой таблицы используется одинаковая классификация.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7862F4-9D25-4EC9-9EE5-5F2D9D621F04}"/>
              </a:ext>
            </a:extLst>
          </p:cNvPr>
          <p:cNvSpPr>
            <a:spLocks noGrp="1"/>
          </p:cNvSpPr>
          <p:nvPr>
            <p:ph type="title"/>
          </p:nvPr>
        </p:nvSpPr>
        <p:spPr/>
        <p:txBody>
          <a:bodyPr/>
          <a:lstStyle/>
          <a:p>
            <a:r>
              <a:rPr lang="ru-RU" dirty="0"/>
              <a:t>Как вы думаете?</a:t>
            </a:r>
          </a:p>
        </p:txBody>
      </p:sp>
      <p:sp>
        <p:nvSpPr>
          <p:cNvPr id="3" name="Объект 2">
            <a:extLst>
              <a:ext uri="{FF2B5EF4-FFF2-40B4-BE49-F238E27FC236}">
                <a16:creationId xmlns:a16="http://schemas.microsoft.com/office/drawing/2014/main" id="{8F28338F-33A9-4BEF-A282-A2A39C0F8702}"/>
              </a:ext>
            </a:extLst>
          </p:cNvPr>
          <p:cNvSpPr>
            <a:spLocks noGrp="1"/>
          </p:cNvSpPr>
          <p:nvPr>
            <p:ph idx="1"/>
          </p:nvPr>
        </p:nvSpPr>
        <p:spPr/>
        <p:txBody>
          <a:bodyPr/>
          <a:lstStyle/>
          <a:p>
            <a:pPr marL="0" indent="0">
              <a:buNone/>
            </a:pPr>
            <a:r>
              <a:rPr lang="ru-RU" dirty="0"/>
              <a:t>Какой ВЭД производит наибольшую долю «непрофильного» продукта?</a:t>
            </a:r>
          </a:p>
          <a:p>
            <a:r>
              <a:rPr lang="ru-RU" dirty="0"/>
              <a:t>Рыболовство</a:t>
            </a:r>
          </a:p>
          <a:p>
            <a:r>
              <a:rPr lang="ru-RU" dirty="0"/>
              <a:t>Строительство</a:t>
            </a:r>
          </a:p>
          <a:p>
            <a:r>
              <a:rPr lang="ru-RU" dirty="0"/>
              <a:t>Научные исследования</a:t>
            </a:r>
          </a:p>
          <a:p>
            <a:r>
              <a:rPr lang="ru-RU" dirty="0"/>
              <a:t>Производство автомобилей</a:t>
            </a:r>
          </a:p>
          <a:p>
            <a:endParaRPr lang="ru-RU" dirty="0"/>
          </a:p>
        </p:txBody>
      </p:sp>
    </p:spTree>
    <p:extLst>
      <p:ext uri="{BB962C8B-B14F-4D97-AF65-F5344CB8AC3E}">
        <p14:creationId xmlns:p14="http://schemas.microsoft.com/office/powerpoint/2010/main" val="3316283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7862F4-9D25-4EC9-9EE5-5F2D9D621F04}"/>
              </a:ext>
            </a:extLst>
          </p:cNvPr>
          <p:cNvSpPr>
            <a:spLocks noGrp="1"/>
          </p:cNvSpPr>
          <p:nvPr>
            <p:ph type="title"/>
          </p:nvPr>
        </p:nvSpPr>
        <p:spPr/>
        <p:txBody>
          <a:bodyPr/>
          <a:lstStyle/>
          <a:p>
            <a:r>
              <a:rPr lang="ru-RU" dirty="0"/>
              <a:t>Как вы думаете?</a:t>
            </a:r>
          </a:p>
        </p:txBody>
      </p:sp>
      <p:sp>
        <p:nvSpPr>
          <p:cNvPr id="3" name="Объект 2">
            <a:extLst>
              <a:ext uri="{FF2B5EF4-FFF2-40B4-BE49-F238E27FC236}">
                <a16:creationId xmlns:a16="http://schemas.microsoft.com/office/drawing/2014/main" id="{8F28338F-33A9-4BEF-A282-A2A39C0F8702}"/>
              </a:ext>
            </a:extLst>
          </p:cNvPr>
          <p:cNvSpPr>
            <a:spLocks noGrp="1"/>
          </p:cNvSpPr>
          <p:nvPr>
            <p:ph idx="1"/>
          </p:nvPr>
        </p:nvSpPr>
        <p:spPr/>
        <p:txBody>
          <a:bodyPr/>
          <a:lstStyle/>
          <a:p>
            <a:pPr marL="0" indent="0">
              <a:buNone/>
            </a:pPr>
            <a:r>
              <a:rPr lang="ru-RU" dirty="0"/>
              <a:t>Производство какого продукта ОКПД из перечисленных ниже  имеет наибольшую долю в «непрофильных» отраслях?</a:t>
            </a:r>
          </a:p>
          <a:p>
            <a:r>
              <a:rPr lang="ru-RU" dirty="0"/>
              <a:t>Мясо</a:t>
            </a:r>
          </a:p>
          <a:p>
            <a:r>
              <a:rPr lang="ru-RU" dirty="0"/>
              <a:t>Пар и гор. вода</a:t>
            </a:r>
          </a:p>
          <a:p>
            <a:r>
              <a:rPr lang="ru-RU" dirty="0"/>
              <a:t>Сбор сточных вод и отходов</a:t>
            </a:r>
          </a:p>
          <a:p>
            <a:r>
              <a:rPr lang="ru-RU" dirty="0"/>
              <a:t>Сельское хозяйство</a:t>
            </a:r>
          </a:p>
          <a:p>
            <a:endParaRPr lang="ru-RU" dirty="0"/>
          </a:p>
          <a:p>
            <a:endParaRPr lang="ru-RU" dirty="0"/>
          </a:p>
        </p:txBody>
      </p:sp>
    </p:spTree>
    <p:extLst>
      <p:ext uri="{BB962C8B-B14F-4D97-AF65-F5344CB8AC3E}">
        <p14:creationId xmlns:p14="http://schemas.microsoft.com/office/powerpoint/2010/main" val="745190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D97C948-1276-4D21-ADA5-9A16570C12AF}"/>
              </a:ext>
            </a:extLst>
          </p:cNvPr>
          <p:cNvSpPr>
            <a:spLocks noGrp="1" noChangeArrowheads="1"/>
          </p:cNvSpPr>
          <p:nvPr>
            <p:ph type="title"/>
          </p:nvPr>
        </p:nvSpPr>
        <p:spPr/>
        <p:txBody>
          <a:bodyPr/>
          <a:lstStyle/>
          <a:p>
            <a:pPr eaLnBrk="1" hangingPunct="1"/>
            <a:r>
              <a:rPr lang="ru-RU" altLang="ru-RU" sz="4000"/>
              <a:t>Промежуточное и конечное потребление</a:t>
            </a:r>
            <a:r>
              <a:rPr lang="en-US" altLang="ru-RU" sz="4000"/>
              <a:t> (1)</a:t>
            </a:r>
            <a:endParaRPr lang="ru-RU" altLang="ru-RU" sz="4000"/>
          </a:p>
        </p:txBody>
      </p:sp>
      <p:graphicFrame>
        <p:nvGraphicFramePr>
          <p:cNvPr id="76875" name="Group 75">
            <a:extLst>
              <a:ext uri="{FF2B5EF4-FFF2-40B4-BE49-F238E27FC236}">
                <a16:creationId xmlns:a16="http://schemas.microsoft.com/office/drawing/2014/main" id="{8C04CA31-9F3C-4FA0-8595-7B56A9A435BA}"/>
              </a:ext>
            </a:extLst>
          </p:cNvPr>
          <p:cNvGraphicFramePr>
            <a:graphicFrameLocks noGrp="1"/>
          </p:cNvGraphicFramePr>
          <p:nvPr>
            <p:ph idx="1"/>
          </p:nvPr>
        </p:nvGraphicFramePr>
        <p:xfrm>
          <a:off x="239713" y="1447800"/>
          <a:ext cx="8656637" cy="5256213"/>
        </p:xfrm>
        <a:graphic>
          <a:graphicData uri="http://schemas.openxmlformats.org/drawingml/2006/table">
            <a:tbl>
              <a:tblPr/>
              <a:tblGrid>
                <a:gridCol w="2373312">
                  <a:extLst>
                    <a:ext uri="{9D8B030D-6E8A-4147-A177-3AD203B41FA5}">
                      <a16:colId xmlns:a16="http://schemas.microsoft.com/office/drawing/2014/main" val="20000"/>
                    </a:ext>
                  </a:extLst>
                </a:gridCol>
                <a:gridCol w="3482975">
                  <a:extLst>
                    <a:ext uri="{9D8B030D-6E8A-4147-A177-3AD203B41FA5}">
                      <a16:colId xmlns:a16="http://schemas.microsoft.com/office/drawing/2014/main" val="20001"/>
                    </a:ext>
                  </a:extLst>
                </a:gridCol>
                <a:gridCol w="2800350">
                  <a:extLst>
                    <a:ext uri="{9D8B030D-6E8A-4147-A177-3AD203B41FA5}">
                      <a16:colId xmlns:a16="http://schemas.microsoft.com/office/drawing/2014/main" val="20002"/>
                    </a:ext>
                  </a:extLst>
                </a:gridCol>
              </a:tblGrid>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1. Фермер</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Произвел зерно на 100 у.е.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Д.с. =100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4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2.Мельник</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Смолол из зерна муку на 160 у.е.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Д.с.=60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7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3. Пекарь</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Выпек из муки лепешек на 300 у.е.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Д.с.=140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4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4. Продавец</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Продал лепешки на </a:t>
                      </a:r>
                      <a:r>
                        <a:rPr kumimoji="0" lang="ru-RU" sz="2800" b="0" i="0" u="none" strike="noStrike" cap="none" normalizeH="0" baseline="0">
                          <a:ln>
                            <a:noFill/>
                          </a:ln>
                          <a:solidFill>
                            <a:srgbClr val="FF0066"/>
                          </a:solidFill>
                          <a:effectLst/>
                          <a:latin typeface="Arial" pitchFamily="34" charset="0"/>
                        </a:rPr>
                        <a:t>500 у.е.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Д.с.=200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1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Итого д.с.= </a:t>
                      </a:r>
                      <a:r>
                        <a:rPr kumimoji="0" lang="ru-RU" sz="2800" b="0" i="0" u="none" strike="noStrike" cap="none" normalizeH="0" baseline="0">
                          <a:ln>
                            <a:noFill/>
                          </a:ln>
                          <a:solidFill>
                            <a:srgbClr val="FF0066"/>
                          </a:solidFill>
                          <a:effectLst/>
                          <a:latin typeface="Arial" pitchFamily="34" charset="0"/>
                        </a:rPr>
                        <a:t>500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34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Итого валовой выпуск = </a:t>
                      </a:r>
                      <a:r>
                        <a:rPr kumimoji="0" lang="ru-RU" sz="2800" b="0" i="0" u="none" strike="noStrike" cap="none" normalizeH="0" baseline="0">
                          <a:ln>
                            <a:noFill/>
                          </a:ln>
                          <a:solidFill>
                            <a:srgbClr val="0033CC"/>
                          </a:solidFill>
                          <a:effectLst/>
                          <a:latin typeface="Arial" pitchFamily="34" charset="0"/>
                        </a:rPr>
                        <a:t>1060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76880" name="Rectangle 80">
            <a:extLst>
              <a:ext uri="{FF2B5EF4-FFF2-40B4-BE49-F238E27FC236}">
                <a16:creationId xmlns:a16="http://schemas.microsoft.com/office/drawing/2014/main" id="{C7BC004D-52FB-4CEA-AEAE-238E041E3956}"/>
              </a:ext>
            </a:extLst>
          </p:cNvPr>
          <p:cNvSpPr>
            <a:spLocks noChangeArrowheads="1"/>
          </p:cNvSpPr>
          <p:nvPr/>
        </p:nvSpPr>
        <p:spPr bwMode="auto">
          <a:xfrm>
            <a:off x="2644775" y="1479550"/>
            <a:ext cx="3419475" cy="2797175"/>
          </a:xfrm>
          <a:prstGeom prst="rect">
            <a:avLst/>
          </a:prstGeom>
          <a:solidFill>
            <a:schemeClr val="accent1">
              <a:alpha val="41176"/>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sp>
        <p:nvSpPr>
          <p:cNvPr id="76881" name="Rectangle 81">
            <a:extLst>
              <a:ext uri="{FF2B5EF4-FFF2-40B4-BE49-F238E27FC236}">
                <a16:creationId xmlns:a16="http://schemas.microsoft.com/office/drawing/2014/main" id="{C04FB6FC-2BC5-4E24-85FB-7ECCEF67FEB0}"/>
              </a:ext>
            </a:extLst>
          </p:cNvPr>
          <p:cNvSpPr>
            <a:spLocks noChangeArrowheads="1"/>
          </p:cNvSpPr>
          <p:nvPr/>
        </p:nvSpPr>
        <p:spPr bwMode="auto">
          <a:xfrm>
            <a:off x="293688" y="4198938"/>
            <a:ext cx="2265362" cy="1570037"/>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ru-RU" altLang="ru-RU" sz="2800"/>
              <a:t>Промеж. </a:t>
            </a:r>
          </a:p>
          <a:p>
            <a:pPr algn="ctr" eaLnBrk="1" hangingPunct="1">
              <a:spcBef>
                <a:spcPct val="0"/>
              </a:spcBef>
              <a:buFontTx/>
              <a:buNone/>
            </a:pPr>
            <a:r>
              <a:rPr lang="ru-RU" altLang="ru-RU" sz="2800"/>
              <a:t>потребл. =</a:t>
            </a:r>
          </a:p>
          <a:p>
            <a:pPr algn="ctr" eaLnBrk="1" hangingPunct="1">
              <a:spcBef>
                <a:spcPct val="0"/>
              </a:spcBef>
              <a:buFontTx/>
              <a:buNone/>
            </a:pPr>
            <a:r>
              <a:rPr lang="ru-RU" altLang="ru-RU" sz="2800"/>
              <a:t>560</a:t>
            </a:r>
          </a:p>
        </p:txBody>
      </p:sp>
      <p:sp>
        <p:nvSpPr>
          <p:cNvPr id="76882" name="Line 82">
            <a:extLst>
              <a:ext uri="{FF2B5EF4-FFF2-40B4-BE49-F238E27FC236}">
                <a16:creationId xmlns:a16="http://schemas.microsoft.com/office/drawing/2014/main" id="{AF225FFC-2EBE-47A9-A5E3-423391F0870C}"/>
              </a:ext>
            </a:extLst>
          </p:cNvPr>
          <p:cNvSpPr>
            <a:spLocks noChangeShapeType="1"/>
          </p:cNvSpPr>
          <p:nvPr/>
        </p:nvSpPr>
        <p:spPr bwMode="auto">
          <a:xfrm flipH="1">
            <a:off x="1927225" y="3005138"/>
            <a:ext cx="674688" cy="11430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grpSp>
        <p:nvGrpSpPr>
          <p:cNvPr id="2" name="Group 79">
            <a:extLst>
              <a:ext uri="{FF2B5EF4-FFF2-40B4-BE49-F238E27FC236}">
                <a16:creationId xmlns:a16="http://schemas.microsoft.com/office/drawing/2014/main" id="{BD947A38-2A73-4B58-934F-73EBE206185D}"/>
              </a:ext>
            </a:extLst>
          </p:cNvPr>
          <p:cNvGrpSpPr>
            <a:grpSpLocks/>
          </p:cNvGrpSpPr>
          <p:nvPr/>
        </p:nvGrpSpPr>
        <p:grpSpPr bwMode="auto">
          <a:xfrm>
            <a:off x="182563" y="1382713"/>
            <a:ext cx="8797925" cy="5475287"/>
            <a:chOff x="115" y="871"/>
            <a:chExt cx="5542" cy="3449"/>
          </a:xfrm>
        </p:grpSpPr>
        <p:sp>
          <p:nvSpPr>
            <p:cNvPr id="12325" name="Rectangle 76">
              <a:extLst>
                <a:ext uri="{FF2B5EF4-FFF2-40B4-BE49-F238E27FC236}">
                  <a16:creationId xmlns:a16="http://schemas.microsoft.com/office/drawing/2014/main" id="{2537735D-731A-4359-8C1C-A21FD852C26E}"/>
                </a:ext>
              </a:extLst>
            </p:cNvPr>
            <p:cNvSpPr>
              <a:spLocks noChangeArrowheads="1"/>
            </p:cNvSpPr>
            <p:nvPr/>
          </p:nvSpPr>
          <p:spPr bwMode="auto">
            <a:xfrm>
              <a:off x="3854" y="871"/>
              <a:ext cx="1803" cy="344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sp>
          <p:nvSpPr>
            <p:cNvPr id="12326" name="Rectangle 77">
              <a:extLst>
                <a:ext uri="{FF2B5EF4-FFF2-40B4-BE49-F238E27FC236}">
                  <a16:creationId xmlns:a16="http://schemas.microsoft.com/office/drawing/2014/main" id="{94289351-1DFE-48DE-BAAB-54341678A89A}"/>
                </a:ext>
              </a:extLst>
            </p:cNvPr>
            <p:cNvSpPr>
              <a:spLocks noChangeArrowheads="1"/>
            </p:cNvSpPr>
            <p:nvPr/>
          </p:nvSpPr>
          <p:spPr bwMode="auto">
            <a:xfrm>
              <a:off x="115" y="3298"/>
              <a:ext cx="3758" cy="102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grpSp>
    </p:spTree>
    <p:extLst>
      <p:ext uri="{BB962C8B-B14F-4D97-AF65-F5344CB8AC3E}">
        <p14:creationId xmlns:p14="http://schemas.microsoft.com/office/powerpoint/2010/main" val="15323613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76881"/>
                                        </p:tgtEl>
                                        <p:attrNameLst>
                                          <p:attrName>style.visibility</p:attrName>
                                        </p:attrNameLst>
                                      </p:cBhvr>
                                      <p:to>
                                        <p:strVal val="visible"/>
                                      </p:to>
                                    </p:set>
                                    <p:anim calcmode="lin" valueType="num">
                                      <p:cBhvr>
                                        <p:cTn id="11" dur="500" fill="hold"/>
                                        <p:tgtEl>
                                          <p:spTgt spid="76881"/>
                                        </p:tgtEl>
                                        <p:attrNameLst>
                                          <p:attrName>ppt_w</p:attrName>
                                        </p:attrNameLst>
                                      </p:cBhvr>
                                      <p:tavLst>
                                        <p:tav tm="0">
                                          <p:val>
                                            <p:fltVal val="0"/>
                                          </p:val>
                                        </p:tav>
                                        <p:tav tm="100000">
                                          <p:val>
                                            <p:strVal val="#ppt_w"/>
                                          </p:val>
                                        </p:tav>
                                      </p:tavLst>
                                    </p:anim>
                                    <p:anim calcmode="lin" valueType="num">
                                      <p:cBhvr>
                                        <p:cTn id="12" dur="500" fill="hold"/>
                                        <p:tgtEl>
                                          <p:spTgt spid="76881"/>
                                        </p:tgtEl>
                                        <p:attrNameLst>
                                          <p:attrName>ppt_h</p:attrName>
                                        </p:attrNameLst>
                                      </p:cBhvr>
                                      <p:tavLst>
                                        <p:tav tm="0">
                                          <p:val>
                                            <p:fltVal val="0"/>
                                          </p:val>
                                        </p:tav>
                                        <p:tav tm="100000">
                                          <p:val>
                                            <p:strVal val="#ppt_h"/>
                                          </p:val>
                                        </p:tav>
                                      </p:tavLst>
                                    </p:anim>
                                    <p:animEffect transition="in" filter="fade">
                                      <p:cBhvr>
                                        <p:cTn id="13" dur="500"/>
                                        <p:tgtEl>
                                          <p:spTgt spid="76881"/>
                                        </p:tgtEl>
                                      </p:cBhvr>
                                    </p:animEffect>
                                  </p:childTnLst>
                                </p:cTn>
                              </p:par>
                              <p:par>
                                <p:cTn id="14" presetID="53" presetClass="entr" presetSubtype="0" fill="hold" nodeType="withEffect">
                                  <p:stCondLst>
                                    <p:cond delay="0"/>
                                  </p:stCondLst>
                                  <p:childTnLst>
                                    <p:set>
                                      <p:cBhvr>
                                        <p:cTn id="15" dur="1" fill="hold">
                                          <p:stCondLst>
                                            <p:cond delay="0"/>
                                          </p:stCondLst>
                                        </p:cTn>
                                        <p:tgtEl>
                                          <p:spTgt spid="76882"/>
                                        </p:tgtEl>
                                        <p:attrNameLst>
                                          <p:attrName>style.visibility</p:attrName>
                                        </p:attrNameLst>
                                      </p:cBhvr>
                                      <p:to>
                                        <p:strVal val="visible"/>
                                      </p:to>
                                    </p:set>
                                    <p:anim calcmode="lin" valueType="num">
                                      <p:cBhvr>
                                        <p:cTn id="16" dur="500" fill="hold"/>
                                        <p:tgtEl>
                                          <p:spTgt spid="76882"/>
                                        </p:tgtEl>
                                        <p:attrNameLst>
                                          <p:attrName>ppt_w</p:attrName>
                                        </p:attrNameLst>
                                      </p:cBhvr>
                                      <p:tavLst>
                                        <p:tav tm="0">
                                          <p:val>
                                            <p:fltVal val="0"/>
                                          </p:val>
                                        </p:tav>
                                        <p:tav tm="100000">
                                          <p:val>
                                            <p:strVal val="#ppt_w"/>
                                          </p:val>
                                        </p:tav>
                                      </p:tavLst>
                                    </p:anim>
                                    <p:anim calcmode="lin" valueType="num">
                                      <p:cBhvr>
                                        <p:cTn id="17" dur="500" fill="hold"/>
                                        <p:tgtEl>
                                          <p:spTgt spid="76882"/>
                                        </p:tgtEl>
                                        <p:attrNameLst>
                                          <p:attrName>ppt_h</p:attrName>
                                        </p:attrNameLst>
                                      </p:cBhvr>
                                      <p:tavLst>
                                        <p:tav tm="0">
                                          <p:val>
                                            <p:fltVal val="0"/>
                                          </p:val>
                                        </p:tav>
                                        <p:tav tm="100000">
                                          <p:val>
                                            <p:strVal val="#ppt_h"/>
                                          </p:val>
                                        </p:tav>
                                      </p:tavLst>
                                    </p:anim>
                                    <p:animEffect transition="in" filter="fade">
                                      <p:cBhvr>
                                        <p:cTn id="18" dur="500"/>
                                        <p:tgtEl>
                                          <p:spTgt spid="76882"/>
                                        </p:tgtEl>
                                      </p:cBhvr>
                                    </p:animEffect>
                                  </p:childTnLst>
                                </p:cTn>
                              </p:par>
                              <p:par>
                                <p:cTn id="19" presetID="53" presetClass="entr" presetSubtype="0" fill="hold" grpId="0" nodeType="withEffect">
                                  <p:stCondLst>
                                    <p:cond delay="0"/>
                                  </p:stCondLst>
                                  <p:childTnLst>
                                    <p:set>
                                      <p:cBhvr>
                                        <p:cTn id="20" dur="1" fill="hold">
                                          <p:stCondLst>
                                            <p:cond delay="0"/>
                                          </p:stCondLst>
                                        </p:cTn>
                                        <p:tgtEl>
                                          <p:spTgt spid="76880"/>
                                        </p:tgtEl>
                                        <p:attrNameLst>
                                          <p:attrName>style.visibility</p:attrName>
                                        </p:attrNameLst>
                                      </p:cBhvr>
                                      <p:to>
                                        <p:strVal val="visible"/>
                                      </p:to>
                                    </p:set>
                                    <p:anim calcmode="lin" valueType="num">
                                      <p:cBhvr>
                                        <p:cTn id="21" dur="500" fill="hold"/>
                                        <p:tgtEl>
                                          <p:spTgt spid="76880"/>
                                        </p:tgtEl>
                                        <p:attrNameLst>
                                          <p:attrName>ppt_w</p:attrName>
                                        </p:attrNameLst>
                                      </p:cBhvr>
                                      <p:tavLst>
                                        <p:tav tm="0">
                                          <p:val>
                                            <p:fltVal val="0"/>
                                          </p:val>
                                        </p:tav>
                                        <p:tav tm="100000">
                                          <p:val>
                                            <p:strVal val="#ppt_w"/>
                                          </p:val>
                                        </p:tav>
                                      </p:tavLst>
                                    </p:anim>
                                    <p:anim calcmode="lin" valueType="num">
                                      <p:cBhvr>
                                        <p:cTn id="22" dur="500" fill="hold"/>
                                        <p:tgtEl>
                                          <p:spTgt spid="76880"/>
                                        </p:tgtEl>
                                        <p:attrNameLst>
                                          <p:attrName>ppt_h</p:attrName>
                                        </p:attrNameLst>
                                      </p:cBhvr>
                                      <p:tavLst>
                                        <p:tav tm="0">
                                          <p:val>
                                            <p:fltVal val="0"/>
                                          </p:val>
                                        </p:tav>
                                        <p:tav tm="100000">
                                          <p:val>
                                            <p:strVal val="#ppt_h"/>
                                          </p:val>
                                        </p:tav>
                                      </p:tavLst>
                                    </p:anim>
                                    <p:animEffect transition="in" filter="fade">
                                      <p:cBhvr>
                                        <p:cTn id="23" dur="500"/>
                                        <p:tgtEl>
                                          <p:spTgt spid="768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80" grpId="0" animBg="1"/>
      <p:bldP spid="7688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2D9EE16-085B-48D2-971F-5D2012E0379A}"/>
              </a:ext>
            </a:extLst>
          </p:cNvPr>
          <p:cNvSpPr>
            <a:spLocks noGrp="1" noChangeArrowheads="1"/>
          </p:cNvSpPr>
          <p:nvPr>
            <p:ph type="title"/>
          </p:nvPr>
        </p:nvSpPr>
        <p:spPr/>
        <p:txBody>
          <a:bodyPr/>
          <a:lstStyle/>
          <a:p>
            <a:pPr eaLnBrk="1" hangingPunct="1"/>
            <a:r>
              <a:rPr lang="ru-RU" altLang="ru-RU" sz="4000"/>
              <a:t>Промежуточное и конечное потребление</a:t>
            </a:r>
            <a:r>
              <a:rPr lang="en-US" altLang="ru-RU" sz="4000"/>
              <a:t> (2)</a:t>
            </a:r>
            <a:endParaRPr lang="ru-RU" altLang="ru-RU" sz="4000"/>
          </a:p>
        </p:txBody>
      </p:sp>
      <p:graphicFrame>
        <p:nvGraphicFramePr>
          <p:cNvPr id="79909" name="Group 37">
            <a:extLst>
              <a:ext uri="{FF2B5EF4-FFF2-40B4-BE49-F238E27FC236}">
                <a16:creationId xmlns:a16="http://schemas.microsoft.com/office/drawing/2014/main" id="{4884A356-B36F-4FDA-96BE-F64DCA770076}"/>
              </a:ext>
            </a:extLst>
          </p:cNvPr>
          <p:cNvGraphicFramePr>
            <a:graphicFrameLocks noGrp="1"/>
          </p:cNvGraphicFramePr>
          <p:nvPr>
            <p:ph idx="1"/>
          </p:nvPr>
        </p:nvGraphicFramePr>
        <p:xfrm>
          <a:off x="239713" y="1447800"/>
          <a:ext cx="8656637" cy="5256213"/>
        </p:xfrm>
        <a:graphic>
          <a:graphicData uri="http://schemas.openxmlformats.org/drawingml/2006/table">
            <a:tbl>
              <a:tblPr/>
              <a:tblGrid>
                <a:gridCol w="2373312">
                  <a:extLst>
                    <a:ext uri="{9D8B030D-6E8A-4147-A177-3AD203B41FA5}">
                      <a16:colId xmlns:a16="http://schemas.microsoft.com/office/drawing/2014/main" val="20000"/>
                    </a:ext>
                  </a:extLst>
                </a:gridCol>
                <a:gridCol w="3482975">
                  <a:extLst>
                    <a:ext uri="{9D8B030D-6E8A-4147-A177-3AD203B41FA5}">
                      <a16:colId xmlns:a16="http://schemas.microsoft.com/office/drawing/2014/main" val="20001"/>
                    </a:ext>
                  </a:extLst>
                </a:gridCol>
                <a:gridCol w="2800350">
                  <a:extLst>
                    <a:ext uri="{9D8B030D-6E8A-4147-A177-3AD203B41FA5}">
                      <a16:colId xmlns:a16="http://schemas.microsoft.com/office/drawing/2014/main" val="20002"/>
                    </a:ext>
                  </a:extLst>
                </a:gridCol>
              </a:tblGrid>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bg1"/>
                          </a:solidFill>
                          <a:effectLst/>
                          <a:latin typeface="Arial" pitchFamily="34" charset="0"/>
                        </a:rPr>
                        <a:t>1. Фермер</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bg1"/>
                          </a:solidFill>
                          <a:effectLst/>
                          <a:latin typeface="Arial" pitchFamily="34" charset="0"/>
                        </a:rPr>
                        <a:t>Произвел зерно на 100 у.е.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bg1"/>
                          </a:solidFill>
                          <a:effectLst/>
                          <a:latin typeface="Arial" pitchFamily="34" charset="0"/>
                        </a:rPr>
                        <a:t>Д.с. =100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4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bg1"/>
                          </a:solidFill>
                          <a:effectLst/>
                          <a:latin typeface="Arial" pitchFamily="34" charset="0"/>
                        </a:rPr>
                        <a:t>2.Мельник</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bg1"/>
                          </a:solidFill>
                          <a:effectLst/>
                          <a:latin typeface="Arial" pitchFamily="34" charset="0"/>
                        </a:rPr>
                        <a:t>Смолол из зерна</a:t>
                      </a:r>
                      <a:r>
                        <a:rPr kumimoji="0" lang="ru-RU" sz="2800" b="0" i="0" u="none" strike="noStrike" cap="none" normalizeH="0" baseline="0">
                          <a:ln>
                            <a:noFill/>
                          </a:ln>
                          <a:solidFill>
                            <a:schemeClr val="tx1"/>
                          </a:solidFill>
                          <a:effectLst/>
                          <a:latin typeface="Arial" pitchFamily="34" charset="0"/>
                        </a:rPr>
                        <a:t> </a:t>
                      </a:r>
                      <a:r>
                        <a:rPr kumimoji="0" lang="ru-RU" sz="2800" b="0" i="0" u="none" strike="noStrike" cap="none" normalizeH="0" baseline="0">
                          <a:ln>
                            <a:noFill/>
                          </a:ln>
                          <a:solidFill>
                            <a:srgbClr val="FF0066"/>
                          </a:solidFill>
                          <a:effectLst/>
                          <a:latin typeface="Arial" pitchFamily="34" charset="0"/>
                        </a:rPr>
                        <a:t>мука на 160 у.е.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bg1"/>
                          </a:solidFill>
                          <a:effectLst/>
                          <a:latin typeface="Arial" pitchFamily="34" charset="0"/>
                        </a:rPr>
                        <a:t>Д.с.=50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7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3. Пекарь</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Выпек из муки </a:t>
                      </a:r>
                      <a:r>
                        <a:rPr kumimoji="0" lang="ru-RU" sz="2800" b="0" i="0" u="none" strike="noStrike" cap="none" normalizeH="0" baseline="0">
                          <a:ln>
                            <a:noFill/>
                          </a:ln>
                          <a:solidFill>
                            <a:srgbClr val="0033CC"/>
                          </a:solidFill>
                          <a:effectLst/>
                          <a:latin typeface="Arial" pitchFamily="34" charset="0"/>
                        </a:rPr>
                        <a:t>лепешек на 300 у.е.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Д.с.=140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534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bg1"/>
                          </a:solidFill>
                          <a:effectLst/>
                          <a:latin typeface="Arial" pitchFamily="34" charset="0"/>
                        </a:rPr>
                        <a:t>4. Продавец</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bg1"/>
                          </a:solidFill>
                          <a:effectLst/>
                          <a:latin typeface="Arial" pitchFamily="34" charset="0"/>
                        </a:rPr>
                        <a:t>Продал лепешки на 500 у.е.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bg1"/>
                          </a:solidFill>
                          <a:effectLst/>
                          <a:latin typeface="Arial" pitchFamily="34" charset="0"/>
                        </a:rPr>
                        <a:t>Д.с.=200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1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bg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bg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bg1"/>
                          </a:solidFill>
                          <a:effectLst/>
                          <a:latin typeface="Arial" pitchFamily="34" charset="0"/>
                        </a:rPr>
                        <a:t>Итого д.с.= 500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34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bg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bg1"/>
                          </a:solidFill>
                          <a:effectLst/>
                          <a:latin typeface="Arial" pitchFamily="34" charset="0"/>
                        </a:rPr>
                        <a:t>Итого валовой выпуск = 1050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bg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79910" name="Rectangle 38">
            <a:extLst>
              <a:ext uri="{FF2B5EF4-FFF2-40B4-BE49-F238E27FC236}">
                <a16:creationId xmlns:a16="http://schemas.microsoft.com/office/drawing/2014/main" id="{446E42D6-426C-4DC3-9947-168BDF9E8EA8}"/>
              </a:ext>
            </a:extLst>
          </p:cNvPr>
          <p:cNvSpPr>
            <a:spLocks noChangeArrowheads="1"/>
          </p:cNvSpPr>
          <p:nvPr/>
        </p:nvSpPr>
        <p:spPr bwMode="auto">
          <a:xfrm>
            <a:off x="1927225" y="4473575"/>
            <a:ext cx="6553200" cy="2068513"/>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ru-RU" altLang="ru-RU" sz="2800">
                <a:solidFill>
                  <a:srgbClr val="FF0066"/>
                </a:solidFill>
              </a:rPr>
              <a:t> зарплата работникам</a:t>
            </a:r>
          </a:p>
          <a:p>
            <a:pPr eaLnBrk="1" hangingPunct="1">
              <a:spcBef>
                <a:spcPct val="0"/>
              </a:spcBef>
            </a:pPr>
            <a:r>
              <a:rPr lang="ru-RU" altLang="ru-RU" sz="2800">
                <a:solidFill>
                  <a:srgbClr val="FF0066"/>
                </a:solidFill>
              </a:rPr>
              <a:t> налоги государству</a:t>
            </a:r>
          </a:p>
          <a:p>
            <a:pPr eaLnBrk="1" hangingPunct="1">
              <a:spcBef>
                <a:spcPct val="0"/>
              </a:spcBef>
            </a:pPr>
            <a:r>
              <a:rPr lang="ru-RU" altLang="ru-RU" sz="2800">
                <a:solidFill>
                  <a:srgbClr val="FF0066"/>
                </a:solidFill>
              </a:rPr>
              <a:t> другие расходы</a:t>
            </a:r>
          </a:p>
          <a:p>
            <a:pPr eaLnBrk="1" hangingPunct="1">
              <a:spcBef>
                <a:spcPct val="0"/>
              </a:spcBef>
            </a:pPr>
            <a:r>
              <a:rPr lang="ru-RU" altLang="ru-RU" sz="2800"/>
              <a:t> прибыль</a:t>
            </a:r>
          </a:p>
          <a:p>
            <a:pPr eaLnBrk="1" hangingPunct="1">
              <a:spcBef>
                <a:spcPct val="0"/>
              </a:spcBef>
              <a:buFontTx/>
              <a:buNone/>
            </a:pPr>
            <a:endParaRPr lang="ru-RU" altLang="ru-RU" sz="2800"/>
          </a:p>
        </p:txBody>
      </p:sp>
      <p:sp>
        <p:nvSpPr>
          <p:cNvPr id="79911" name="Line 39">
            <a:extLst>
              <a:ext uri="{FF2B5EF4-FFF2-40B4-BE49-F238E27FC236}">
                <a16:creationId xmlns:a16="http://schemas.microsoft.com/office/drawing/2014/main" id="{87A4C43E-1993-420B-9B91-972FCC6A70D6}"/>
              </a:ext>
            </a:extLst>
          </p:cNvPr>
          <p:cNvSpPr>
            <a:spLocks noChangeShapeType="1"/>
          </p:cNvSpPr>
          <p:nvPr/>
        </p:nvSpPr>
        <p:spPr bwMode="auto">
          <a:xfrm flipH="1">
            <a:off x="7162800" y="3832225"/>
            <a:ext cx="185738" cy="706438"/>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extLst>
      <p:ext uri="{BB962C8B-B14F-4D97-AF65-F5344CB8AC3E}">
        <p14:creationId xmlns:p14="http://schemas.microsoft.com/office/powerpoint/2010/main" val="20217836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79911"/>
                                        </p:tgtEl>
                                        <p:attrNameLst>
                                          <p:attrName>style.visibility</p:attrName>
                                        </p:attrNameLst>
                                      </p:cBhvr>
                                      <p:to>
                                        <p:strVal val="visible"/>
                                      </p:to>
                                    </p:set>
                                    <p:anim calcmode="lin" valueType="num">
                                      <p:cBhvr>
                                        <p:cTn id="7" dur="500" fill="hold"/>
                                        <p:tgtEl>
                                          <p:spTgt spid="79911"/>
                                        </p:tgtEl>
                                        <p:attrNameLst>
                                          <p:attrName>ppt_w</p:attrName>
                                        </p:attrNameLst>
                                      </p:cBhvr>
                                      <p:tavLst>
                                        <p:tav tm="0">
                                          <p:val>
                                            <p:fltVal val="0"/>
                                          </p:val>
                                        </p:tav>
                                        <p:tav tm="100000">
                                          <p:val>
                                            <p:strVal val="#ppt_w"/>
                                          </p:val>
                                        </p:tav>
                                      </p:tavLst>
                                    </p:anim>
                                    <p:anim calcmode="lin" valueType="num">
                                      <p:cBhvr>
                                        <p:cTn id="8" dur="500" fill="hold"/>
                                        <p:tgtEl>
                                          <p:spTgt spid="79911"/>
                                        </p:tgtEl>
                                        <p:attrNameLst>
                                          <p:attrName>ppt_h</p:attrName>
                                        </p:attrNameLst>
                                      </p:cBhvr>
                                      <p:tavLst>
                                        <p:tav tm="0">
                                          <p:val>
                                            <p:fltVal val="0"/>
                                          </p:val>
                                        </p:tav>
                                        <p:tav tm="100000">
                                          <p:val>
                                            <p:strVal val="#ppt_h"/>
                                          </p:val>
                                        </p:tav>
                                      </p:tavLst>
                                    </p:anim>
                                    <p:animEffect transition="in" filter="fade">
                                      <p:cBhvr>
                                        <p:cTn id="9" dur="500"/>
                                        <p:tgtEl>
                                          <p:spTgt spid="79911"/>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79910"/>
                                        </p:tgtEl>
                                        <p:attrNameLst>
                                          <p:attrName>style.visibility</p:attrName>
                                        </p:attrNameLst>
                                      </p:cBhvr>
                                      <p:to>
                                        <p:strVal val="visible"/>
                                      </p:to>
                                    </p:set>
                                    <p:anim calcmode="lin" valueType="num">
                                      <p:cBhvr>
                                        <p:cTn id="12" dur="500" fill="hold"/>
                                        <p:tgtEl>
                                          <p:spTgt spid="79910"/>
                                        </p:tgtEl>
                                        <p:attrNameLst>
                                          <p:attrName>ppt_w</p:attrName>
                                        </p:attrNameLst>
                                      </p:cBhvr>
                                      <p:tavLst>
                                        <p:tav tm="0">
                                          <p:val>
                                            <p:fltVal val="0"/>
                                          </p:val>
                                        </p:tav>
                                        <p:tav tm="100000">
                                          <p:val>
                                            <p:strVal val="#ppt_w"/>
                                          </p:val>
                                        </p:tav>
                                      </p:tavLst>
                                    </p:anim>
                                    <p:anim calcmode="lin" valueType="num">
                                      <p:cBhvr>
                                        <p:cTn id="13" dur="500" fill="hold"/>
                                        <p:tgtEl>
                                          <p:spTgt spid="79910"/>
                                        </p:tgtEl>
                                        <p:attrNameLst>
                                          <p:attrName>ppt_h</p:attrName>
                                        </p:attrNameLst>
                                      </p:cBhvr>
                                      <p:tavLst>
                                        <p:tav tm="0">
                                          <p:val>
                                            <p:fltVal val="0"/>
                                          </p:val>
                                        </p:tav>
                                        <p:tav tm="100000">
                                          <p:val>
                                            <p:strVal val="#ppt_h"/>
                                          </p:val>
                                        </p:tav>
                                      </p:tavLst>
                                    </p:anim>
                                    <p:animEffect transition="in" filter="fade">
                                      <p:cBhvr>
                                        <p:cTn id="14" dur="500"/>
                                        <p:tgtEl>
                                          <p:spTgt spid="799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7A9A9C9-CDC7-40CA-A092-E02838B31F9C}"/>
              </a:ext>
            </a:extLst>
          </p:cNvPr>
          <p:cNvSpPr>
            <a:spLocks noGrp="1" noChangeArrowheads="1"/>
          </p:cNvSpPr>
          <p:nvPr>
            <p:ph type="title"/>
          </p:nvPr>
        </p:nvSpPr>
        <p:spPr/>
        <p:txBody>
          <a:bodyPr/>
          <a:lstStyle/>
          <a:p>
            <a:pPr eaLnBrk="1" hangingPunct="1"/>
            <a:r>
              <a:rPr lang="ru-RU" altLang="ru-RU" sz="4000"/>
              <a:t>Промежуточное и конечное потребление</a:t>
            </a:r>
            <a:r>
              <a:rPr lang="en-US" altLang="ru-RU" sz="4000"/>
              <a:t> (3)</a:t>
            </a:r>
            <a:endParaRPr lang="ru-RU" altLang="ru-RU" sz="4000"/>
          </a:p>
        </p:txBody>
      </p:sp>
      <p:graphicFrame>
        <p:nvGraphicFramePr>
          <p:cNvPr id="80932" name="Group 36">
            <a:extLst>
              <a:ext uri="{FF2B5EF4-FFF2-40B4-BE49-F238E27FC236}">
                <a16:creationId xmlns:a16="http://schemas.microsoft.com/office/drawing/2014/main" id="{236D02C6-7B15-495A-BA61-86472784397D}"/>
              </a:ext>
            </a:extLst>
          </p:cNvPr>
          <p:cNvGraphicFramePr>
            <a:graphicFrameLocks noGrp="1"/>
          </p:cNvGraphicFramePr>
          <p:nvPr>
            <p:ph idx="1"/>
          </p:nvPr>
        </p:nvGraphicFramePr>
        <p:xfrm>
          <a:off x="239713" y="1447800"/>
          <a:ext cx="8656637" cy="4846638"/>
        </p:xfrm>
        <a:graphic>
          <a:graphicData uri="http://schemas.openxmlformats.org/drawingml/2006/table">
            <a:tbl>
              <a:tblPr/>
              <a:tblGrid>
                <a:gridCol w="2373312">
                  <a:extLst>
                    <a:ext uri="{9D8B030D-6E8A-4147-A177-3AD203B41FA5}">
                      <a16:colId xmlns:a16="http://schemas.microsoft.com/office/drawing/2014/main" val="20000"/>
                    </a:ext>
                  </a:extLst>
                </a:gridCol>
                <a:gridCol w="3482975">
                  <a:extLst>
                    <a:ext uri="{9D8B030D-6E8A-4147-A177-3AD203B41FA5}">
                      <a16:colId xmlns:a16="http://schemas.microsoft.com/office/drawing/2014/main" val="20001"/>
                    </a:ext>
                  </a:extLst>
                </a:gridCol>
                <a:gridCol w="2800350">
                  <a:extLst>
                    <a:ext uri="{9D8B030D-6E8A-4147-A177-3AD203B41FA5}">
                      <a16:colId xmlns:a16="http://schemas.microsoft.com/office/drawing/2014/main" val="20002"/>
                    </a:ext>
                  </a:extLst>
                </a:gridCol>
              </a:tblGrid>
              <a:tr h="944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1. Фермер</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Произвел зерно на 100 у.е.</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Д.с. =100</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4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2.Мельник</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Смолол из зерна муку на 160 у.е.</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Д.с.=60</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3. Пекарь</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Выпек из муки лепешек на 300 у.е.</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Д.с.=140</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449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4. Продавец</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Продал лепешки на </a:t>
                      </a:r>
                      <a:r>
                        <a:rPr kumimoji="0" lang="ru-RU" sz="2800" b="0" i="0" u="none" strike="noStrike" cap="none" normalizeH="0" baseline="0">
                          <a:ln>
                            <a:noFill/>
                          </a:ln>
                          <a:solidFill>
                            <a:srgbClr val="FF0066"/>
                          </a:solidFill>
                          <a:effectLst/>
                          <a:latin typeface="Arial" pitchFamily="34" charset="0"/>
                        </a:rPr>
                        <a:t>500 у.е.</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Д.с.=200</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184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tx1"/>
                        </a:solidFill>
                        <a:effectLst/>
                        <a:latin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tx1"/>
                        </a:solidFill>
                        <a:effectLst/>
                        <a:latin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a:ln>
                            <a:noFill/>
                          </a:ln>
                          <a:solidFill>
                            <a:schemeClr val="tx1"/>
                          </a:solidFill>
                          <a:effectLst/>
                          <a:latin typeface="Arial" pitchFamily="34" charset="0"/>
                        </a:rPr>
                        <a:t>Итого д.с.= </a:t>
                      </a:r>
                      <a:r>
                        <a:rPr kumimoji="0" lang="ru-RU" sz="2800" b="0" i="0" u="none" strike="noStrike" cap="none" normalizeH="0" baseline="0">
                          <a:ln>
                            <a:noFill/>
                          </a:ln>
                          <a:solidFill>
                            <a:srgbClr val="FF0066"/>
                          </a:solidFill>
                          <a:effectLst/>
                          <a:latin typeface="Arial" pitchFamily="34" charset="0"/>
                        </a:rPr>
                        <a:t>500</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350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tx1"/>
                        </a:solidFill>
                        <a:effectLst/>
                        <a:latin typeface="Arial"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rgbClr val="0033CC"/>
                        </a:solidFill>
                        <a:effectLst/>
                        <a:latin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a:ln>
                          <a:noFill/>
                        </a:ln>
                        <a:solidFill>
                          <a:schemeClr val="tx1"/>
                        </a:solidFill>
                        <a:effectLst/>
                        <a:latin typeface="Arial" pitchFamily="34"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4369" name="Rectangle 37">
            <a:extLst>
              <a:ext uri="{FF2B5EF4-FFF2-40B4-BE49-F238E27FC236}">
                <a16:creationId xmlns:a16="http://schemas.microsoft.com/office/drawing/2014/main" id="{BE366AF9-F1D0-402B-BB92-1929164DE40D}"/>
              </a:ext>
            </a:extLst>
          </p:cNvPr>
          <p:cNvSpPr>
            <a:spLocks noChangeArrowheads="1"/>
          </p:cNvSpPr>
          <p:nvPr/>
        </p:nvSpPr>
        <p:spPr bwMode="auto">
          <a:xfrm>
            <a:off x="4735513" y="1925638"/>
            <a:ext cx="4081462" cy="183991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ru-RU" altLang="ru-RU" sz="2800">
                <a:solidFill>
                  <a:srgbClr val="0033CC"/>
                </a:solidFill>
              </a:rPr>
              <a:t>Сумме</a:t>
            </a:r>
          </a:p>
          <a:p>
            <a:pPr eaLnBrk="1" hangingPunct="1">
              <a:spcBef>
                <a:spcPct val="0"/>
              </a:spcBef>
              <a:buFontTx/>
              <a:buNone/>
            </a:pPr>
            <a:r>
              <a:rPr lang="ru-RU" altLang="ru-RU" sz="2800">
                <a:solidFill>
                  <a:srgbClr val="0033CC"/>
                </a:solidFill>
              </a:rPr>
              <a:t>зарплат, налогов,</a:t>
            </a:r>
          </a:p>
          <a:p>
            <a:pPr eaLnBrk="1" hangingPunct="1">
              <a:spcBef>
                <a:spcPct val="0"/>
              </a:spcBef>
              <a:buFontTx/>
              <a:buNone/>
            </a:pPr>
            <a:r>
              <a:rPr lang="ru-RU" altLang="ru-RU" sz="2800">
                <a:solidFill>
                  <a:srgbClr val="0033CC"/>
                </a:solidFill>
              </a:rPr>
              <a:t>других расходов и</a:t>
            </a:r>
          </a:p>
          <a:p>
            <a:pPr eaLnBrk="1" hangingPunct="1">
              <a:spcBef>
                <a:spcPct val="0"/>
              </a:spcBef>
              <a:buFontTx/>
              <a:buNone/>
            </a:pPr>
            <a:r>
              <a:rPr lang="ru-RU" altLang="ru-RU" sz="2800">
                <a:solidFill>
                  <a:srgbClr val="0033CC"/>
                </a:solidFill>
              </a:rPr>
              <a:t>прибыли</a:t>
            </a:r>
          </a:p>
        </p:txBody>
      </p:sp>
      <p:sp>
        <p:nvSpPr>
          <p:cNvPr id="14370" name="Rectangle 38">
            <a:extLst>
              <a:ext uri="{FF2B5EF4-FFF2-40B4-BE49-F238E27FC236}">
                <a16:creationId xmlns:a16="http://schemas.microsoft.com/office/drawing/2014/main" id="{43EAB1FB-033B-4B9C-A0B1-747ABB8ACC7F}"/>
              </a:ext>
            </a:extLst>
          </p:cNvPr>
          <p:cNvSpPr>
            <a:spLocks noChangeArrowheads="1"/>
          </p:cNvSpPr>
          <p:nvPr/>
        </p:nvSpPr>
        <p:spPr bwMode="auto">
          <a:xfrm>
            <a:off x="346075" y="1944688"/>
            <a:ext cx="4213225" cy="183991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ru-RU" altLang="ru-RU" sz="2800">
                <a:solidFill>
                  <a:srgbClr val="FF0066"/>
                </a:solidFill>
              </a:rPr>
              <a:t>Суммарные расходы</a:t>
            </a:r>
          </a:p>
          <a:p>
            <a:pPr eaLnBrk="1" hangingPunct="1">
              <a:spcBef>
                <a:spcPct val="0"/>
              </a:spcBef>
              <a:buFontTx/>
              <a:buNone/>
            </a:pPr>
            <a:r>
              <a:rPr lang="ru-RU" altLang="ru-RU" sz="2800">
                <a:solidFill>
                  <a:srgbClr val="FF0066"/>
                </a:solidFill>
              </a:rPr>
              <a:t>на конечное потребле-</a:t>
            </a:r>
          </a:p>
          <a:p>
            <a:pPr eaLnBrk="1" hangingPunct="1">
              <a:spcBef>
                <a:spcPct val="0"/>
              </a:spcBef>
              <a:buFontTx/>
              <a:buNone/>
            </a:pPr>
            <a:r>
              <a:rPr lang="ru-RU" altLang="ru-RU" sz="2800">
                <a:solidFill>
                  <a:srgbClr val="FF0066"/>
                </a:solidFill>
              </a:rPr>
              <a:t>ние</a:t>
            </a:r>
            <a:r>
              <a:rPr lang="ru-RU" altLang="ru-RU" sz="2800"/>
              <a:t> (</a:t>
            </a:r>
            <a:r>
              <a:rPr lang="en-US" altLang="ru-RU" sz="2800"/>
              <a:t>C, I, G, Xn</a:t>
            </a:r>
            <a:r>
              <a:rPr lang="ru-RU" altLang="ru-RU" sz="2800"/>
              <a:t>)</a:t>
            </a:r>
          </a:p>
          <a:p>
            <a:pPr eaLnBrk="1" hangingPunct="1">
              <a:spcBef>
                <a:spcPct val="0"/>
              </a:spcBef>
              <a:buFontTx/>
              <a:buNone/>
            </a:pPr>
            <a:r>
              <a:rPr lang="ru-RU" altLang="ru-RU" sz="2800"/>
              <a:t>должны быть равны</a:t>
            </a:r>
          </a:p>
        </p:txBody>
      </p:sp>
      <p:sp>
        <p:nvSpPr>
          <p:cNvPr id="14371" name="Line 39">
            <a:extLst>
              <a:ext uri="{FF2B5EF4-FFF2-40B4-BE49-F238E27FC236}">
                <a16:creationId xmlns:a16="http://schemas.microsoft.com/office/drawing/2014/main" id="{92D2542F-8E9F-4637-9C88-ECBDF8632409}"/>
              </a:ext>
            </a:extLst>
          </p:cNvPr>
          <p:cNvSpPr>
            <a:spLocks noChangeShapeType="1"/>
          </p:cNvSpPr>
          <p:nvPr/>
        </p:nvSpPr>
        <p:spPr bwMode="auto">
          <a:xfrm>
            <a:off x="7500938" y="3778250"/>
            <a:ext cx="804862" cy="155575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
        <p:nvSpPr>
          <p:cNvPr id="14372" name="Line 40">
            <a:extLst>
              <a:ext uri="{FF2B5EF4-FFF2-40B4-BE49-F238E27FC236}">
                <a16:creationId xmlns:a16="http://schemas.microsoft.com/office/drawing/2014/main" id="{E2CD5B64-70E9-4255-9C41-8D6C2A105263}"/>
              </a:ext>
            </a:extLst>
          </p:cNvPr>
          <p:cNvSpPr>
            <a:spLocks noChangeShapeType="1"/>
          </p:cNvSpPr>
          <p:nvPr/>
        </p:nvSpPr>
        <p:spPr bwMode="auto">
          <a:xfrm flipH="1">
            <a:off x="3330575" y="3798888"/>
            <a:ext cx="295275" cy="102235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ru-RU"/>
          </a:p>
        </p:txBody>
      </p:sp>
    </p:spTree>
    <p:extLst>
      <p:ext uri="{BB962C8B-B14F-4D97-AF65-F5344CB8AC3E}">
        <p14:creationId xmlns:p14="http://schemas.microsoft.com/office/powerpoint/2010/main" val="3046750987"/>
      </p:ext>
    </p:extLst>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iseño predeterminado 13">
    <a:dk1>
      <a:srgbClr val="000000"/>
    </a:dk1>
    <a:lt1>
      <a:srgbClr val="FFFFFF"/>
    </a:lt1>
    <a:dk2>
      <a:srgbClr val="669900"/>
    </a:dk2>
    <a:lt2>
      <a:srgbClr val="808080"/>
    </a:lt2>
    <a:accent1>
      <a:srgbClr val="CCFF66"/>
    </a:accent1>
    <a:accent2>
      <a:srgbClr val="003399"/>
    </a:accent2>
    <a:accent3>
      <a:srgbClr val="FFFFFF"/>
    </a:accent3>
    <a:accent4>
      <a:srgbClr val="000000"/>
    </a:accent4>
    <a:accent5>
      <a:srgbClr val="E2FFB8"/>
    </a:accent5>
    <a:accent6>
      <a:srgbClr val="002D8A"/>
    </a:accent6>
    <a:hlink>
      <a:srgbClr val="003399"/>
    </a:hlink>
    <a:folHlink>
      <a:srgbClr val="99CC00"/>
    </a:folHlink>
  </a:clrScheme>
  <a:fontScheme name="Diseño predeterminado">
    <a:majorFont>
      <a:latin typeface="DIN-Medium"/>
      <a:ea typeface=""/>
      <a:cs typeface=""/>
    </a:majorFont>
    <a:minorFont>
      <a:latin typeface="DIN-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iseño predeterminado 13">
    <a:dk1>
      <a:srgbClr val="000000"/>
    </a:dk1>
    <a:lt1>
      <a:srgbClr val="FFFFFF"/>
    </a:lt1>
    <a:dk2>
      <a:srgbClr val="669900"/>
    </a:dk2>
    <a:lt2>
      <a:srgbClr val="808080"/>
    </a:lt2>
    <a:accent1>
      <a:srgbClr val="CCFF66"/>
    </a:accent1>
    <a:accent2>
      <a:srgbClr val="003399"/>
    </a:accent2>
    <a:accent3>
      <a:srgbClr val="FFFFFF"/>
    </a:accent3>
    <a:accent4>
      <a:srgbClr val="000000"/>
    </a:accent4>
    <a:accent5>
      <a:srgbClr val="E2FFB8"/>
    </a:accent5>
    <a:accent6>
      <a:srgbClr val="002D8A"/>
    </a:accent6>
    <a:hlink>
      <a:srgbClr val="003399"/>
    </a:hlink>
    <a:folHlink>
      <a:srgbClr val="99CC00"/>
    </a:folHlink>
  </a:clrScheme>
  <a:fontScheme name="Diseño predeterminado">
    <a:majorFont>
      <a:latin typeface="DIN-Medium"/>
      <a:ea typeface=""/>
      <a:cs typeface=""/>
    </a:majorFont>
    <a:minorFont>
      <a:latin typeface="DIN-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1183</TotalTime>
  <Words>2091</Words>
  <Application>Microsoft Office PowerPoint</Application>
  <PresentationFormat>Экран (4:3)</PresentationFormat>
  <Paragraphs>250</Paragraphs>
  <Slides>34</Slides>
  <Notes>4</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34</vt:i4>
      </vt:variant>
    </vt:vector>
  </HeadingPairs>
  <TitlesOfParts>
    <vt:vector size="41" baseType="lpstr">
      <vt:lpstr>Arial</vt:lpstr>
      <vt:lpstr>Calibri</vt:lpstr>
      <vt:lpstr>DIN-Medium</vt:lpstr>
      <vt:lpstr>Source Sans Pro</vt:lpstr>
      <vt:lpstr>Times New Roman</vt:lpstr>
      <vt:lpstr>Оформление по умолчанию</vt:lpstr>
      <vt:lpstr>Equation</vt:lpstr>
      <vt:lpstr>Таблицы «Затраты-выпуск» – инструмент макроэкономического анализа</vt:lpstr>
      <vt:lpstr>Система таблиц «затраты-выпуск»</vt:lpstr>
      <vt:lpstr>Чистые и хозяйственные отрасли</vt:lpstr>
      <vt:lpstr>Симметричные и асимметричные таблицы</vt:lpstr>
      <vt:lpstr>Как вы думаете?</vt:lpstr>
      <vt:lpstr>Как вы думаете?</vt:lpstr>
      <vt:lpstr>Промежуточное и конечное потребление (1)</vt:lpstr>
      <vt:lpstr>Промежуточное и конечное потребление (2)</vt:lpstr>
      <vt:lpstr>Промежуточное и конечное потребление (3)</vt:lpstr>
      <vt:lpstr>Структура ВВП некоторых стран мира в 2015 г.</vt:lpstr>
      <vt:lpstr>Как вы думаете?</vt:lpstr>
      <vt:lpstr>Как вы думаете?</vt:lpstr>
      <vt:lpstr>Как вы думаете?</vt:lpstr>
      <vt:lpstr>Симметричные таблицы: основные обозначения</vt:lpstr>
      <vt:lpstr>Как вы думаете?</vt:lpstr>
      <vt:lpstr>Симметричные таблицы: основные тождества</vt:lpstr>
      <vt:lpstr>Самое известное уравнение межотраслевого анализа…</vt:lpstr>
      <vt:lpstr>Как вы думаете?</vt:lpstr>
      <vt:lpstr>Некоторые важные направления использования  межотраслевого анализа</vt:lpstr>
      <vt:lpstr>Что можем сделать мы?</vt:lpstr>
      <vt:lpstr>Доп. слайды</vt:lpstr>
      <vt:lpstr>Пример 1: факторы прироста глобальных выбросов парниковых газов, 1995-2008 (Gt)</vt:lpstr>
      <vt:lpstr>Презентация PowerPoint</vt:lpstr>
      <vt:lpstr>Презентация PowerPoint</vt:lpstr>
      <vt:lpstr>Презентация PowerPoint</vt:lpstr>
      <vt:lpstr>Пример 1: факторы прироста глобальных выбросов парниковых газов, 1995-2008 (Gt)</vt:lpstr>
      <vt:lpstr>Пример 2: Количественная оценка пос-ледствий террористических атак в США</vt:lpstr>
      <vt:lpstr>Использование гипотез отраслевых и продуктовых технологий на примере оценки численностей занятых в чистых отраслях</vt:lpstr>
      <vt:lpstr>Презентация PowerPoint</vt:lpstr>
      <vt:lpstr>Комбинация гипотез:</vt:lpstr>
      <vt:lpstr>Построение симметричной таблицы на основе асимметричной</vt:lpstr>
      <vt:lpstr>Презентация PowerPoint</vt:lpstr>
      <vt:lpstr>Получение симметричных таблиц в ценах покупателей</vt:lpstr>
      <vt:lpstr>Получение симметричных таблиц использования отечественной и импортной продукции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Симметричные таблицы: основные обозначения</dc:title>
  <dc:creator>Игорь</dc:creator>
  <cp:lastModifiedBy>Ким Игорь Александрович</cp:lastModifiedBy>
  <cp:revision>9</cp:revision>
  <dcterms:created xsi:type="dcterms:W3CDTF">2014-03-19T12:16:27Z</dcterms:created>
  <dcterms:modified xsi:type="dcterms:W3CDTF">2021-12-01T15:11:06Z</dcterms:modified>
</cp:coreProperties>
</file>