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7.xml" ContentType="application/vnd.openxmlformats-officedocument.theme+xml"/>
  <Override PartName="/ppt/slideLayouts/slideLayout15.xml" ContentType="application/vnd.openxmlformats-officedocument.presentationml.slideLayout+xml"/>
  <Override PartName="/ppt/theme/theme8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9.xml" ContentType="application/vnd.openxmlformats-officedocument.theme+xml"/>
  <Override PartName="/ppt/slideLayouts/slideLayout19.xml" ContentType="application/vnd.openxmlformats-officedocument.presentationml.slideLayout+xml"/>
  <Override PartName="/ppt/theme/theme10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theme/theme1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991" r:id="rId1"/>
    <p:sldMasterId id="2147484994" r:id="rId2"/>
    <p:sldMasterId id="2147484997" r:id="rId3"/>
    <p:sldMasterId id="2147485002" r:id="rId4"/>
    <p:sldMasterId id="2147485006" r:id="rId5"/>
    <p:sldMasterId id="2147485009" r:id="rId6"/>
    <p:sldMasterId id="2147485014" r:id="rId7"/>
    <p:sldMasterId id="2147485019" r:id="rId8"/>
    <p:sldMasterId id="2147485023" r:id="rId9"/>
    <p:sldMasterId id="2147485028" r:id="rId10"/>
    <p:sldMasterId id="2147485030" r:id="rId11"/>
    <p:sldMasterId id="2147485036" r:id="rId12"/>
    <p:sldMasterId id="2147485038" r:id="rId13"/>
  </p:sldMasterIdLst>
  <p:notesMasterIdLst>
    <p:notesMasterId r:id="rId33"/>
  </p:notesMasterIdLst>
  <p:handoutMasterIdLst>
    <p:handoutMasterId r:id="rId34"/>
  </p:handoutMasterIdLst>
  <p:sldIdLst>
    <p:sldId id="1222" r:id="rId14"/>
    <p:sldId id="1160" r:id="rId15"/>
    <p:sldId id="1221" r:id="rId16"/>
    <p:sldId id="1216" r:id="rId17"/>
    <p:sldId id="1209" r:id="rId18"/>
    <p:sldId id="1210" r:id="rId19"/>
    <p:sldId id="1201" r:id="rId20"/>
    <p:sldId id="1205" r:id="rId21"/>
    <p:sldId id="1204" r:id="rId22"/>
    <p:sldId id="1203" r:id="rId23"/>
    <p:sldId id="1223" r:id="rId24"/>
    <p:sldId id="1224" r:id="rId25"/>
    <p:sldId id="1225" r:id="rId26"/>
    <p:sldId id="1230" r:id="rId27"/>
    <p:sldId id="1231" r:id="rId28"/>
    <p:sldId id="1232" r:id="rId29"/>
    <p:sldId id="1233" r:id="rId30"/>
    <p:sldId id="1234" r:id="rId31"/>
    <p:sldId id="1054" r:id="rId32"/>
  </p:sldIdLst>
  <p:sldSz cx="12192000" cy="6858000"/>
  <p:notesSz cx="7099300" cy="10234613"/>
  <p:custDataLst>
    <p:tags r:id="rId3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223">
          <p15:clr>
            <a:srgbClr val="A4A3A4"/>
          </p15:clr>
        </p15:guide>
        <p15:guide id="4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.yurchenko" initials="r" lastIdx="1" clrIdx="0"/>
  <p:cmAuthor id="1" name="Vyacheslav" initials="V.Kononov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5B0C"/>
    <a:srgbClr val="FF6700"/>
    <a:srgbClr val="F26922"/>
    <a:srgbClr val="6B6B75"/>
    <a:srgbClr val="FF3300"/>
    <a:srgbClr val="592924"/>
    <a:srgbClr val="ADBFB3"/>
    <a:srgbClr val="8C9BA2"/>
    <a:srgbClr val="314448"/>
    <a:srgbClr val="969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52" autoAdjust="0"/>
    <p:restoredTop sz="96433" autoAdjust="0"/>
  </p:normalViewPr>
  <p:slideViewPr>
    <p:cSldViewPr>
      <p:cViewPr varScale="1">
        <p:scale>
          <a:sx n="111" d="100"/>
          <a:sy n="111" d="100"/>
        </p:scale>
        <p:origin x="78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330" y="-78"/>
      </p:cViewPr>
      <p:guideLst>
        <p:guide orient="horz" pos="3126"/>
        <p:guide pos="2141"/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theme" Target="theme/theme1.xml"/><Relationship Id="rId21" Type="http://schemas.openxmlformats.org/officeDocument/2006/relationships/slide" Target="slides/slide8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notesMaster" Target="notesMasters/notesMaster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commentAuthors" Target="commentAuthor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tags" Target="tags/tag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0667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0667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22455BC3-F0C4-401B-9691-45E50093F41D}" type="datetimeFigureOut">
              <a:rPr lang="ru-RU"/>
              <a:pPr>
                <a:defRPr/>
              </a:pPr>
              <a:t>08.09.2022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2309"/>
            <a:ext cx="3077137" cy="510667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0506" y="9722309"/>
            <a:ext cx="3077137" cy="510667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B6A0972B-00C0-4DE6-B0B6-47421F6B61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1603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0667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0667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785890BF-1BF8-411E-9CBB-A83CEA2CC8F3}" type="datetimeFigureOut">
              <a:rPr lang="ru-RU"/>
              <a:pPr>
                <a:defRPr/>
              </a:pPr>
              <a:t>08.09.2022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1257" y="4861155"/>
            <a:ext cx="5676787" cy="4605821"/>
          </a:xfrm>
          <a:prstGeom prst="rect">
            <a:avLst/>
          </a:prstGeom>
        </p:spPr>
        <p:txBody>
          <a:bodyPr vert="horz" lIns="94759" tIns="47380" rIns="94759" bIns="4738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2309"/>
            <a:ext cx="3077137" cy="510667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0506" y="9722309"/>
            <a:ext cx="3077137" cy="510667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4769FD6C-689D-4E25-B348-B7FC0CA057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2455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242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928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383160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5900B53-656E-428C-853A-7FC5B04450CE}" type="datetimeFigureOut">
              <a:rPr lang="ru-RU" b="0" smtClean="0">
                <a:solidFill>
                  <a:srgbClr val="4A4A54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08.09.2022</a:t>
            </a:fld>
            <a:endParaRPr lang="ru-RU" b="0" dirty="0">
              <a:solidFill>
                <a:srgbClr val="4A4A54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ru-RU" b="0" dirty="0">
              <a:solidFill>
                <a:srgbClr val="4A4A54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9ABA-69AF-4166-BAFC-D27CCC425DDF}" type="slidenum">
              <a:rPr lang="ru-RU" smtClean="0">
                <a:solidFill>
                  <a:srgbClr val="4A4A54">
                    <a:tint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4A4A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100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70355" y="274638"/>
            <a:ext cx="112512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idx="1"/>
          </p:nvPr>
        </p:nvSpPr>
        <p:spPr>
          <a:xfrm>
            <a:off x="470355" y="1600201"/>
            <a:ext cx="11251291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737600" y="6278075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8185824F-2274-C745-8BE8-2632E2ED8022}" type="slidenum">
              <a:rPr lang="en-US" smtClean="0">
                <a:solidFill>
                  <a:srgbClr val="4A4A54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A4A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078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1274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383160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5900B53-656E-428C-853A-7FC5B04450CE}" type="datetimeFigureOut">
              <a:rPr lang="ru-RU" b="0" smtClean="0">
                <a:solidFill>
                  <a:srgbClr val="4A4A54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08.09.2022</a:t>
            </a:fld>
            <a:endParaRPr lang="ru-RU" b="0" dirty="0">
              <a:solidFill>
                <a:srgbClr val="4A4A54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ru-RU" b="0" dirty="0">
              <a:solidFill>
                <a:srgbClr val="4A4A54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9ABA-69AF-4166-BAFC-D27CCC425DDF}" type="slidenum">
              <a:rPr lang="ru-RU" smtClean="0">
                <a:solidFill>
                  <a:srgbClr val="4A4A54">
                    <a:tint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4A4A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210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679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70355" y="274638"/>
            <a:ext cx="112512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idx="1"/>
          </p:nvPr>
        </p:nvSpPr>
        <p:spPr>
          <a:xfrm>
            <a:off x="470355" y="1600201"/>
            <a:ext cx="11251291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737600" y="6278075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8185824F-2274-C745-8BE8-2632E2ED8022}" type="slidenum">
              <a:rPr lang="en-US" smtClean="0">
                <a:solidFill>
                  <a:srgbClr val="4A4A54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A4A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890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09600" y="1417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2"/>
          </p:nvPr>
        </p:nvSpPr>
        <p:spPr>
          <a:xfrm>
            <a:off x="8737600" y="38316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262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383160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5900B53-656E-428C-853A-7FC5B04450CE}" type="datetimeFigureOut">
              <a:rPr lang="ru-RU" b="0" smtClean="0">
                <a:solidFill>
                  <a:srgbClr val="4A4A54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08.09.2022</a:t>
            </a:fld>
            <a:endParaRPr lang="ru-RU" b="0" dirty="0">
              <a:solidFill>
                <a:srgbClr val="4A4A54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ru-RU" b="0" dirty="0">
              <a:solidFill>
                <a:srgbClr val="4A4A54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9ABA-69AF-4166-BAFC-D27CCC425DDF}" type="slidenum">
              <a:rPr lang="ru-RU" smtClean="0">
                <a:solidFill>
                  <a:srgbClr val="4A4A54">
                    <a:tint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4A4A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851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70355" y="274638"/>
            <a:ext cx="112512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idx="1"/>
          </p:nvPr>
        </p:nvSpPr>
        <p:spPr>
          <a:xfrm>
            <a:off x="470355" y="1600201"/>
            <a:ext cx="11251291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737600" y="6278075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8185824F-2274-C745-8BE8-2632E2ED8022}" type="slidenum">
              <a:rPr lang="en-US" smtClean="0">
                <a:solidFill>
                  <a:srgbClr val="4A4A54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A4A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876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43898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70356" y="274638"/>
            <a:ext cx="112512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idx="1"/>
          </p:nvPr>
        </p:nvSpPr>
        <p:spPr>
          <a:xfrm>
            <a:off x="470356" y="1600201"/>
            <a:ext cx="11251291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737600" y="6278075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8185824F-2274-C745-8BE8-2632E2ED8022}" type="slidenum">
              <a:rPr lang="en-US" smtClean="0">
                <a:solidFill>
                  <a:srgbClr val="4A4A54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A4A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42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09600" y="1417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2"/>
          </p:nvPr>
        </p:nvSpPr>
        <p:spPr>
          <a:xfrm>
            <a:off x="8737600" y="38316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3094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0"/>
          <p:cNvSpPr txBox="1">
            <a:spLocks/>
          </p:cNvSpPr>
          <p:nvPr userDrawn="1"/>
        </p:nvSpPr>
        <p:spPr>
          <a:xfrm>
            <a:off x="8784299" y="6309326"/>
            <a:ext cx="2844800" cy="274328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Tahoma"/>
                <a:ea typeface="+mn-ea"/>
                <a:cs typeface="Tahoma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rgbClr val="4A4A54">
                    <a:tint val="75000"/>
                  </a:srgb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4A54">
                  <a:tint val="75000"/>
                </a:srgbClr>
              </a:solidFill>
            </a:endParaRPr>
          </a:p>
        </p:txBody>
      </p:sp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470357" y="274635"/>
            <a:ext cx="11251291" cy="1143000"/>
          </a:xfrm>
          <a:prstGeom prst="rect">
            <a:avLst/>
          </a:prstGeom>
        </p:spPr>
        <p:txBody>
          <a:bodyPr vert="horz" lIns="91422" tIns="45711" rIns="91422" bIns="45711" rtlCol="0" anchor="ctr">
            <a:normAutofit/>
          </a:bodyPr>
          <a:lstStyle>
            <a:lvl1pPr>
              <a:defRPr sz="2300">
                <a:solidFill>
                  <a:srgbClr val="FF6600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63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38316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5900B53-656E-428C-853A-7FC5B04450CE}" type="datetimeFigureOut">
              <a:rPr lang="ru-RU" b="0" smtClean="0">
                <a:solidFill>
                  <a:srgbClr val="4A4A54"/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08.09.2022</a:t>
            </a:fld>
            <a:endParaRPr lang="ru-RU" b="0" dirty="0">
              <a:solidFill>
                <a:srgbClr val="4A4A54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ru-RU" b="0" dirty="0">
              <a:solidFill>
                <a:srgbClr val="4A4A54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9ABA-69AF-4166-BAFC-D27CCC425DDF}" type="slidenum">
              <a:rPr lang="ru-RU" smtClean="0">
                <a:solidFill>
                  <a:srgbClr val="4A4A54">
                    <a:tint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4A4A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867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9516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70907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35126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55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989856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Спасибо</a:t>
            </a:r>
            <a:br>
              <a:rPr lang="ru-RU" dirty="0" smtClean="0"/>
            </a:br>
            <a:r>
              <a:rPr lang="ru-RU" dirty="0" smtClean="0"/>
              <a:t>за доверие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idx="1"/>
          </p:nvPr>
        </p:nvSpPr>
        <p:spPr>
          <a:xfrm>
            <a:off x="609600" y="3214583"/>
            <a:ext cx="10972800" cy="715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6B6B75"/>
                </a:solidFill>
              </a:defRPr>
            </a:lvl1pPr>
          </a:lstStyle>
          <a:p>
            <a:pPr>
              <a:buClr>
                <a:srgbClr val="F5822A"/>
              </a:buClr>
            </a:pPr>
            <a:endParaRPr lang="ru-RU" sz="900" b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609600" y="4150662"/>
            <a:ext cx="55824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nb-NO" sz="1400" b="0" dirty="0" smtClean="0">
                <a:solidFill>
                  <a:srgbClr val="4A4A54"/>
                </a:solidFill>
                <a:latin typeface="Tahoma"/>
                <a:cs typeface="Tahoma"/>
              </a:rPr>
              <a:t>ООО «СК «Согласие»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nb-NO" sz="1400" b="0" dirty="0" smtClean="0">
                <a:solidFill>
                  <a:srgbClr val="4A4A54"/>
                </a:solidFill>
                <a:latin typeface="Tahoma"/>
                <a:cs typeface="Tahoma"/>
              </a:rPr>
              <a:t>129110, г. </a:t>
            </a:r>
            <a:r>
              <a:rPr lang="nb-NO" sz="1400" b="0" dirty="0" err="1" smtClean="0">
                <a:solidFill>
                  <a:srgbClr val="4A4A54"/>
                </a:solidFill>
                <a:latin typeface="Tahoma"/>
                <a:cs typeface="Tahoma"/>
              </a:rPr>
              <a:t>Москва</a:t>
            </a:r>
            <a:r>
              <a:rPr lang="nb-NO" sz="1400" b="0" dirty="0" smtClean="0">
                <a:solidFill>
                  <a:srgbClr val="4A4A54"/>
                </a:solidFill>
                <a:latin typeface="Tahoma"/>
                <a:cs typeface="Tahoma"/>
              </a:rPr>
              <a:t>, </a:t>
            </a:r>
            <a:r>
              <a:rPr lang="nb-NO" sz="1400" b="0" dirty="0" err="1" smtClean="0">
                <a:solidFill>
                  <a:srgbClr val="4A4A54"/>
                </a:solidFill>
                <a:latin typeface="Tahoma"/>
                <a:cs typeface="Tahoma"/>
              </a:rPr>
              <a:t>ул</a:t>
            </a:r>
            <a:r>
              <a:rPr lang="nb-NO" sz="1400" b="0" dirty="0" smtClean="0">
                <a:solidFill>
                  <a:srgbClr val="4A4A54"/>
                </a:solidFill>
                <a:latin typeface="Tahoma"/>
                <a:cs typeface="Tahoma"/>
              </a:rPr>
              <a:t>. </a:t>
            </a:r>
            <a:r>
              <a:rPr lang="nb-NO" sz="1400" b="0" dirty="0" err="1" smtClean="0">
                <a:solidFill>
                  <a:srgbClr val="4A4A54"/>
                </a:solidFill>
                <a:latin typeface="Tahoma"/>
                <a:cs typeface="Tahoma"/>
              </a:rPr>
              <a:t>Гиляровского</a:t>
            </a:r>
            <a:r>
              <a:rPr lang="nb-NO" sz="1400" b="0" dirty="0" smtClean="0">
                <a:solidFill>
                  <a:srgbClr val="4A4A54"/>
                </a:solidFill>
                <a:latin typeface="Tahoma"/>
                <a:cs typeface="Tahoma"/>
              </a:rPr>
              <a:t>, 42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nb-NO" sz="1400" b="0" dirty="0" err="1" smtClean="0">
                <a:solidFill>
                  <a:srgbClr val="FF6700"/>
                </a:solidFill>
                <a:latin typeface="Tahoma"/>
                <a:cs typeface="Tahoma"/>
              </a:rPr>
              <a:t>www.soglasie.ru</a:t>
            </a:r>
            <a:endParaRPr lang="en-US" sz="1400" b="0" dirty="0">
              <a:solidFill>
                <a:srgbClr val="FF6700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3938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EF8AF-A1BB-1B41-B431-9BAB9F1B883D}" type="datetimeFigureOut">
              <a:rPr lang="en-US" smtClean="0">
                <a:solidFill>
                  <a:prstClr val="white"/>
                </a:solidFill>
              </a:rPr>
              <a:pPr/>
              <a:t>9/8/2022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008845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619CE84-0B5B-F94E-9F0D-62F173754C19}" type="slidenum">
              <a:rPr lang="en-US" smtClean="0">
                <a:solidFill>
                  <a:srgbClr val="4A4A54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A4A54">
                  <a:tint val="75000"/>
                </a:srgb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09600" y="4150662"/>
            <a:ext cx="48778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nb-NO" sz="1400" b="0" dirty="0" smtClean="0">
                <a:solidFill>
                  <a:srgbClr val="4A4A54"/>
                </a:solidFill>
                <a:latin typeface="Tahoma"/>
                <a:cs typeface="Tahoma"/>
              </a:rPr>
              <a:t>ООО «СК «Согласие»129110, </a:t>
            </a:r>
            <a:endParaRPr lang="ru-RU" sz="1400" b="0" dirty="0" smtClean="0">
              <a:solidFill>
                <a:srgbClr val="4A4A54"/>
              </a:solidFill>
              <a:latin typeface="Tahoma"/>
              <a:cs typeface="Tahoma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nb-NO" sz="1400" b="0" dirty="0" err="1" smtClean="0">
                <a:solidFill>
                  <a:srgbClr val="4A4A54"/>
                </a:solidFill>
                <a:latin typeface="Tahoma"/>
                <a:cs typeface="Tahoma"/>
              </a:rPr>
              <a:t>г</a:t>
            </a:r>
            <a:r>
              <a:rPr lang="nb-NO" sz="1400" b="0" dirty="0" smtClean="0">
                <a:solidFill>
                  <a:srgbClr val="4A4A54"/>
                </a:solidFill>
                <a:latin typeface="Tahoma"/>
                <a:cs typeface="Tahoma"/>
              </a:rPr>
              <a:t>. </a:t>
            </a:r>
            <a:r>
              <a:rPr lang="nb-NO" sz="1400" b="0" dirty="0" err="1" smtClean="0">
                <a:solidFill>
                  <a:srgbClr val="4A4A54"/>
                </a:solidFill>
                <a:latin typeface="Tahoma"/>
                <a:cs typeface="Tahoma"/>
              </a:rPr>
              <a:t>Москва</a:t>
            </a:r>
            <a:r>
              <a:rPr lang="nb-NO" sz="1400" b="0" dirty="0" smtClean="0">
                <a:solidFill>
                  <a:srgbClr val="4A4A54"/>
                </a:solidFill>
                <a:latin typeface="Tahoma"/>
                <a:cs typeface="Tahoma"/>
              </a:rPr>
              <a:t>, </a:t>
            </a:r>
            <a:r>
              <a:rPr lang="nb-NO" sz="1400" b="0" dirty="0" err="1" smtClean="0">
                <a:solidFill>
                  <a:srgbClr val="4A4A54"/>
                </a:solidFill>
                <a:latin typeface="Tahoma"/>
                <a:cs typeface="Tahoma"/>
              </a:rPr>
              <a:t>ул</a:t>
            </a:r>
            <a:r>
              <a:rPr lang="nb-NO" sz="1400" b="0" dirty="0" smtClean="0">
                <a:solidFill>
                  <a:srgbClr val="4A4A54"/>
                </a:solidFill>
                <a:latin typeface="Tahoma"/>
                <a:cs typeface="Tahoma"/>
              </a:rPr>
              <a:t>. </a:t>
            </a:r>
            <a:r>
              <a:rPr lang="nb-NO" sz="1400" b="0" dirty="0" err="1" smtClean="0">
                <a:solidFill>
                  <a:srgbClr val="4A4A54"/>
                </a:solidFill>
                <a:latin typeface="Tahoma"/>
                <a:cs typeface="Tahoma"/>
              </a:rPr>
              <a:t>Гиляровского</a:t>
            </a:r>
            <a:r>
              <a:rPr lang="nb-NO" sz="1400" b="0" dirty="0" smtClean="0">
                <a:solidFill>
                  <a:srgbClr val="4A4A54"/>
                </a:solidFill>
                <a:latin typeface="Tahoma"/>
                <a:cs typeface="Tahoma"/>
              </a:rPr>
              <a:t>, 42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nb-NO" sz="1400" b="0" dirty="0" err="1" smtClean="0">
                <a:solidFill>
                  <a:srgbClr val="FF6700"/>
                </a:solidFill>
                <a:latin typeface="Tahoma"/>
                <a:cs typeface="Tahoma"/>
              </a:rPr>
              <a:t>www.soglasie.ru</a:t>
            </a:r>
            <a:endParaRPr lang="en-US" sz="1400" b="0" dirty="0">
              <a:solidFill>
                <a:srgbClr val="FF6700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04152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70355" y="274638"/>
            <a:ext cx="112512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idx="1"/>
          </p:nvPr>
        </p:nvSpPr>
        <p:spPr>
          <a:xfrm>
            <a:off x="470355" y="1600201"/>
            <a:ext cx="11251291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737600" y="6278075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8185824F-2274-C745-8BE8-2632E2ED8022}" type="slidenum">
              <a:rPr lang="en-US" smtClean="0">
                <a:solidFill>
                  <a:srgbClr val="4A4A54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A4A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353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09600" y="1417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2"/>
          </p:nvPr>
        </p:nvSpPr>
        <p:spPr>
          <a:xfrm>
            <a:off x="8737600" y="38316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65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70355" y="274638"/>
            <a:ext cx="112512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idx="1"/>
          </p:nvPr>
        </p:nvSpPr>
        <p:spPr>
          <a:xfrm>
            <a:off x="470355" y="1600201"/>
            <a:ext cx="11251291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737600" y="6278075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8185824F-2274-C745-8BE8-2632E2ED8022}" type="slidenum">
              <a:rPr lang="en-US" smtClean="0">
                <a:solidFill>
                  <a:srgbClr val="4A4A54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A4A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783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70355" y="274638"/>
            <a:ext cx="112512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idx="1"/>
          </p:nvPr>
        </p:nvSpPr>
        <p:spPr>
          <a:xfrm>
            <a:off x="470355" y="1600201"/>
            <a:ext cx="11251291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737600" y="6278075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8185824F-2274-C745-8BE8-2632E2ED8022}" type="slidenum">
              <a:rPr lang="en-US" smtClean="0">
                <a:solidFill>
                  <a:srgbClr val="4A4A54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A4A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91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70355" y="274638"/>
            <a:ext cx="112512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idx="1"/>
          </p:nvPr>
        </p:nvSpPr>
        <p:spPr>
          <a:xfrm>
            <a:off x="470355" y="1600201"/>
            <a:ext cx="11251291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737600" y="6278075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8185824F-2274-C745-8BE8-2632E2ED8022}" type="slidenum">
              <a:rPr lang="en-US" smtClean="0">
                <a:solidFill>
                  <a:srgbClr val="4A4A54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A4A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446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9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theme" Target="../theme/theme11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5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theme" Target="../theme/theme1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.emf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emf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5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.emf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2854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2" r:id="rId1"/>
    <p:sldLayoutId id="214748499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rgbClr val="4A4A54">
                    <a:tint val="75000"/>
                  </a:srgb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4A54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657" y="6371763"/>
            <a:ext cx="1920403" cy="30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65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29" r:id="rId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Tahoma"/>
          <a:ea typeface="+mj-ea"/>
          <a:cs typeface="Tahom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1600" kern="1200">
          <a:solidFill>
            <a:schemeClr val="tx2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600" kern="1200">
          <a:solidFill>
            <a:schemeClr val="tx2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1600" kern="1200">
          <a:solidFill>
            <a:schemeClr val="tx2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rgbClr val="4A4A54">
                    <a:tint val="75000"/>
                  </a:srgb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4A54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352" y="6309320"/>
            <a:ext cx="1812287" cy="37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7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31" r:id="rId1"/>
    <p:sldLayoutId id="2147485032" r:id="rId2"/>
    <p:sldLayoutId id="2147485033" r:id="rId3"/>
    <p:sldLayoutId id="2147485034" r:id="rId4"/>
    <p:sldLayoutId id="2147485035" r:id="rId5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Tahoma"/>
          <a:ea typeface="+mj-ea"/>
          <a:cs typeface="Tahom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1600" kern="1200">
          <a:solidFill>
            <a:schemeClr val="tx2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600" kern="1200">
          <a:solidFill>
            <a:schemeClr val="tx2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1600" kern="1200">
          <a:solidFill>
            <a:schemeClr val="tx2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52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37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187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39" r:id="rId1"/>
    <p:sldLayoutId id="214748504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1371" y="5733256"/>
            <a:ext cx="4320480" cy="69038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651" y="116633"/>
            <a:ext cx="11740000" cy="3005184"/>
          </a:xfrm>
          <a:prstGeom prst="rect">
            <a:avLst/>
          </a:prstGeom>
          <a:ln>
            <a:noFill/>
          </a:ln>
        </p:spPr>
      </p:pic>
      <p:sp>
        <p:nvSpPr>
          <p:cNvPr id="15" name="Прямоугольник 14"/>
          <p:cNvSpPr/>
          <p:nvPr userDrawn="1"/>
        </p:nvSpPr>
        <p:spPr>
          <a:xfrm>
            <a:off x="309960" y="3121817"/>
            <a:ext cx="11543685" cy="929602"/>
          </a:xfrm>
          <a:prstGeom prst="rect">
            <a:avLst/>
          </a:prstGeom>
          <a:solidFill>
            <a:srgbClr val="DCD8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ru-RU" b="0" dirty="0">
              <a:solidFill>
                <a:srgbClr val="D0CCBC"/>
              </a:solidFill>
            </a:endParaRPr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2"/>
          </p:nvPr>
        </p:nvSpPr>
        <p:spPr>
          <a:xfrm>
            <a:off x="8737600" y="38316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A61EF8AF-A1BB-1B41-B431-9BAB9F1B883D}" type="datetimeFigureOut">
              <a:rPr lang="en-US" b="0" smtClean="0">
                <a:solidFill>
                  <a:prstClr val="white"/>
                </a:solidFill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9/8/2022</a:t>
            </a:fld>
            <a:endParaRPr lang="en-US" b="0" dirty="0">
              <a:solidFill>
                <a:prstClr val="white"/>
              </a:solidFill>
            </a:endParaRPr>
          </a:p>
        </p:txBody>
      </p:sp>
      <p:pic>
        <p:nvPicPr>
          <p:cNvPr id="8" name="Picture 7" descr="Pers_02+.png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64353" y="2420889"/>
            <a:ext cx="2316009" cy="4076113"/>
          </a:xfrm>
          <a:prstGeom prst="rect">
            <a:avLst/>
          </a:prstGeom>
        </p:spPr>
      </p:pic>
      <p:pic>
        <p:nvPicPr>
          <p:cNvPr id="9" name="Picture 8" descr="Pers_01+.pn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768075" y="2132856"/>
            <a:ext cx="2271000" cy="4481736"/>
          </a:xfrm>
          <a:prstGeom prst="rect">
            <a:avLst/>
          </a:prstGeom>
        </p:spPr>
      </p:pic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609600" y="989856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idx="1"/>
          </p:nvPr>
        </p:nvSpPr>
        <p:spPr>
          <a:xfrm>
            <a:off x="609600" y="3214583"/>
            <a:ext cx="10972800" cy="715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Clr>
                <a:srgbClr val="F5822A"/>
              </a:buClr>
            </a:pPr>
            <a:endParaRPr lang="ru-RU" sz="900" b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4533" y="2980541"/>
            <a:ext cx="677335" cy="495300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rgbClr val="4A4A54">
                    <a:tint val="75000"/>
                  </a:srgb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4A54">
                  <a:tint val="75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666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5" r:id="rId1"/>
    <p:sldLayoutId id="2147484996" r:id="rId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rgbClr val="FFFFFF"/>
          </a:solidFill>
          <a:latin typeface="Tahoma"/>
          <a:ea typeface="+mj-ea"/>
          <a:cs typeface="Tahom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2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rgbClr val="4A4A54">
                    <a:tint val="75000"/>
                  </a:srgb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4A54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657" y="6371763"/>
            <a:ext cx="1920403" cy="30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9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8" r:id="rId1"/>
    <p:sldLayoutId id="214748500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Tahoma"/>
          <a:ea typeface="+mj-ea"/>
          <a:cs typeface="Tahom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1600" kern="1200">
          <a:solidFill>
            <a:schemeClr val="tx2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600" kern="1200">
          <a:solidFill>
            <a:schemeClr val="tx2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1600" kern="1200">
          <a:solidFill>
            <a:schemeClr val="tx2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rgbClr val="4A4A54">
                    <a:tint val="75000"/>
                  </a:srgb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4A54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657" y="6371763"/>
            <a:ext cx="1920403" cy="30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99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03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Tahoma"/>
          <a:ea typeface="+mj-ea"/>
          <a:cs typeface="Tahom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1600" kern="1200">
          <a:solidFill>
            <a:schemeClr val="tx2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600" kern="1200">
          <a:solidFill>
            <a:schemeClr val="tx2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1600" kern="1200">
          <a:solidFill>
            <a:schemeClr val="tx2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rgbClr val="4A4A54">
                    <a:tint val="75000"/>
                  </a:srgb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4A54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657" y="6371763"/>
            <a:ext cx="1920403" cy="30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23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07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Tahoma"/>
          <a:ea typeface="+mj-ea"/>
          <a:cs typeface="Tahom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1600" kern="1200">
          <a:solidFill>
            <a:schemeClr val="tx2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600" kern="1200">
          <a:solidFill>
            <a:schemeClr val="tx2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1600" kern="1200">
          <a:solidFill>
            <a:schemeClr val="tx2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rgbClr val="4A4A54">
                    <a:tint val="75000"/>
                  </a:srgb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4A54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657" y="6371763"/>
            <a:ext cx="1920403" cy="30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64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10" r:id="rId1"/>
    <p:sldLayoutId id="2147485011" r:id="rId2"/>
    <p:sldLayoutId id="214748501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Tahoma"/>
          <a:ea typeface="+mj-ea"/>
          <a:cs typeface="Tahom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1600" kern="1200">
          <a:solidFill>
            <a:schemeClr val="tx2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600" kern="1200">
          <a:solidFill>
            <a:schemeClr val="tx2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1600" kern="1200">
          <a:solidFill>
            <a:schemeClr val="tx2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rgbClr val="4A4A54">
                    <a:tint val="75000"/>
                  </a:srgb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4A54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657" y="6371763"/>
            <a:ext cx="1920403" cy="30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51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15" r:id="rId1"/>
    <p:sldLayoutId id="2147485016" r:id="rId2"/>
    <p:sldLayoutId id="2147485018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Tahoma"/>
          <a:ea typeface="+mj-ea"/>
          <a:cs typeface="Tahom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1600" kern="1200">
          <a:solidFill>
            <a:schemeClr val="tx2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600" kern="1200">
          <a:solidFill>
            <a:schemeClr val="tx2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1600" kern="1200">
          <a:solidFill>
            <a:schemeClr val="tx2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763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2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rgbClr val="4A4A54">
                    <a:tint val="75000"/>
                  </a:srgb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4A4A54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657" y="6371763"/>
            <a:ext cx="1920403" cy="30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46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24" r:id="rId1"/>
    <p:sldLayoutId id="2147485026" r:id="rId2"/>
    <p:sldLayoutId id="2147485027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Tahoma"/>
          <a:ea typeface="+mj-ea"/>
          <a:cs typeface="Tahom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1600" kern="1200">
          <a:solidFill>
            <a:schemeClr val="tx2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600" kern="1200">
          <a:solidFill>
            <a:schemeClr val="tx2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1600" kern="1200">
          <a:solidFill>
            <a:schemeClr val="tx2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баннер_на_портал_вакцинация_737х355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1713"/>
          <a:stretch/>
        </p:blipFill>
        <p:spPr bwMode="auto">
          <a:xfrm>
            <a:off x="355754" y="198762"/>
            <a:ext cx="11500246" cy="4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5754" y="4116066"/>
            <a:ext cx="11500246" cy="103591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ru-RU" b="0" dirty="0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/>
          <p:nvPr/>
        </p:nvSpPr>
        <p:spPr>
          <a:xfrm>
            <a:off x="9264000" y="5924561"/>
            <a:ext cx="28438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6700"/>
                </a:solidFill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Доверие ведёт к Согласию</a:t>
            </a:r>
            <a:r>
              <a:rPr lang="en-US" sz="1400" dirty="0">
                <a:solidFill>
                  <a:srgbClr val="FF6700"/>
                </a:solidFill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dirty="0">
              <a:solidFill>
                <a:srgbClr val="FF6700"/>
              </a:solidFill>
              <a:latin typeface="Tahoma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754" y="5733256"/>
            <a:ext cx="3240360" cy="69038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55754" y="214355"/>
            <a:ext cx="11500247" cy="3901711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ru-RU" b="0" dirty="0">
              <a:solidFill>
                <a:srgbClr val="4A4A5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9467" y="4181942"/>
            <a:ext cx="3816000" cy="648152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wrap="square" lIns="0" tIns="0" rIns="0" bIns="0" rtlCol="0" anchor="b">
            <a:noAutofit/>
          </a:bodyPr>
          <a:lstStyle/>
          <a:p>
            <a:endParaRPr lang="ru-RU" altLang="ru-RU" sz="3600" b="0" dirty="0" smtClean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altLang="ru-RU" sz="3600" b="0" dirty="0" smtClean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altLang="ru-RU" sz="3600" b="0" dirty="0" smtClean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altLang="ru-RU" sz="3600" b="0" dirty="0" smtClean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altLang="ru-RU" sz="3600" b="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Вакцинация</a:t>
            </a:r>
            <a:endParaRPr lang="ru-RU" altLang="ru-RU" sz="3600" b="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6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/>
          <p:nvPr/>
        </p:nvSpPr>
        <p:spPr>
          <a:xfrm rot="10800000">
            <a:off x="10416000" y="-17272"/>
            <a:ext cx="1776000" cy="6875272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1"/>
            <a:ext cx="914400" cy="3573463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861837"/>
            <a:ext cx="995439" cy="1004327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" fmla="*/ 0 w 914400"/>
              <a:gd name="connsiteY0" fmla="*/ 0 h 922564"/>
              <a:gd name="connsiteX1" fmla="*/ 914400 w 914400"/>
              <a:gd name="connsiteY1" fmla="*/ 0 h 922564"/>
              <a:gd name="connsiteX2" fmla="*/ 514350 w 914400"/>
              <a:gd name="connsiteY2" fmla="*/ 922564 h 922564"/>
              <a:gd name="connsiteX3" fmla="*/ 0 w 914400"/>
              <a:gd name="connsiteY3" fmla="*/ 914400 h 922564"/>
              <a:gd name="connsiteX4" fmla="*/ 0 w 914400"/>
              <a:gd name="connsiteY4" fmla="*/ 0 h 92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22564">
                <a:moveTo>
                  <a:pt x="0" y="0"/>
                </a:moveTo>
                <a:lnTo>
                  <a:pt x="914400" y="0"/>
                </a:lnTo>
                <a:lnTo>
                  <a:pt x="514350" y="922564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425819" y="341621"/>
            <a:ext cx="2364432" cy="180023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altLang="ru-RU" sz="1200" b="0" dirty="0" smtClean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Страховая </a:t>
            </a:r>
            <a:r>
              <a:rPr lang="ru-RU" altLang="ru-RU" sz="1200" b="0" dirty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lang="ru-RU" altLang="ru-RU" sz="1200" b="0" dirty="0" smtClean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омпания «Согласие»</a:t>
            </a:r>
            <a:endParaRPr lang="ru-RU" sz="1200" b="0" dirty="0">
              <a:solidFill>
                <a:srgbClr val="9696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1013451" y="470087"/>
            <a:ext cx="8438468" cy="524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«Гриппол плюс»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6700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451" y="1484784"/>
            <a:ext cx="900000" cy="900000"/>
          </a:xfrm>
          <a:prstGeom prst="rect">
            <a:avLst/>
          </a:prstGeom>
        </p:spPr>
      </p:pic>
      <p:sp>
        <p:nvSpPr>
          <p:cNvPr id="10" name="Заголовок 3"/>
          <p:cNvSpPr txBox="1">
            <a:spLocks/>
          </p:cNvSpPr>
          <p:nvPr/>
        </p:nvSpPr>
        <p:spPr>
          <a:xfrm>
            <a:off x="2453451" y="1148185"/>
            <a:ext cx="7162801" cy="2110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Лекарственное 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взаимодействие</a:t>
            </a: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Гриппол</a:t>
            </a:r>
            <a:r>
              <a:rPr kumimoji="0" lang="ru-RU" sz="1200" b="0" i="0" u="none" strike="noStrike" kern="1200" cap="none" spc="0" normalizeH="0" baseline="3000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®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 плюс можно применять одновременно с инактивированными и живыми вакцинами Национального календаря профилактических прививок (за исключением БЦЖ и БЦЖ-М)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           и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инактивированными вакцинами календаря профилактических прививок по эпидемическим показаниям (за исключением антирабических). При этом следует учитывать противопоказания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  к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каждой из применяемых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вакцин.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репараты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следует вводить в разные участки тела разными шприцами.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Вакцину можно вводить на фоне базисной терапии основного заболевания. Вакцинация пациентов, получающих иммуносупрессивную терапию (кортикостероиды, цитотоксические препараты, радиотерапия), может быть менее эффективной.</a:t>
            </a:r>
          </a:p>
        </p:txBody>
      </p:sp>
      <p:pic>
        <p:nvPicPr>
          <p:cNvPr id="11" name="Picture 1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439" y="6469553"/>
            <a:ext cx="1440180" cy="306705"/>
          </a:xfrm>
          <a:prstGeom prst="rect">
            <a:avLst/>
          </a:prstGeom>
        </p:spPr>
      </p:pic>
      <p:sp>
        <p:nvSpPr>
          <p:cNvPr id="12" name="Slide Number Placeholder 10"/>
          <p:cNvSpPr txBox="1">
            <a:spLocks/>
          </p:cNvSpPr>
          <p:nvPr/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chemeClr val="bg1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10</a:t>
            </a:fld>
            <a:endParaRPr lang="en-US" b="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21861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/>
          <p:nvPr/>
        </p:nvSpPr>
        <p:spPr>
          <a:xfrm rot="10800000">
            <a:off x="10416000" y="-17272"/>
            <a:ext cx="1776000" cy="6875272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1"/>
            <a:ext cx="914400" cy="3573463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861837"/>
            <a:ext cx="995439" cy="1004327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" fmla="*/ 0 w 914400"/>
              <a:gd name="connsiteY0" fmla="*/ 0 h 922564"/>
              <a:gd name="connsiteX1" fmla="*/ 914400 w 914400"/>
              <a:gd name="connsiteY1" fmla="*/ 0 h 922564"/>
              <a:gd name="connsiteX2" fmla="*/ 514350 w 914400"/>
              <a:gd name="connsiteY2" fmla="*/ 922564 h 922564"/>
              <a:gd name="connsiteX3" fmla="*/ 0 w 914400"/>
              <a:gd name="connsiteY3" fmla="*/ 914400 h 922564"/>
              <a:gd name="connsiteX4" fmla="*/ 0 w 914400"/>
              <a:gd name="connsiteY4" fmla="*/ 0 h 92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22564">
                <a:moveTo>
                  <a:pt x="0" y="0"/>
                </a:moveTo>
                <a:lnTo>
                  <a:pt x="914400" y="0"/>
                </a:lnTo>
                <a:lnTo>
                  <a:pt x="514350" y="922564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425819" y="341621"/>
            <a:ext cx="2364432" cy="180023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Страховая 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омпания «Согласие»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9696A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995439" y="423083"/>
            <a:ext cx="8438468" cy="524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«Ультрикс»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6700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995439" y="1281168"/>
            <a:ext cx="8106034" cy="9482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Ультрикс</a:t>
            </a:r>
            <a:r>
              <a:rPr kumimoji="0" lang="ru-RU" sz="1200" b="1" i="0" u="none" strike="noStrike" kern="1200" cap="none" spc="0" normalizeH="0" baseline="3000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®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Ultrix, ФОРТ ООО (Россия), описание утверждено в 2013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году.</a:t>
            </a:r>
            <a:endParaRPr kumimoji="0" lang="ru-RU" sz="1200" b="0" i="0" u="none" strike="noStrike" kern="1200" cap="all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Форма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выпуска: раствор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для внутримышечного введения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0,5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мл/1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доза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Действующее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вещество: вакцина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противогриппозная инактивированная (расщепленная) (Influenza vaccine (split virion),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inactivated).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439" y="3195083"/>
            <a:ext cx="900000" cy="900000"/>
          </a:xfrm>
          <a:prstGeom prst="rect">
            <a:avLst/>
          </a:prstGeom>
        </p:spPr>
      </p:pic>
      <p:sp>
        <p:nvSpPr>
          <p:cNvPr id="11" name="Заголовок 3"/>
          <p:cNvSpPr txBox="1">
            <a:spLocks/>
          </p:cNvSpPr>
          <p:nvPr/>
        </p:nvSpPr>
        <p:spPr>
          <a:xfrm>
            <a:off x="2435439" y="2670533"/>
            <a:ext cx="6831226" cy="956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Гемагглютинин и нейраминидаза следующих вирусных штаммов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А(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H3N2)*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—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15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мкг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ГА**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;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А(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H1N1)*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—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15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мкг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ГА**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;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B*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—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15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мкг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ГА**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995439" y="5843155"/>
            <a:ext cx="8106034" cy="5208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*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После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названия штамма выносится название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типа. Штаммовый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состав приводится в соответствие с рекомендациями ВОЗ на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текущий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эпидемический сезон 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гриппа.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/>
            </a:r>
            <a:b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** 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Гемагглютинин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13" name="Заголовок 3"/>
          <p:cNvSpPr txBox="1">
            <a:spLocks/>
          </p:cNvSpPr>
          <p:nvPr/>
        </p:nvSpPr>
        <p:spPr>
          <a:xfrm>
            <a:off x="2435439" y="3785819"/>
            <a:ext cx="6831226" cy="16369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Фармакологическое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действие.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Вакцина гриппозная инактивированная расщепленная представляет собой смесь высокоочищенных протективных поверхностных и внутренних антигенов вирусов гриппа типа A (H</a:t>
            </a:r>
            <a:r>
              <a:rPr kumimoji="0" lang="ru-RU" sz="1200" b="0" i="0" u="none" strike="noStrike" kern="1200" cap="none" spc="0" normalizeH="0" baseline="-2500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1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N</a:t>
            </a:r>
            <a:r>
              <a:rPr kumimoji="0" lang="ru-RU" sz="1200" b="0" i="0" u="none" strike="noStrike" kern="1200" cap="none" spc="0" normalizeH="0" baseline="-2500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1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 и H</a:t>
            </a:r>
            <a:r>
              <a:rPr kumimoji="0" lang="ru-RU" sz="1200" b="0" i="0" u="none" strike="noStrike" kern="1200" cap="none" spc="0" normalizeH="0" baseline="-2500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3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N</a:t>
            </a:r>
            <a:r>
              <a:rPr kumimoji="0" lang="ru-RU" sz="1200" b="0" i="0" u="none" strike="noStrike" kern="1200" cap="none" spc="0" normalizeH="0" baseline="-2500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2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) и типа В.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Вакцина хорошо переносится взрослыми, формирует высокий специфический иммунитет против гриппа типа А и В. После вакцинации иммунитет сохраняется до 12 месяцев. Высокая эффективность вакцины обеспечивается наличием в ней как поверхностных, так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               и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внутренних антигенов вируса 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гриппа.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14" name="Picture 12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439" y="6469553"/>
            <a:ext cx="1440180" cy="306705"/>
          </a:xfrm>
          <a:prstGeom prst="rect">
            <a:avLst/>
          </a:prstGeom>
        </p:spPr>
      </p:pic>
      <p:sp>
        <p:nvSpPr>
          <p:cNvPr id="15" name="Slide Number Placeholder 10"/>
          <p:cNvSpPr txBox="1">
            <a:spLocks/>
          </p:cNvSpPr>
          <p:nvPr/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chemeClr val="bg1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</a:t>
            </a:fld>
            <a:endParaRPr lang="en-US" b="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93868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/>
          <p:nvPr/>
        </p:nvSpPr>
        <p:spPr>
          <a:xfrm rot="10800000">
            <a:off x="10416000" y="-17272"/>
            <a:ext cx="1776000" cy="6875272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1"/>
            <a:ext cx="914400" cy="3573463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861837"/>
            <a:ext cx="995439" cy="1004327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" fmla="*/ 0 w 914400"/>
              <a:gd name="connsiteY0" fmla="*/ 0 h 922564"/>
              <a:gd name="connsiteX1" fmla="*/ 914400 w 914400"/>
              <a:gd name="connsiteY1" fmla="*/ 0 h 922564"/>
              <a:gd name="connsiteX2" fmla="*/ 514350 w 914400"/>
              <a:gd name="connsiteY2" fmla="*/ 922564 h 922564"/>
              <a:gd name="connsiteX3" fmla="*/ 0 w 914400"/>
              <a:gd name="connsiteY3" fmla="*/ 914400 h 922564"/>
              <a:gd name="connsiteX4" fmla="*/ 0 w 914400"/>
              <a:gd name="connsiteY4" fmla="*/ 0 h 92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22564">
                <a:moveTo>
                  <a:pt x="0" y="0"/>
                </a:moveTo>
                <a:lnTo>
                  <a:pt x="914400" y="0"/>
                </a:lnTo>
                <a:lnTo>
                  <a:pt x="514350" y="922564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425819" y="341621"/>
            <a:ext cx="2364432" cy="180023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Страховая 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омпания «Согласие»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9696A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1054985" y="432126"/>
            <a:ext cx="8438468" cy="524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«Ультрикс»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6700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985" y="3204126"/>
            <a:ext cx="900000" cy="900000"/>
          </a:xfrm>
          <a:prstGeom prst="rect">
            <a:avLst/>
          </a:prstGeom>
        </p:spPr>
      </p:pic>
      <p:sp>
        <p:nvSpPr>
          <p:cNvPr id="10" name="Заголовок 3"/>
          <p:cNvSpPr txBox="1">
            <a:spLocks/>
          </p:cNvSpPr>
          <p:nvPr/>
        </p:nvSpPr>
        <p:spPr>
          <a:xfrm>
            <a:off x="2494985" y="1123196"/>
            <a:ext cx="7004220" cy="25619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Показания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: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специфическая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профилактика гриппа у людей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Ежегодная вакцинация рекомендована лицам с высоким риском возникновения осложнений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и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лицам, по роду профессий имеющим высокий риск заболевания гриппом или заражения других лиц: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лица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, страдающие хроническими соматическими заболеваниями;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часто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болеющие ОРЗ;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медицинские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работники;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работники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сферы обслуживания;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работники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транспорта;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работники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учебных заведений.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Разрешено использование с 12 лет без ограничения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возраста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11" name="Заголовок 3"/>
          <p:cNvSpPr txBox="1">
            <a:spLocks/>
          </p:cNvSpPr>
          <p:nvPr/>
        </p:nvSpPr>
        <p:spPr>
          <a:xfrm>
            <a:off x="2494985" y="3830630"/>
            <a:ext cx="7004220" cy="26389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Режим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дозирования.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Вакцинация проводится ежегодно в осенне-зимний период. Возможна вакцинация в начале эпидемического подъема заболеваемости гриппом.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Вакцину вводят в/м в верхнюю треть наружной поверхности плеча (в дельтовидную мышцу).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Вскрытие ампул и процедуру вакцинации осуществляют при строгом соблюдении правил асептики и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антисептики. В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день прививки вакцинируемые должны быть осмотрены врачом (фельдшером) с обязательной термометрией. При температуре выше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37 °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С вакцинацию 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проводят.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Непригоден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к применению препарат в ампулах с нарушенной целостностью или маркировкой, при изменении физических свойств (цветности, прозрачности), при истекшем сроке годности, нарушении требований к условиям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хранения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12" name="Picture 12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439" y="6469553"/>
            <a:ext cx="1440180" cy="306705"/>
          </a:xfrm>
          <a:prstGeom prst="rect">
            <a:avLst/>
          </a:prstGeom>
        </p:spPr>
      </p:pic>
      <p:sp>
        <p:nvSpPr>
          <p:cNvPr id="13" name="Slide Number Placeholder 10"/>
          <p:cNvSpPr txBox="1">
            <a:spLocks/>
          </p:cNvSpPr>
          <p:nvPr/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chemeClr val="bg1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</a:t>
            </a:fld>
            <a:endParaRPr lang="en-US" b="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22917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/>
          <p:nvPr/>
        </p:nvSpPr>
        <p:spPr>
          <a:xfrm rot="10800000">
            <a:off x="10416000" y="-17272"/>
            <a:ext cx="1776000" cy="6875272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1"/>
            <a:ext cx="914400" cy="3573463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861837"/>
            <a:ext cx="995439" cy="1004327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" fmla="*/ 0 w 914400"/>
              <a:gd name="connsiteY0" fmla="*/ 0 h 922564"/>
              <a:gd name="connsiteX1" fmla="*/ 914400 w 914400"/>
              <a:gd name="connsiteY1" fmla="*/ 0 h 922564"/>
              <a:gd name="connsiteX2" fmla="*/ 514350 w 914400"/>
              <a:gd name="connsiteY2" fmla="*/ 922564 h 922564"/>
              <a:gd name="connsiteX3" fmla="*/ 0 w 914400"/>
              <a:gd name="connsiteY3" fmla="*/ 914400 h 922564"/>
              <a:gd name="connsiteX4" fmla="*/ 0 w 914400"/>
              <a:gd name="connsiteY4" fmla="*/ 0 h 92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22564">
                <a:moveTo>
                  <a:pt x="0" y="0"/>
                </a:moveTo>
                <a:lnTo>
                  <a:pt x="914400" y="0"/>
                </a:lnTo>
                <a:lnTo>
                  <a:pt x="514350" y="922564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425819" y="341621"/>
            <a:ext cx="2364432" cy="180023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Страховая 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омпания «Согласие»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9696A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1062638" y="394851"/>
            <a:ext cx="8438468" cy="524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«Ультрикс»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6700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638" y="3166851"/>
            <a:ext cx="900000" cy="900000"/>
          </a:xfrm>
          <a:prstGeom prst="rect">
            <a:avLst/>
          </a:prstGeom>
        </p:spPr>
      </p:pic>
      <p:sp>
        <p:nvSpPr>
          <p:cNvPr id="10" name="Заголовок 3"/>
          <p:cNvSpPr txBox="1">
            <a:spLocks/>
          </p:cNvSpPr>
          <p:nvPr/>
        </p:nvSpPr>
        <p:spPr>
          <a:xfrm>
            <a:off x="2502638" y="1217154"/>
            <a:ext cx="7004220" cy="47126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Побочное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действие.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Местные и общие реакции на введение вакцины в основном отсутствуют. Редко в месте введения могут быть реакции в виде болезненности, покраснения и отека кожи. У отдельных лиц возможны общие реакции в виде повышенной утомляемости, головной боли, головокружения, субфебрильной температуры, насморка, фарингита, кашля, артралгии, миалгии, тошноты. Указанные реакции обычно исчезают самостоятельно через 1-3 дня. 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исключительно редких случаях при высокой индивидуальной чувствительности могут наблюдаться аллергические реакции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Противопоказания к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применению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: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аллергические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реакции на предшествующие прививки, куриный белок и компоненты вакцины;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острые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лихорадочные состояния или обострение хронического заболевания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При нетяжелых ОРВИ, острых кишечных заболеваниях вакцинацию проводят после нормализации температуры.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Прививки проводят после выздоровления (ремиссии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).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Применение при беременности и кормлении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грудью.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Клинические исследования не проводились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Применение 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детей.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Разрешено использование с 12 лет без ограничения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возраста.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11" name="Picture 12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439" y="6469553"/>
            <a:ext cx="1440180" cy="306705"/>
          </a:xfrm>
          <a:prstGeom prst="rect">
            <a:avLst/>
          </a:prstGeom>
        </p:spPr>
      </p:pic>
      <p:sp>
        <p:nvSpPr>
          <p:cNvPr id="12" name="Slide Number Placeholder 10"/>
          <p:cNvSpPr txBox="1">
            <a:spLocks/>
          </p:cNvSpPr>
          <p:nvPr/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chemeClr val="bg1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13</a:t>
            </a:fld>
            <a:endParaRPr lang="en-US" b="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09770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/>
          <p:nvPr/>
        </p:nvSpPr>
        <p:spPr>
          <a:xfrm rot="10800000">
            <a:off x="10416000" y="-17272"/>
            <a:ext cx="1776000" cy="6875272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1"/>
            <a:ext cx="914400" cy="3573463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861837"/>
            <a:ext cx="995439" cy="1004327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" fmla="*/ 0 w 914400"/>
              <a:gd name="connsiteY0" fmla="*/ 0 h 922564"/>
              <a:gd name="connsiteX1" fmla="*/ 914400 w 914400"/>
              <a:gd name="connsiteY1" fmla="*/ 0 h 922564"/>
              <a:gd name="connsiteX2" fmla="*/ 514350 w 914400"/>
              <a:gd name="connsiteY2" fmla="*/ 922564 h 922564"/>
              <a:gd name="connsiteX3" fmla="*/ 0 w 914400"/>
              <a:gd name="connsiteY3" fmla="*/ 914400 h 922564"/>
              <a:gd name="connsiteX4" fmla="*/ 0 w 914400"/>
              <a:gd name="connsiteY4" fmla="*/ 0 h 92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22564">
                <a:moveTo>
                  <a:pt x="0" y="0"/>
                </a:moveTo>
                <a:lnTo>
                  <a:pt x="914400" y="0"/>
                </a:lnTo>
                <a:lnTo>
                  <a:pt x="514350" y="922564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425819" y="341621"/>
            <a:ext cx="2364432" cy="180023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Страховая 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омпания «Согласие»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9696A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997451" y="518249"/>
            <a:ext cx="8438468" cy="524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«Ультрикс»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6700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3451" y="1844824"/>
            <a:ext cx="900000" cy="900000"/>
          </a:xfrm>
          <a:prstGeom prst="rect">
            <a:avLst/>
          </a:prstGeom>
        </p:spPr>
      </p:pic>
      <p:sp>
        <p:nvSpPr>
          <p:cNvPr id="10" name="Заголовок 3"/>
          <p:cNvSpPr txBox="1">
            <a:spLocks/>
          </p:cNvSpPr>
          <p:nvPr/>
        </p:nvSpPr>
        <p:spPr>
          <a:xfrm>
            <a:off x="2437451" y="1226747"/>
            <a:ext cx="7004220" cy="2645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Особые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указания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Не вводить внутривенно. В кабинетах, где проводится вакцинация, необходимо иметь лекарственные средства для проведения противошоковых мероприятий и купирования анафилактической реакции.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Вакцинированный должен находиться под наблюдением медработника в течение 30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мин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после иммунизации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Лекарственное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взаимодействие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Вакцина может вводиться на фоне базисной терапии основного заболевания. Вакцина может применяться одновременно с другими инактивированными вакцинами. При этом должны учитываться противопоказания к каждой из применяемых вакцин, препараты должны вводиться в разные участки тела разными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шприцами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11" name="Picture 12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439" y="6469553"/>
            <a:ext cx="1440180" cy="306705"/>
          </a:xfrm>
          <a:prstGeom prst="rect">
            <a:avLst/>
          </a:prstGeom>
        </p:spPr>
      </p:pic>
      <p:sp>
        <p:nvSpPr>
          <p:cNvPr id="12" name="Slide Number Placeholder 10"/>
          <p:cNvSpPr txBox="1">
            <a:spLocks/>
          </p:cNvSpPr>
          <p:nvPr/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chemeClr val="bg1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14</a:t>
            </a:fld>
            <a:endParaRPr lang="en-US" b="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15293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/>
          <p:nvPr/>
        </p:nvSpPr>
        <p:spPr>
          <a:xfrm rot="10800000">
            <a:off x="10416000" y="-17272"/>
            <a:ext cx="1776000" cy="6875272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1"/>
            <a:ext cx="914400" cy="3573463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861837"/>
            <a:ext cx="995439" cy="1004327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" fmla="*/ 0 w 914400"/>
              <a:gd name="connsiteY0" fmla="*/ 0 h 922564"/>
              <a:gd name="connsiteX1" fmla="*/ 914400 w 914400"/>
              <a:gd name="connsiteY1" fmla="*/ 0 h 922564"/>
              <a:gd name="connsiteX2" fmla="*/ 514350 w 914400"/>
              <a:gd name="connsiteY2" fmla="*/ 922564 h 922564"/>
              <a:gd name="connsiteX3" fmla="*/ 0 w 914400"/>
              <a:gd name="connsiteY3" fmla="*/ 914400 h 922564"/>
              <a:gd name="connsiteX4" fmla="*/ 0 w 914400"/>
              <a:gd name="connsiteY4" fmla="*/ 0 h 92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22564">
                <a:moveTo>
                  <a:pt x="0" y="0"/>
                </a:moveTo>
                <a:lnTo>
                  <a:pt x="914400" y="0"/>
                </a:lnTo>
                <a:lnTo>
                  <a:pt x="514350" y="922564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425819" y="341621"/>
            <a:ext cx="2364432" cy="180023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Страховая 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омпания «Согласие»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9696A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1062277" y="400530"/>
            <a:ext cx="8438468" cy="524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«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Инфлювак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»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6700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1062277" y="1258615"/>
            <a:ext cx="8106034" cy="9482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Инфлювак</a:t>
            </a:r>
            <a:r>
              <a:rPr kumimoji="0" lang="ru-RU" sz="1200" b="1" i="0" u="none" strike="noStrike" kern="1200" cap="none" spc="0" normalizeH="0" baseline="3000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®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Influvac</a:t>
            </a:r>
            <a:r>
              <a:rPr kumimoji="0" lang="en-US" sz="1200" b="0" i="0" u="none" strike="noStrike" kern="1200" cap="none" spc="0" normalizeH="0" baseline="3000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®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,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Эбботт Биолоджикалз Б.В. (Нидерланды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).</a:t>
            </a:r>
            <a:endParaRPr kumimoji="0" lang="ru-RU" sz="1200" b="0" i="0" u="none" strike="noStrike" kern="1200" cap="all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Форма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выпуска: суспензия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для внутримышечного и подкожного введения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0,5 мл/доза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Действующее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вещество: вакцина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противогриппозная инактивированная (расщепленная) 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Influenza vaccine (split virion), inactivated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)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277" y="3172530"/>
            <a:ext cx="900000" cy="900000"/>
          </a:xfrm>
          <a:prstGeom prst="rect">
            <a:avLst/>
          </a:prstGeom>
        </p:spPr>
      </p:pic>
      <p:sp>
        <p:nvSpPr>
          <p:cNvPr id="11" name="Заголовок 3"/>
          <p:cNvSpPr txBox="1">
            <a:spLocks/>
          </p:cNvSpPr>
          <p:nvPr/>
        </p:nvSpPr>
        <p:spPr>
          <a:xfrm>
            <a:off x="2502277" y="2632530"/>
            <a:ext cx="6939778" cy="2922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Гемагглютинин и нейраминидаза следующих вирусных штаммов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А(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H3N2)*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- 15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мкг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ГА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;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А(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H1N1)*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- 15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мкг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ГА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;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B*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- 15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мкг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ГА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Вспомогательные вещества: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калия хлорид – 0,1 мг, калия дигидрофосфат – 0,1 мг, натрия фосфата дигидрат – 0,67 мг, натрия хлорид - 4 мг, кальция хлорида дигидрат – 0,067 мг, магния хлорида гексагидрат – 0,05 мг, вода д/и - до 0,5 мл, натрия цитрат 1 мг, СТАВ 15 мкг, сахароза 0,2 мг, формальдегид 0,01 мг, полисорбат 80 - следы.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Инфлювак представляет собой трехвалентную инактивированную гриппозную вакцину, состоящую из поверхностных антигенов (гемагглютинин и нейраминидаза), культивированных на куриных эмбрионах здоровых кур.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</a:b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Антигенный состав гриппозной вакцины ежегодно обновляется согласно рекомендациям ВОЗ.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1062277" y="6017652"/>
            <a:ext cx="8106034" cy="5208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*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После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названия типа выносится название штамма, рекомендованного ВОЗ на текущий эпидемический сезон гриппа.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439" y="6469553"/>
            <a:ext cx="1440180" cy="306705"/>
          </a:xfrm>
          <a:prstGeom prst="rect">
            <a:avLst/>
          </a:prstGeom>
        </p:spPr>
      </p:pic>
      <p:sp>
        <p:nvSpPr>
          <p:cNvPr id="14" name="Slide Number Placeholder 10"/>
          <p:cNvSpPr txBox="1">
            <a:spLocks/>
          </p:cNvSpPr>
          <p:nvPr/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chemeClr val="bg1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15</a:t>
            </a:fld>
            <a:endParaRPr lang="en-US" b="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70301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/>
          <p:nvPr/>
        </p:nvSpPr>
        <p:spPr>
          <a:xfrm rot="10800000">
            <a:off x="10416000" y="-17272"/>
            <a:ext cx="1776000" cy="6875272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1"/>
            <a:ext cx="914400" cy="3573463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861837"/>
            <a:ext cx="995439" cy="1004327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" fmla="*/ 0 w 914400"/>
              <a:gd name="connsiteY0" fmla="*/ 0 h 922564"/>
              <a:gd name="connsiteX1" fmla="*/ 914400 w 914400"/>
              <a:gd name="connsiteY1" fmla="*/ 0 h 922564"/>
              <a:gd name="connsiteX2" fmla="*/ 514350 w 914400"/>
              <a:gd name="connsiteY2" fmla="*/ 922564 h 922564"/>
              <a:gd name="connsiteX3" fmla="*/ 0 w 914400"/>
              <a:gd name="connsiteY3" fmla="*/ 914400 h 922564"/>
              <a:gd name="connsiteX4" fmla="*/ 0 w 914400"/>
              <a:gd name="connsiteY4" fmla="*/ 0 h 92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22564">
                <a:moveTo>
                  <a:pt x="0" y="0"/>
                </a:moveTo>
                <a:lnTo>
                  <a:pt x="914400" y="0"/>
                </a:lnTo>
                <a:lnTo>
                  <a:pt x="514350" y="922564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425819" y="341621"/>
            <a:ext cx="2364432" cy="180023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Страховая 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омпания «Согласие»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9696A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969795" y="434839"/>
            <a:ext cx="8438468" cy="524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«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Инфлювак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»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6700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2409795" y="1256399"/>
            <a:ext cx="5923004" cy="17928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Фармакологическое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действие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Инактивированная очищенная расщепленная гриппозная вакцина. Предотвращает заболевания, вызванные вирусом гриппа типа A и B.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Индуцирует образование гуморальных антител к гемагглютининам, нейтрализующих вирусы гриппа. Серопротективный уровень антител достигается обычно в течение 7-10 дней после введения вакцины. Длительность поствакцинального иммунитета к гомологичным или родственным штаммам варьирует в пределах от 6 до 12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мес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795" y="3206839"/>
            <a:ext cx="900000" cy="900000"/>
          </a:xfrm>
          <a:prstGeom prst="rect">
            <a:avLst/>
          </a:prstGeom>
        </p:spPr>
      </p:pic>
      <p:sp>
        <p:nvSpPr>
          <p:cNvPr id="11" name="Заголовок 3"/>
          <p:cNvSpPr txBox="1">
            <a:spLocks/>
          </p:cNvSpPr>
          <p:nvPr/>
        </p:nvSpPr>
        <p:spPr>
          <a:xfrm>
            <a:off x="2409795" y="3262312"/>
            <a:ext cx="5791199" cy="29792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Показания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Профилактика гриппа у взрослых и детей старше 6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мес.: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вакцинация показана взрослым, особенно лицам старше 60 лет и пациентам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с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хроническими соматическими заболеваниями, заболеваниями сердечно-сосудистой системы, хронической почечной недостаточностью, нарушениями обмена веществ (в 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 ч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 сахарным диабетом), муковисцидозом, хроническими респираторными заболеваниями, часто болеющими ОРЗ, а также при врожденных и приобретенных иммунодефицитах;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вакцинация показана детям дошкольного возраста, школьникам, лицам, подверженным повышенному риску гриппозной инфекции в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связи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с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характером их работы (например, медицинский персонал, работники сферы обслуживания, транспорта, учебных заведений).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Вакцинацию следует проводить ежегодно в дозе, соответствующей возрасту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с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использованием вакцины, имеющей антигенный состав, рекомендованный для данного эпидсезона.</a:t>
            </a:r>
          </a:p>
        </p:txBody>
      </p:sp>
      <p:pic>
        <p:nvPicPr>
          <p:cNvPr id="12" name="Picture 12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439" y="6469553"/>
            <a:ext cx="1440180" cy="306705"/>
          </a:xfrm>
          <a:prstGeom prst="rect">
            <a:avLst/>
          </a:prstGeom>
        </p:spPr>
      </p:pic>
      <p:sp>
        <p:nvSpPr>
          <p:cNvPr id="13" name="Slide Number Placeholder 10"/>
          <p:cNvSpPr txBox="1">
            <a:spLocks/>
          </p:cNvSpPr>
          <p:nvPr/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chemeClr val="bg1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16</a:t>
            </a:fld>
            <a:endParaRPr lang="en-US" b="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56688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/>
          <p:nvPr/>
        </p:nvSpPr>
        <p:spPr>
          <a:xfrm rot="10800000">
            <a:off x="10416000" y="-17272"/>
            <a:ext cx="1776000" cy="6875272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1"/>
            <a:ext cx="914400" cy="3573463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861837"/>
            <a:ext cx="995439" cy="1004327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" fmla="*/ 0 w 914400"/>
              <a:gd name="connsiteY0" fmla="*/ 0 h 922564"/>
              <a:gd name="connsiteX1" fmla="*/ 914400 w 914400"/>
              <a:gd name="connsiteY1" fmla="*/ 0 h 922564"/>
              <a:gd name="connsiteX2" fmla="*/ 514350 w 914400"/>
              <a:gd name="connsiteY2" fmla="*/ 922564 h 922564"/>
              <a:gd name="connsiteX3" fmla="*/ 0 w 914400"/>
              <a:gd name="connsiteY3" fmla="*/ 914400 h 922564"/>
              <a:gd name="connsiteX4" fmla="*/ 0 w 914400"/>
              <a:gd name="connsiteY4" fmla="*/ 0 h 92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22564">
                <a:moveTo>
                  <a:pt x="0" y="0"/>
                </a:moveTo>
                <a:lnTo>
                  <a:pt x="914400" y="0"/>
                </a:lnTo>
                <a:lnTo>
                  <a:pt x="514350" y="922564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425819" y="341621"/>
            <a:ext cx="2364432" cy="180023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Страховая 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омпания «Согласие»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9696A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Заголовок 3"/>
          <p:cNvSpPr txBox="1">
            <a:spLocks/>
          </p:cNvSpPr>
          <p:nvPr/>
        </p:nvSpPr>
        <p:spPr>
          <a:xfrm>
            <a:off x="1059703" y="416809"/>
            <a:ext cx="8438468" cy="524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«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Инфлювак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»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6700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17" name="Заголовок 3"/>
          <p:cNvSpPr txBox="1">
            <a:spLocks/>
          </p:cNvSpPr>
          <p:nvPr/>
        </p:nvSpPr>
        <p:spPr>
          <a:xfrm>
            <a:off x="2499703" y="1137828"/>
            <a:ext cx="5486400" cy="17928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Режим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дозирования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Вакцинацию следует проводить перед началом эпидемического сезона гриппа или с учетом эпидемической ситуации.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Вакцину вводят в/м или глубоко п/к. Пациентам с тромбоцитопенией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     и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другими заболеваниями свертывающей системы вакцину следует вводить п/к. Вакцину ни при каких обстоятельствах нельзя вводить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в/в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703" y="3188809"/>
            <a:ext cx="900000" cy="900000"/>
          </a:xfrm>
          <a:prstGeom prst="rect">
            <a:avLst/>
          </a:prstGeom>
        </p:spPr>
      </p:pic>
      <p:sp>
        <p:nvSpPr>
          <p:cNvPr id="19" name="Заголовок 3"/>
          <p:cNvSpPr txBox="1">
            <a:spLocks/>
          </p:cNvSpPr>
          <p:nvPr/>
        </p:nvSpPr>
        <p:spPr>
          <a:xfrm>
            <a:off x="2499703" y="2996952"/>
            <a:ext cx="6524367" cy="3056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Побочное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действие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Системные реакции: возможно - незначительное кратковременное повышение температуры тела, лихорадочные состояния, общее недомогание (эти явления проходят самостоятельно в течение 1-2 дней); крайне редко - невралгия, парестезия, судороги, транзиторная тромбоцитопения, неврологические расстройства, васкулиты.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Аллергические реакции: у пациентов с известной чувствительностью к отдельным компонентам вакцины - кожный зуд, крапивница, сыпь; чрезвычайно редко - тяжелые аллергические реакции, такие как анафилактический шок.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Местные реакции: болезненность, покраснение и отечность в месте введения вакцины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Противопоказания к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применению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Острые инфекционные заболевания, обострения хронических заболеваний, повышенная чувствительность к активным или вспомогательным компонентам вакцины; повышенная чувствительность к гентамицина сульфату, формальдегиду, мертиоляту, натрия деоксихолату, яичному и куриному белку, используемым в технологическом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процессе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12" name="Picture 12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439" y="6469553"/>
            <a:ext cx="1440180" cy="306705"/>
          </a:xfrm>
          <a:prstGeom prst="rect">
            <a:avLst/>
          </a:prstGeom>
        </p:spPr>
      </p:pic>
      <p:sp>
        <p:nvSpPr>
          <p:cNvPr id="13" name="Slide Number Placeholder 10"/>
          <p:cNvSpPr txBox="1">
            <a:spLocks/>
          </p:cNvSpPr>
          <p:nvPr/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chemeClr val="bg1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17</a:t>
            </a:fld>
            <a:endParaRPr lang="en-US" b="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84373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/>
          <p:nvPr/>
        </p:nvSpPr>
        <p:spPr>
          <a:xfrm rot="10800000">
            <a:off x="10416000" y="-17272"/>
            <a:ext cx="1776000" cy="6875272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1"/>
            <a:ext cx="914400" cy="3573463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861837"/>
            <a:ext cx="995439" cy="1004327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" fmla="*/ 0 w 914400"/>
              <a:gd name="connsiteY0" fmla="*/ 0 h 922564"/>
              <a:gd name="connsiteX1" fmla="*/ 914400 w 914400"/>
              <a:gd name="connsiteY1" fmla="*/ 0 h 922564"/>
              <a:gd name="connsiteX2" fmla="*/ 514350 w 914400"/>
              <a:gd name="connsiteY2" fmla="*/ 922564 h 922564"/>
              <a:gd name="connsiteX3" fmla="*/ 0 w 914400"/>
              <a:gd name="connsiteY3" fmla="*/ 914400 h 922564"/>
              <a:gd name="connsiteX4" fmla="*/ 0 w 914400"/>
              <a:gd name="connsiteY4" fmla="*/ 0 h 92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22564">
                <a:moveTo>
                  <a:pt x="0" y="0"/>
                </a:moveTo>
                <a:lnTo>
                  <a:pt x="914400" y="0"/>
                </a:lnTo>
                <a:lnTo>
                  <a:pt x="514350" y="922564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425819" y="341621"/>
            <a:ext cx="2364432" cy="180023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Страховая 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96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омпания «Согласие»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9696A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986677" y="447200"/>
            <a:ext cx="8438468" cy="524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«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Инфлювак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»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6700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2426677" y="1268760"/>
            <a:ext cx="6400799" cy="4894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Применение при беременности и кормлении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грудью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 настоящее время недостаточно данных об эмбриотоксичности и тератогенности данной вакцины.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Необходимость применения вакцины в период лактации врач решает индивидуально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Особые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указания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Данная вакцина предотвращает заболевания, вызванные вирусом гриппа, и не предотвращает развитие инфекций верхних дыхательных путей, вызванных другими возбудителями.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При нетяжелых ОРВИ, острых кишечных заболеваниях вакцинацию проводят сразу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 же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после нормализации температуры.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При применении вакцины необходимо всегда иметь в наличии средства, которые могут потребоваться в случае развития редких анафилактических реакций после введения. По этой причине вакцинируемый должен находиться под наблюдением врача в течение 30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мин.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после иммунизации.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После проведения вакцинации против гриппа были отмечены ложноположительные результаты серологических тестов с применением метода ELISA для определения антител против ВИЧ 1, гепатита С и в особенности Т-лимфотропного вируса человека 1 (HTLV 1), что может быть следствием иммунного ответа (образования IgM)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на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вакцинацию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Лекарственное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взаимодействие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Эффективность иммунизации может быть снижена из-за проводимой одновременно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  с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ней иммуносупрессивной терапией, а также при наличии иммунодефицита.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6677" y="3219200"/>
            <a:ext cx="900000" cy="900000"/>
          </a:xfrm>
          <a:prstGeom prst="rect">
            <a:avLst/>
          </a:prstGeom>
        </p:spPr>
      </p:pic>
      <p:pic>
        <p:nvPicPr>
          <p:cNvPr id="11" name="Picture 12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439" y="6469553"/>
            <a:ext cx="1440180" cy="306705"/>
          </a:xfrm>
          <a:prstGeom prst="rect">
            <a:avLst/>
          </a:prstGeom>
        </p:spPr>
      </p:pic>
      <p:sp>
        <p:nvSpPr>
          <p:cNvPr id="12" name="Slide Number Placeholder 10"/>
          <p:cNvSpPr txBox="1">
            <a:spLocks/>
          </p:cNvSpPr>
          <p:nvPr/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chemeClr val="bg1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18</a:t>
            </a:fld>
            <a:endParaRPr lang="en-US" b="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17739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4"/>
          <p:cNvSpPr/>
          <p:nvPr/>
        </p:nvSpPr>
        <p:spPr>
          <a:xfrm>
            <a:off x="0" y="0"/>
            <a:ext cx="12192000" cy="3648802"/>
          </a:xfrm>
          <a:prstGeom prst="rect">
            <a:avLst/>
          </a:prstGeom>
          <a:solidFill>
            <a:srgbClr val="FF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EC8AB"/>
              </a:solidFill>
            </a:endParaRPr>
          </a:p>
        </p:txBody>
      </p:sp>
      <p:sp>
        <p:nvSpPr>
          <p:cNvPr id="3" name="Прямоугольник 14"/>
          <p:cNvSpPr/>
          <p:nvPr/>
        </p:nvSpPr>
        <p:spPr>
          <a:xfrm>
            <a:off x="0" y="3034844"/>
            <a:ext cx="12192000" cy="1042227"/>
          </a:xfrm>
          <a:prstGeom prst="rect">
            <a:avLst/>
          </a:prstGeom>
          <a:solidFill>
            <a:srgbClr val="6B6B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EC8AB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5440" y="1312892"/>
            <a:ext cx="8134658" cy="1107996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wrap="square" lIns="0" tIns="0" rIns="0" bIns="0" rtlCol="0">
            <a:spAutoFit/>
          </a:bodyPr>
          <a:lstStyle/>
          <a:p>
            <a:r>
              <a:rPr lang="ru-RU" altLang="ru-RU" sz="3600" b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</a:t>
            </a:r>
          </a:p>
          <a:p>
            <a:r>
              <a:rPr lang="ru-RU" altLang="ru-RU" sz="3600" b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доверие!</a:t>
            </a:r>
            <a:endParaRPr lang="ru-RU" sz="3600" b="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3432" y="3317145"/>
            <a:ext cx="53476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5822A"/>
              </a:buClr>
            </a:pPr>
            <a:r>
              <a:rPr lang="ru-RU" sz="900" b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Лицензии ЦБ РФ от 25.05.2015: СИ № 1307, </a:t>
            </a:r>
          </a:p>
          <a:p>
            <a:pPr>
              <a:buClr>
                <a:srgbClr val="F5822A"/>
              </a:buClr>
            </a:pPr>
            <a:r>
              <a:rPr lang="ru-RU" sz="900" b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 № 1307, ОС № 1307-03, ОС № 1307-04, </a:t>
            </a:r>
          </a:p>
          <a:p>
            <a:pPr>
              <a:buClr>
                <a:srgbClr val="F5822A"/>
              </a:buClr>
            </a:pPr>
            <a:r>
              <a:rPr lang="ru-RU" sz="900" b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 № 1307-05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839416" y="4354664"/>
            <a:ext cx="53476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5822A"/>
              </a:buClr>
            </a:pPr>
            <a:r>
              <a:rPr lang="ru-RU" sz="1100" b="0" dirty="0">
                <a:solidFill>
                  <a:srgbClr val="4A4A5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ООО «СК «СОГЛАСИЕ»</a:t>
            </a:r>
          </a:p>
          <a:p>
            <a:pPr>
              <a:buClr>
                <a:srgbClr val="F5822A"/>
              </a:buClr>
            </a:pPr>
            <a:r>
              <a:rPr lang="ru-RU" sz="1100" dirty="0">
                <a:solidFill>
                  <a:srgbClr val="4A4A5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129110, г. Москва, ул. Гиляровского, д. 42</a:t>
            </a:r>
          </a:p>
          <a:p>
            <a:pPr>
              <a:buClr>
                <a:srgbClr val="F5822A"/>
              </a:buClr>
            </a:pPr>
            <a:r>
              <a:rPr lang="en-US" sz="1100" dirty="0">
                <a:solidFill>
                  <a:srgbClr val="FF67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www.soglasie.ru</a:t>
            </a:r>
            <a:r>
              <a:rPr lang="en-US" sz="1100" dirty="0">
                <a:solidFill>
                  <a:srgbClr val="4A4A5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 (800) 755 00 01</a:t>
            </a:r>
            <a:endParaRPr lang="ru-RU" sz="1100" dirty="0">
              <a:solidFill>
                <a:srgbClr val="4A4A5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6360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Прямая соединительная линия 29"/>
          <p:cNvCxnSpPr/>
          <p:nvPr/>
        </p:nvCxnSpPr>
        <p:spPr>
          <a:xfrm flipV="1">
            <a:off x="6101838" y="3916178"/>
            <a:ext cx="0" cy="1008000"/>
          </a:xfrm>
          <a:prstGeom prst="line">
            <a:avLst/>
          </a:prstGeom>
          <a:ln w="28575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2"/>
          <p:cNvSpPr/>
          <p:nvPr/>
        </p:nvSpPr>
        <p:spPr>
          <a:xfrm rot="10800000">
            <a:off x="10416000" y="-17272"/>
            <a:ext cx="1776000" cy="6875272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1"/>
            <a:ext cx="914400" cy="3573463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861837"/>
            <a:ext cx="995439" cy="1004327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" fmla="*/ 0 w 914400"/>
              <a:gd name="connsiteY0" fmla="*/ 0 h 922564"/>
              <a:gd name="connsiteX1" fmla="*/ 914400 w 914400"/>
              <a:gd name="connsiteY1" fmla="*/ 0 h 922564"/>
              <a:gd name="connsiteX2" fmla="*/ 514350 w 914400"/>
              <a:gd name="connsiteY2" fmla="*/ 922564 h 922564"/>
              <a:gd name="connsiteX3" fmla="*/ 0 w 914400"/>
              <a:gd name="connsiteY3" fmla="*/ 914400 h 922564"/>
              <a:gd name="connsiteX4" fmla="*/ 0 w 914400"/>
              <a:gd name="connsiteY4" fmla="*/ 0 h 92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22564">
                <a:moveTo>
                  <a:pt x="0" y="0"/>
                </a:moveTo>
                <a:lnTo>
                  <a:pt x="914400" y="0"/>
                </a:lnTo>
                <a:lnTo>
                  <a:pt x="514350" y="922564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425819" y="341621"/>
            <a:ext cx="2364432" cy="180023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altLang="ru-RU" sz="1200" b="0" dirty="0" smtClean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Страховая </a:t>
            </a:r>
            <a:r>
              <a:rPr lang="ru-RU" altLang="ru-RU" sz="1200" b="0" dirty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lang="ru-RU" altLang="ru-RU" sz="1200" b="0" dirty="0" smtClean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омпания «Согласие»</a:t>
            </a:r>
            <a:endParaRPr lang="ru-RU" sz="1200" b="0" dirty="0">
              <a:solidFill>
                <a:srgbClr val="9696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1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439" y="6469553"/>
            <a:ext cx="1440180" cy="306705"/>
          </a:xfrm>
          <a:prstGeom prst="rect">
            <a:avLst/>
          </a:prstGeom>
        </p:spPr>
      </p:pic>
      <p:sp>
        <p:nvSpPr>
          <p:cNvPr id="22" name="Заголовок 3"/>
          <p:cNvSpPr txBox="1">
            <a:spLocks/>
          </p:cNvSpPr>
          <p:nvPr/>
        </p:nvSpPr>
        <p:spPr>
          <a:xfrm>
            <a:off x="4756844" y="417930"/>
            <a:ext cx="2678313" cy="524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Вакцинация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6700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V="1">
            <a:off x="9020528" y="3916178"/>
            <a:ext cx="0" cy="1008000"/>
          </a:xfrm>
          <a:prstGeom prst="line">
            <a:avLst/>
          </a:prstGeom>
          <a:ln w="28575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6096000" y="3422250"/>
            <a:ext cx="0" cy="493927"/>
          </a:xfrm>
          <a:prstGeom prst="line">
            <a:avLst/>
          </a:prstGeom>
          <a:ln w="28575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3250995" y="3916178"/>
            <a:ext cx="0" cy="1008000"/>
          </a:xfrm>
          <a:prstGeom prst="line">
            <a:avLst/>
          </a:prstGeom>
          <a:ln w="28575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Блок-схема: узел 22"/>
          <p:cNvSpPr/>
          <p:nvPr/>
        </p:nvSpPr>
        <p:spPr>
          <a:xfrm>
            <a:off x="5196000" y="1622250"/>
            <a:ext cx="1800000" cy="1800000"/>
          </a:xfrm>
          <a:prstGeom prst="flowChartConnector">
            <a:avLst/>
          </a:prstGeom>
          <a:solidFill>
            <a:sysClr val="window" lastClr="FFFFFF"/>
          </a:solidFill>
          <a:ln w="22225" cap="flat" cmpd="sng" algn="ctr">
            <a:solidFill>
              <a:srgbClr val="4A4A54">
                <a:lumMod val="60000"/>
                <a:lumOff val="40000"/>
              </a:srgbClr>
            </a:solidFill>
            <a:prstDash val="sysDash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8974" y="2072250"/>
            <a:ext cx="900000" cy="900000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2460742" y="4497548"/>
            <a:ext cx="1563090" cy="1534378"/>
            <a:chOff x="2452033" y="3204451"/>
            <a:chExt cx="1563090" cy="1534378"/>
          </a:xfrm>
        </p:grpSpPr>
        <p:sp>
          <p:nvSpPr>
            <p:cNvPr id="28" name="Заголовок 3"/>
            <p:cNvSpPr txBox="1">
              <a:spLocks/>
            </p:cNvSpPr>
            <p:nvPr/>
          </p:nvSpPr>
          <p:spPr>
            <a:xfrm>
              <a:off x="2452033" y="4214397"/>
              <a:ext cx="1563090" cy="52443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2800" kern="1200">
                  <a:solidFill>
                    <a:schemeClr val="accent1"/>
                  </a:solidFill>
                  <a:latin typeface="Tahoma"/>
                  <a:ea typeface="+mj-ea"/>
                  <a:cs typeface="Tahoma"/>
                </a:defRPr>
              </a:lvl1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/>
                  <a:ea typeface="+mj-ea"/>
                  <a:cs typeface="Tahoma"/>
                </a:rPr>
                <a:t>«</a:t>
              </a:r>
              <a:r>
                <a:rPr lang="ru-RU" sz="1200" b="0" noProof="0" dirty="0" smtClean="0">
                  <a:solidFill>
                    <a:schemeClr val="tx1"/>
                  </a:solidFill>
                </a:rPr>
                <a:t>ГРИППОЛ ПЛЮС</a:t>
              </a: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/>
                  <a:ea typeface="+mj-ea"/>
                  <a:cs typeface="Tahoma"/>
                </a:rPr>
                <a:t>»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endParaRPr>
            </a:p>
          </p:txBody>
        </p:sp>
        <p:sp>
          <p:nvSpPr>
            <p:cNvPr id="47" name="Блок-схема: узел 46"/>
            <p:cNvSpPr/>
            <p:nvPr/>
          </p:nvSpPr>
          <p:spPr>
            <a:xfrm>
              <a:off x="2693627" y="3204451"/>
              <a:ext cx="1079903" cy="1080000"/>
            </a:xfrm>
            <a:prstGeom prst="flowChartConnector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48" name="Рисунок 4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83800" y="3391879"/>
              <a:ext cx="720000" cy="720000"/>
            </a:xfrm>
            <a:prstGeom prst="rect">
              <a:avLst/>
            </a:prstGeom>
          </p:spPr>
        </p:pic>
      </p:grpSp>
      <p:grpSp>
        <p:nvGrpSpPr>
          <p:cNvPr id="11" name="Группа 10"/>
          <p:cNvGrpSpPr/>
          <p:nvPr/>
        </p:nvGrpSpPr>
        <p:grpSpPr>
          <a:xfrm>
            <a:off x="8249340" y="4497548"/>
            <a:ext cx="1551693" cy="1522216"/>
            <a:chOff x="8275467" y="3204451"/>
            <a:chExt cx="1551693" cy="1522216"/>
          </a:xfrm>
        </p:grpSpPr>
        <p:sp>
          <p:nvSpPr>
            <p:cNvPr id="44" name="Заголовок 3"/>
            <p:cNvSpPr txBox="1">
              <a:spLocks/>
            </p:cNvSpPr>
            <p:nvPr/>
          </p:nvSpPr>
          <p:spPr>
            <a:xfrm>
              <a:off x="8275467" y="4202235"/>
              <a:ext cx="1551693" cy="52443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2800" kern="1200">
                  <a:solidFill>
                    <a:schemeClr val="accent1"/>
                  </a:solidFill>
                  <a:latin typeface="Tahoma"/>
                  <a:ea typeface="+mj-ea"/>
                  <a:cs typeface="Tahoma"/>
                </a:defRPr>
              </a:lvl1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/>
                  <a:ea typeface="+mj-ea"/>
                  <a:cs typeface="Tahoma"/>
                </a:rPr>
                <a:t>«</a:t>
              </a:r>
              <a:r>
                <a:rPr lang="ru-RU" sz="1200" b="0" dirty="0" smtClean="0">
                  <a:solidFill>
                    <a:schemeClr val="tx1"/>
                  </a:solidFill>
                </a:rPr>
                <a:t>ИНФЛЮВАК</a:t>
              </a: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/>
                  <a:ea typeface="+mj-ea"/>
                  <a:cs typeface="Tahoma"/>
                </a:rPr>
                <a:t>»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endParaRPr>
            </a:p>
          </p:txBody>
        </p:sp>
        <p:sp>
          <p:nvSpPr>
            <p:cNvPr id="51" name="Блок-схема: узел 50"/>
            <p:cNvSpPr/>
            <p:nvPr/>
          </p:nvSpPr>
          <p:spPr>
            <a:xfrm>
              <a:off x="8489286" y="3204451"/>
              <a:ext cx="1079903" cy="1080000"/>
            </a:xfrm>
            <a:prstGeom prst="flowChartConnector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54" name="Рисунок 5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04943" y="3404258"/>
              <a:ext cx="720000" cy="720000"/>
            </a:xfrm>
            <a:prstGeom prst="rect">
              <a:avLst/>
            </a:prstGeom>
          </p:spPr>
        </p:pic>
      </p:grpSp>
      <p:cxnSp>
        <p:nvCxnSpPr>
          <p:cNvPr id="13" name="Прямая соединительная линия 12"/>
          <p:cNvCxnSpPr/>
          <p:nvPr/>
        </p:nvCxnSpPr>
        <p:spPr>
          <a:xfrm>
            <a:off x="3233578" y="3916177"/>
            <a:ext cx="5795659" cy="0"/>
          </a:xfrm>
          <a:prstGeom prst="line">
            <a:avLst/>
          </a:prstGeom>
          <a:ln w="28575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Заголовок 3"/>
          <p:cNvSpPr txBox="1">
            <a:spLocks/>
          </p:cNvSpPr>
          <p:nvPr/>
        </p:nvSpPr>
        <p:spPr>
          <a:xfrm>
            <a:off x="2404582" y="987072"/>
            <a:ext cx="7382836" cy="449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0" dirty="0" smtClean="0">
                <a:solidFill>
                  <a:srgbClr val="4A4A54"/>
                </a:solidFill>
              </a:rPr>
              <a:t>Вакцины доступны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с 15 сентября 2022 года*.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62" name="Заголовок 3"/>
          <p:cNvSpPr txBox="1">
            <a:spLocks/>
          </p:cNvSpPr>
          <p:nvPr/>
        </p:nvSpPr>
        <p:spPr>
          <a:xfrm>
            <a:off x="2404582" y="6028190"/>
            <a:ext cx="7382836" cy="449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* Информация</a:t>
            </a:r>
            <a:r>
              <a:rPr kumimoji="0" lang="ru-RU" sz="900" b="0" i="0" u="none" strike="noStrike" kern="1200" cap="none" spc="0" normalizeH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актуальна для Москвы и Московской области.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Для других</a:t>
            </a:r>
            <a:r>
              <a:rPr kumimoji="0" lang="ru-RU" sz="900" b="0" i="0" u="none" strike="noStrike" kern="1200" cap="none" spc="0" normalizeH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городов РФ требуется уточнение информации.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5357429" y="4497548"/>
            <a:ext cx="1563090" cy="1534378"/>
            <a:chOff x="2452033" y="3204451"/>
            <a:chExt cx="1563090" cy="1534378"/>
          </a:xfrm>
        </p:grpSpPr>
        <p:sp>
          <p:nvSpPr>
            <p:cNvPr id="26" name="Заголовок 3"/>
            <p:cNvSpPr txBox="1">
              <a:spLocks/>
            </p:cNvSpPr>
            <p:nvPr/>
          </p:nvSpPr>
          <p:spPr>
            <a:xfrm>
              <a:off x="2452033" y="4214397"/>
              <a:ext cx="1563090" cy="52443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2800" kern="1200">
                  <a:solidFill>
                    <a:schemeClr val="accent1"/>
                  </a:solidFill>
                  <a:latin typeface="Tahoma"/>
                  <a:ea typeface="+mj-ea"/>
                  <a:cs typeface="Tahoma"/>
                </a:defRPr>
              </a:lvl1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/>
                  <a:ea typeface="+mj-ea"/>
                  <a:cs typeface="Tahoma"/>
                </a:rPr>
                <a:t>«</a:t>
              </a:r>
              <a:r>
                <a:rPr lang="ru-RU" sz="1200" b="0" noProof="0" dirty="0" smtClean="0">
                  <a:solidFill>
                    <a:schemeClr val="tx1"/>
                  </a:solidFill>
                </a:rPr>
                <a:t>УЛЬТРИКС</a:t>
              </a: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ahoma"/>
                  <a:ea typeface="+mj-ea"/>
                  <a:cs typeface="Tahoma"/>
                </a:rPr>
                <a:t>»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endParaRPr>
            </a:p>
          </p:txBody>
        </p:sp>
        <p:sp>
          <p:nvSpPr>
            <p:cNvPr id="27" name="Блок-схема: узел 26"/>
            <p:cNvSpPr/>
            <p:nvPr/>
          </p:nvSpPr>
          <p:spPr>
            <a:xfrm>
              <a:off x="2693627" y="3204451"/>
              <a:ext cx="1079903" cy="1080000"/>
            </a:xfrm>
            <a:prstGeom prst="flowChartConnector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9" name="Рисунок 2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83800" y="3391879"/>
              <a:ext cx="720000" cy="720000"/>
            </a:xfrm>
            <a:prstGeom prst="rect">
              <a:avLst/>
            </a:prstGeom>
          </p:spPr>
        </p:pic>
      </p:grpSp>
      <p:sp>
        <p:nvSpPr>
          <p:cNvPr id="31" name="Slide Number Placeholder 10"/>
          <p:cNvSpPr txBox="1">
            <a:spLocks/>
          </p:cNvSpPr>
          <p:nvPr/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chemeClr val="bg1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</a:t>
            </a:fld>
            <a:endParaRPr lang="en-US" b="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47342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/>
          <p:nvPr/>
        </p:nvSpPr>
        <p:spPr>
          <a:xfrm rot="10800000">
            <a:off x="10416000" y="-17272"/>
            <a:ext cx="1776000" cy="6875272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1"/>
            <a:ext cx="914400" cy="3573463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861837"/>
            <a:ext cx="995439" cy="1004327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" fmla="*/ 0 w 914400"/>
              <a:gd name="connsiteY0" fmla="*/ 0 h 922564"/>
              <a:gd name="connsiteX1" fmla="*/ 914400 w 914400"/>
              <a:gd name="connsiteY1" fmla="*/ 0 h 922564"/>
              <a:gd name="connsiteX2" fmla="*/ 514350 w 914400"/>
              <a:gd name="connsiteY2" fmla="*/ 922564 h 922564"/>
              <a:gd name="connsiteX3" fmla="*/ 0 w 914400"/>
              <a:gd name="connsiteY3" fmla="*/ 914400 h 922564"/>
              <a:gd name="connsiteX4" fmla="*/ 0 w 914400"/>
              <a:gd name="connsiteY4" fmla="*/ 0 h 92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22564">
                <a:moveTo>
                  <a:pt x="0" y="0"/>
                </a:moveTo>
                <a:lnTo>
                  <a:pt x="914400" y="0"/>
                </a:lnTo>
                <a:lnTo>
                  <a:pt x="514350" y="922564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425819" y="341621"/>
            <a:ext cx="2364432" cy="180023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altLang="ru-RU" sz="1200" b="0" dirty="0" smtClean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Страховая </a:t>
            </a:r>
            <a:r>
              <a:rPr lang="ru-RU" altLang="ru-RU" sz="1200" b="0" dirty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lang="ru-RU" altLang="ru-RU" sz="1200" b="0" dirty="0" smtClean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омпания «Согласие»</a:t>
            </a:r>
            <a:endParaRPr lang="ru-RU" sz="1200" b="0" dirty="0">
              <a:solidFill>
                <a:srgbClr val="9696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995439" y="423083"/>
            <a:ext cx="8438468" cy="524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noProof="0" dirty="0" smtClean="0">
                <a:solidFill>
                  <a:srgbClr val="FF6700"/>
                </a:solidFill>
              </a:rPr>
              <a:t>Вакцинация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6700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14" name="Picture 1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439" y="6469553"/>
            <a:ext cx="1440180" cy="306705"/>
          </a:xfrm>
          <a:prstGeom prst="rect">
            <a:avLst/>
          </a:prstGeom>
        </p:spPr>
      </p:pic>
      <p:sp>
        <p:nvSpPr>
          <p:cNvPr id="11" name="Заголовок 3"/>
          <p:cNvSpPr txBox="1">
            <a:spLocks/>
          </p:cNvSpPr>
          <p:nvPr/>
        </p:nvSpPr>
        <p:spPr>
          <a:xfrm>
            <a:off x="1775520" y="1196752"/>
            <a:ext cx="4021178" cy="20114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>
              <a:buClr>
                <a:schemeClr val="tx2"/>
              </a:buClr>
            </a:pPr>
            <a:r>
              <a:rPr lang="ru-RU" sz="1200" dirty="0" smtClean="0">
                <a:solidFill>
                  <a:schemeClr val="tx1"/>
                </a:solidFill>
              </a:rPr>
              <a:t>ВАКЦИНАЦИЯ ЯВЛЯЕТСЯ ОСНОВОЙ    ПРОФИЛАКТИКИ ГРИППА (ВОЗ)</a:t>
            </a:r>
            <a:r>
              <a:rPr lang="en-US" sz="1200" dirty="0" smtClean="0">
                <a:solidFill>
                  <a:schemeClr val="tx1"/>
                </a:solidFill>
              </a:rPr>
              <a:t>: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ru-RU" sz="1200" b="0" dirty="0" smtClean="0">
              <a:solidFill>
                <a:schemeClr val="tx1"/>
              </a:solidFill>
            </a:endParaRPr>
          </a:p>
          <a:p>
            <a:pPr marL="171450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200" b="0" dirty="0" smtClean="0">
                <a:solidFill>
                  <a:schemeClr val="tx1"/>
                </a:solidFill>
              </a:rPr>
              <a:t>вакцинация снижает распространение болезни      и смерть от нее</a:t>
            </a:r>
            <a:r>
              <a:rPr lang="en-US" sz="1200" b="0" dirty="0" smtClean="0">
                <a:solidFill>
                  <a:schemeClr val="tx1"/>
                </a:solidFill>
              </a:rPr>
              <a:t>;</a:t>
            </a:r>
            <a:endParaRPr lang="ru-RU" sz="1200" b="0" dirty="0" smtClean="0">
              <a:solidFill>
                <a:schemeClr val="tx1"/>
              </a:solidFill>
            </a:endParaRPr>
          </a:p>
          <a:p>
            <a:pPr marL="171450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ru-RU" sz="1200" b="0" dirty="0" smtClean="0">
              <a:solidFill>
                <a:schemeClr val="tx1"/>
              </a:solidFill>
            </a:endParaRPr>
          </a:p>
          <a:p>
            <a:pPr marL="171450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200" b="0" dirty="0" smtClean="0">
                <a:solidFill>
                  <a:schemeClr val="tx1"/>
                </a:solidFill>
              </a:rPr>
              <a:t>вакцинация экономически эффективна</a:t>
            </a:r>
            <a:r>
              <a:rPr lang="en-US" sz="1200" b="0" dirty="0" smtClean="0">
                <a:solidFill>
                  <a:schemeClr val="tx1"/>
                </a:solidFill>
              </a:rPr>
              <a:t>;</a:t>
            </a:r>
            <a:endParaRPr lang="ru-RU" sz="1200" b="0" dirty="0" smtClean="0">
              <a:solidFill>
                <a:schemeClr val="tx1"/>
              </a:solidFill>
            </a:endParaRPr>
          </a:p>
          <a:p>
            <a:pPr marL="171450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ru-RU" sz="1200" b="0" dirty="0" smtClean="0">
              <a:solidFill>
                <a:schemeClr val="tx1"/>
              </a:solidFill>
            </a:endParaRPr>
          </a:p>
          <a:p>
            <a:pPr marL="171450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200" b="0" dirty="0" smtClean="0">
                <a:solidFill>
                  <a:schemeClr val="tx1"/>
                </a:solidFill>
              </a:rPr>
              <a:t>вакцинация работающих может</a:t>
            </a:r>
            <a:r>
              <a:rPr lang="en-US" sz="1200" b="0" dirty="0" smtClean="0">
                <a:solidFill>
                  <a:schemeClr val="tx1"/>
                </a:solidFill>
              </a:rPr>
              <a:t> </a:t>
            </a:r>
            <a:r>
              <a:rPr lang="ru-RU" sz="1200" b="0" dirty="0" smtClean="0">
                <a:solidFill>
                  <a:schemeClr val="tx1"/>
                </a:solidFill>
              </a:rPr>
              <a:t>значительно сократить затраты предприятия и общест</a:t>
            </a:r>
            <a:r>
              <a:rPr lang="ru-RU" sz="1200" b="0" dirty="0">
                <a:solidFill>
                  <a:schemeClr val="tx1"/>
                </a:solidFill>
              </a:rPr>
              <a:t>в</a:t>
            </a:r>
            <a:r>
              <a:rPr lang="ru-RU" sz="1200" b="0" dirty="0" smtClean="0">
                <a:solidFill>
                  <a:schemeClr val="tx1"/>
                </a:solidFill>
              </a:rPr>
              <a:t>а, связанные с гриппом</a:t>
            </a:r>
            <a:r>
              <a:rPr lang="en-US" sz="1200" b="0" dirty="0" smtClean="0">
                <a:solidFill>
                  <a:schemeClr val="tx1"/>
                </a:solidFill>
              </a:rPr>
              <a:t>.</a:t>
            </a:r>
            <a:endParaRPr lang="ru-RU" sz="1200" b="0" dirty="0">
              <a:solidFill>
                <a:schemeClr val="tx1"/>
              </a:solidFill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1775520" y="3672254"/>
            <a:ext cx="4021178" cy="2189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457200" eaLnBrk="1" latinLnBrk="0" hangingPunct="1">
              <a:buNone/>
              <a:defRPr sz="1200" b="0">
                <a:latin typeface="Tahoma"/>
                <a:ea typeface="+mj-ea"/>
                <a:cs typeface="Tahoma"/>
              </a:defRPr>
            </a:lvl1pPr>
          </a:lstStyle>
          <a:p>
            <a:pPr>
              <a:buClr>
                <a:schemeClr val="tx2"/>
              </a:buClr>
            </a:pPr>
            <a:r>
              <a:rPr lang="ru-RU" b="1" dirty="0"/>
              <a:t>ВАКЦИНАЦИЯ ОСОБЕННО ПОКАЗАНА</a:t>
            </a:r>
            <a:r>
              <a:rPr lang="en-US" b="1" dirty="0"/>
              <a:t>:</a:t>
            </a:r>
            <a:r>
              <a:rPr lang="ru-RU" b="1" dirty="0"/>
              <a:t> </a:t>
            </a:r>
          </a:p>
          <a:p>
            <a:pPr marL="171450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ru-RU" dirty="0"/>
          </a:p>
          <a:p>
            <a:pPr marL="171450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dirty="0"/>
              <a:t>лицам с высоким риском возникновения осложнений в случае заболевания гриппом</a:t>
            </a:r>
            <a:r>
              <a:rPr lang="en-US" dirty="0"/>
              <a:t>:</a:t>
            </a:r>
            <a:r>
              <a:rPr lang="ru-RU" dirty="0"/>
              <a:t> старше 60 лет, детям дошкольного возраста, школьникам</a:t>
            </a:r>
            <a:r>
              <a:rPr lang="en-US" dirty="0"/>
              <a:t>;</a:t>
            </a:r>
            <a:endParaRPr lang="ru-RU" dirty="0"/>
          </a:p>
          <a:p>
            <a:pPr marL="171450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ru-RU" dirty="0"/>
          </a:p>
          <a:p>
            <a:pPr marL="171450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dirty="0"/>
              <a:t>лицам, по роду профессии имеющим высокий риск заболевания гриппом или заражения им других лиц</a:t>
            </a:r>
            <a:r>
              <a:rPr lang="en-US" dirty="0"/>
              <a:t>:</a:t>
            </a:r>
            <a:r>
              <a:rPr lang="ru-RU" dirty="0"/>
              <a:t> медработникам, работникам образовательных учреждений, сферы социального обслуживания </a:t>
            </a:r>
            <a:r>
              <a:rPr lang="ru-RU" dirty="0" smtClean="0"/>
              <a:t>    и </a:t>
            </a:r>
            <a:r>
              <a:rPr lang="ru-RU" dirty="0"/>
              <a:t>т. д.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72093">
            <a:off x="1061999" y="1247813"/>
            <a:ext cx="504000" cy="504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960" y="3672254"/>
            <a:ext cx="504000" cy="504000"/>
          </a:xfrm>
          <a:prstGeom prst="rect">
            <a:avLst/>
          </a:prstGeom>
        </p:spPr>
      </p:pic>
      <p:sp>
        <p:nvSpPr>
          <p:cNvPr id="16" name="Slide Number Placeholder 10"/>
          <p:cNvSpPr txBox="1">
            <a:spLocks/>
          </p:cNvSpPr>
          <p:nvPr/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chemeClr val="bg1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</a:t>
            </a:fld>
            <a:endParaRPr lang="en-US" b="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7092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/>
          <p:nvPr/>
        </p:nvSpPr>
        <p:spPr>
          <a:xfrm rot="10800000">
            <a:off x="10416000" y="-17272"/>
            <a:ext cx="1776000" cy="6875272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1"/>
            <a:ext cx="914400" cy="3573463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861837"/>
            <a:ext cx="995439" cy="1004327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" fmla="*/ 0 w 914400"/>
              <a:gd name="connsiteY0" fmla="*/ 0 h 922564"/>
              <a:gd name="connsiteX1" fmla="*/ 914400 w 914400"/>
              <a:gd name="connsiteY1" fmla="*/ 0 h 922564"/>
              <a:gd name="connsiteX2" fmla="*/ 514350 w 914400"/>
              <a:gd name="connsiteY2" fmla="*/ 922564 h 922564"/>
              <a:gd name="connsiteX3" fmla="*/ 0 w 914400"/>
              <a:gd name="connsiteY3" fmla="*/ 914400 h 922564"/>
              <a:gd name="connsiteX4" fmla="*/ 0 w 914400"/>
              <a:gd name="connsiteY4" fmla="*/ 0 h 92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22564">
                <a:moveTo>
                  <a:pt x="0" y="0"/>
                </a:moveTo>
                <a:lnTo>
                  <a:pt x="914400" y="0"/>
                </a:lnTo>
                <a:lnTo>
                  <a:pt x="514350" y="922564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425819" y="341621"/>
            <a:ext cx="2364432" cy="180023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altLang="ru-RU" sz="1200" b="0" dirty="0" smtClean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Страховая </a:t>
            </a:r>
            <a:r>
              <a:rPr lang="ru-RU" altLang="ru-RU" sz="1200" b="0" dirty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lang="ru-RU" altLang="ru-RU" sz="1200" b="0" dirty="0" smtClean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омпания «Согласие»</a:t>
            </a:r>
            <a:endParaRPr lang="ru-RU" sz="1200" b="0" dirty="0">
              <a:solidFill>
                <a:srgbClr val="9696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995439" y="2810019"/>
            <a:ext cx="4919133" cy="29342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lvl="0" fontAlgn="auto">
              <a:spcAft>
                <a:spcPts val="0"/>
              </a:spcAft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Наличие постпрививочных реакций в первые 1</a:t>
            </a:r>
            <a:r>
              <a:rPr lang="en-US" sz="1200" b="0" dirty="0" smtClean="0">
                <a:solidFill>
                  <a:schemeClr val="tx1"/>
                </a:solidFill>
              </a:rPr>
              <a:t>–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3 дня после введения вакцины  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НЕ ЯВЛЯЕТСЯ ОСЛОЖНЕНИЕМ ВАКЦИНАЦИИ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, а есть проявление индивидуальной реактивности организма на препарат. Это 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ДОПУСТИМЫЕ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реакции. Различают местные и общие реакции. Проходят они в течение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1</a:t>
            </a:r>
            <a:r>
              <a:rPr lang="en-US" sz="1200" b="0" dirty="0" smtClean="0">
                <a:solidFill>
                  <a:schemeClr val="tx1"/>
                </a:solidFill>
              </a:rPr>
              <a:t>–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2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дней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Местные реакции неспецифичны и в целом нехарактерны. Максимальное число привитых, которые отмечают местные реакции, составляет 9%. Если прививка была сделана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внутримышечно,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основной реакцией является легкая болезненность в месте укола. Если вакцина была введена подкожно, наиболее вероятной реакцией будет покраснение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171450" lvl="0" indent="-171450" fontAlgn="auto">
              <a:spcAft>
                <a:spcPts val="0"/>
              </a:spcAft>
              <a:buClr>
                <a:srgbClr val="FF6700"/>
              </a:buClr>
              <a:buFont typeface="Arial" panose="020B0604020202020204" pitchFamily="34" charset="0"/>
              <a:buChar char="•"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Общие реакции неспецифичны и нехарактерны еще в большей степени, чем местные реакции. Незначительное (редко выше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37,5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°С) повышение температуры тела и недомогание отмечают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1</a:t>
            </a:r>
            <a:r>
              <a:rPr lang="en-US" sz="1200" b="0" dirty="0" smtClean="0">
                <a:solidFill>
                  <a:schemeClr val="tx1"/>
                </a:solidFill>
              </a:rPr>
              <a:t>–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2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% привитых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995439" y="396332"/>
            <a:ext cx="8438468" cy="524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обочные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эффекты от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вакцинации возможны?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6700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995439" y="1160486"/>
            <a:ext cx="8403167" cy="1380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СПЕЦИФИЧЕСКИХ ОСЛОЖНЕНИЙ НЕТ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Возможны аллергические расстройства у лиц с пищевой аллергией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    к белкам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куриных яиц.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Вам следует знать, что иммунологический эффект от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введенной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вакцины по защите от гриппа возникает 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lvl="0" fontAlgn="auto">
              <a:spcAft>
                <a:spcPts val="0"/>
              </a:spcAft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не раньше,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чем через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2</a:t>
            </a:r>
            <a:r>
              <a:rPr lang="en-US" sz="1200" b="0" dirty="0" smtClean="0">
                <a:solidFill>
                  <a:schemeClr val="tx1"/>
                </a:solidFill>
              </a:rPr>
              <a:t>–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4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недели после процедуры. Поэтому контакт с источником гриппа или ОРВИ в первые недели после прививки может закончиться развитием типичного инфекционного заболевания, что часто ошибочно </a:t>
            </a:r>
            <a:r>
              <a:rPr lang="ru-RU" sz="1200" b="0" dirty="0" smtClean="0">
                <a:solidFill>
                  <a:srgbClr val="4A4A54"/>
                </a:solidFill>
              </a:rPr>
              <a:t>считается последствием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вакцинации.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698216" y="2730147"/>
            <a:ext cx="4212228" cy="1339425"/>
          </a:xfrm>
          <a:custGeom>
            <a:avLst/>
            <a:gdLst>
              <a:gd name="connsiteX0" fmla="*/ 0 w 4212228"/>
              <a:gd name="connsiteY0" fmla="*/ 0 h 1301005"/>
              <a:gd name="connsiteX1" fmla="*/ 4212228 w 4212228"/>
              <a:gd name="connsiteY1" fmla="*/ 0 h 1301005"/>
              <a:gd name="connsiteX2" fmla="*/ 4212228 w 4212228"/>
              <a:gd name="connsiteY2" fmla="*/ 1301005 h 1301005"/>
              <a:gd name="connsiteX3" fmla="*/ 0 w 4212228"/>
              <a:gd name="connsiteY3" fmla="*/ 1301005 h 1301005"/>
              <a:gd name="connsiteX4" fmla="*/ 0 w 4212228"/>
              <a:gd name="connsiteY4" fmla="*/ 0 h 1301005"/>
              <a:gd name="connsiteX0" fmla="*/ 0 w 4212228"/>
              <a:gd name="connsiteY0" fmla="*/ 0 h 1324057"/>
              <a:gd name="connsiteX1" fmla="*/ 4212228 w 4212228"/>
              <a:gd name="connsiteY1" fmla="*/ 0 h 1324057"/>
              <a:gd name="connsiteX2" fmla="*/ 3789606 w 4212228"/>
              <a:gd name="connsiteY2" fmla="*/ 1324057 h 1324057"/>
              <a:gd name="connsiteX3" fmla="*/ 0 w 4212228"/>
              <a:gd name="connsiteY3" fmla="*/ 1301005 h 1324057"/>
              <a:gd name="connsiteX4" fmla="*/ 0 w 4212228"/>
              <a:gd name="connsiteY4" fmla="*/ 0 h 1324057"/>
              <a:gd name="connsiteX0" fmla="*/ 0 w 4212228"/>
              <a:gd name="connsiteY0" fmla="*/ 0 h 1324057"/>
              <a:gd name="connsiteX1" fmla="*/ 4212228 w 4212228"/>
              <a:gd name="connsiteY1" fmla="*/ 0 h 1324057"/>
              <a:gd name="connsiteX2" fmla="*/ 3851078 w 4212228"/>
              <a:gd name="connsiteY2" fmla="*/ 1324057 h 1324057"/>
              <a:gd name="connsiteX3" fmla="*/ 0 w 4212228"/>
              <a:gd name="connsiteY3" fmla="*/ 1301005 h 1324057"/>
              <a:gd name="connsiteX4" fmla="*/ 0 w 4212228"/>
              <a:gd name="connsiteY4" fmla="*/ 0 h 1324057"/>
              <a:gd name="connsiteX0" fmla="*/ 437990 w 4212228"/>
              <a:gd name="connsiteY0" fmla="*/ 0 h 1339425"/>
              <a:gd name="connsiteX1" fmla="*/ 4212228 w 4212228"/>
              <a:gd name="connsiteY1" fmla="*/ 15368 h 1339425"/>
              <a:gd name="connsiteX2" fmla="*/ 3851078 w 4212228"/>
              <a:gd name="connsiteY2" fmla="*/ 1339425 h 1339425"/>
              <a:gd name="connsiteX3" fmla="*/ 0 w 4212228"/>
              <a:gd name="connsiteY3" fmla="*/ 1316373 h 1339425"/>
              <a:gd name="connsiteX4" fmla="*/ 437990 w 4212228"/>
              <a:gd name="connsiteY4" fmla="*/ 0 h 1339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2228" h="1339425">
                <a:moveTo>
                  <a:pt x="437990" y="0"/>
                </a:moveTo>
                <a:lnTo>
                  <a:pt x="4212228" y="15368"/>
                </a:lnTo>
                <a:lnTo>
                  <a:pt x="3851078" y="1339425"/>
                </a:lnTo>
                <a:lnTo>
                  <a:pt x="0" y="1316373"/>
                </a:lnTo>
                <a:lnTo>
                  <a:pt x="43799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7032104" y="2840583"/>
            <a:ext cx="3744416" cy="11185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Особой подготовки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перед вакцинацией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требуется,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однако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лучше, чтобы в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течение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dirty="0" smtClean="0">
                <a:solidFill>
                  <a:prstClr val="white"/>
                </a:solidFill>
              </a:rPr>
              <a:t>двух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недель, предшествующих вакцинации, 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у вас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не было простудных заболеваний. 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439" y="6469553"/>
            <a:ext cx="1440180" cy="306705"/>
          </a:xfrm>
          <a:prstGeom prst="rect">
            <a:avLst/>
          </a:prstGeom>
        </p:spPr>
      </p:pic>
      <p:sp>
        <p:nvSpPr>
          <p:cNvPr id="14" name="Slide Number Placeholder 10"/>
          <p:cNvSpPr txBox="1">
            <a:spLocks/>
          </p:cNvSpPr>
          <p:nvPr/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chemeClr val="bg1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</a:t>
            </a:fld>
            <a:endParaRPr lang="en-US" b="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01226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/>
          <p:nvPr/>
        </p:nvSpPr>
        <p:spPr>
          <a:xfrm rot="10800000">
            <a:off x="10416000" y="-17272"/>
            <a:ext cx="1776000" cy="6875272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1"/>
            <a:ext cx="914400" cy="3573463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861837"/>
            <a:ext cx="995439" cy="1004327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" fmla="*/ 0 w 914400"/>
              <a:gd name="connsiteY0" fmla="*/ 0 h 922564"/>
              <a:gd name="connsiteX1" fmla="*/ 914400 w 914400"/>
              <a:gd name="connsiteY1" fmla="*/ 0 h 922564"/>
              <a:gd name="connsiteX2" fmla="*/ 514350 w 914400"/>
              <a:gd name="connsiteY2" fmla="*/ 922564 h 922564"/>
              <a:gd name="connsiteX3" fmla="*/ 0 w 914400"/>
              <a:gd name="connsiteY3" fmla="*/ 914400 h 922564"/>
              <a:gd name="connsiteX4" fmla="*/ 0 w 914400"/>
              <a:gd name="connsiteY4" fmla="*/ 0 h 92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22564">
                <a:moveTo>
                  <a:pt x="0" y="0"/>
                </a:moveTo>
                <a:lnTo>
                  <a:pt x="914400" y="0"/>
                </a:lnTo>
                <a:lnTo>
                  <a:pt x="514350" y="922564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425819" y="341621"/>
            <a:ext cx="2364432" cy="180023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altLang="ru-RU" sz="1200" b="0" dirty="0" smtClean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Страховая </a:t>
            </a:r>
            <a:r>
              <a:rPr lang="ru-RU" altLang="ru-RU" sz="1200" b="0" dirty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lang="ru-RU" altLang="ru-RU" sz="1200" b="0" dirty="0" smtClean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омпания «Согласие»</a:t>
            </a:r>
            <a:endParaRPr lang="ru-RU" sz="1200" b="0" dirty="0">
              <a:solidFill>
                <a:srgbClr val="9696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1009950" y="644494"/>
            <a:ext cx="8438468" cy="524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Какие противопоказания к вакцинации против гриппа?</a:t>
            </a: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1009950" y="1937534"/>
            <a:ext cx="4748217" cy="43405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71450" lvl="0" indent="-171450" fontAlgn="auto">
              <a:spcAft>
                <a:spcPts val="0"/>
              </a:spcAft>
              <a:buClr>
                <a:srgbClr val="FF6700"/>
              </a:buClr>
              <a:buFont typeface="Arial" panose="020B0604020202020204" pitchFamily="34" charset="0"/>
              <a:buChar char="•"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Аллергические реакции на вакцину против гриппа наблюдаются редко. Если у вас когда-либо развивалась сильная аллергическая реакция после введения вакцины против гриппа </a:t>
            </a:r>
            <a:r>
              <a:rPr lang="en-US" sz="1200" b="0" dirty="0" smtClean="0">
                <a:solidFill>
                  <a:schemeClr val="tx1"/>
                </a:solidFill>
              </a:rPr>
              <a:t>—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СООБЩИТЕ 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ВРАЧУ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!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Сильная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аллергическая реакция на какой-либо компонент вакцины (см. инструкцию к конкретному препарату) может послужить причиной для отвода от вакцинации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Вирусы гриппа для всех без исключения вакцин выращиваются на куриных эмбрионах. Сообщите врачу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,  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если у вас наблюдается сильная (угрожающая жизни) аллергическая реакция на куриные яйца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Лица, имеющие острые заболевания, должны выздороветь перед прохождением вакцинации против гриппа. 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   Если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вы заболеваете, поговорите с врачом о переносе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даты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 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вакцинации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Не нужно откладывать вакцинацию, если человек принимает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антибиотики. Не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существует никаких доказательств, что острое заболевание снижает эффективность вакцинации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или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повышает риск побочных эффектов.</a:t>
            </a: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6049827" y="2451668"/>
            <a:ext cx="3924124" cy="6358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ОСТАТОЧНЫЕ ЯВЛЕНИЯ ПОСЛЕ ОРЗ В ВИДЕ КАШЛЯ И НАСМОРКА ОТВОДОМ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ОТ ВАКЦИНАЦИИ НЕ ЯВЛЯЮТСЯ.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9826" y="1156397"/>
            <a:ext cx="1063830" cy="1063830"/>
          </a:xfrm>
          <a:prstGeom prst="rect">
            <a:avLst/>
          </a:prstGeom>
        </p:spPr>
      </p:pic>
      <p:sp>
        <p:nvSpPr>
          <p:cNvPr id="12" name="Прямоугольник 10"/>
          <p:cNvSpPr/>
          <p:nvPr/>
        </p:nvSpPr>
        <p:spPr>
          <a:xfrm>
            <a:off x="6122733" y="3480538"/>
            <a:ext cx="4212228" cy="1339425"/>
          </a:xfrm>
          <a:custGeom>
            <a:avLst/>
            <a:gdLst>
              <a:gd name="connsiteX0" fmla="*/ 0 w 4212228"/>
              <a:gd name="connsiteY0" fmla="*/ 0 h 1301005"/>
              <a:gd name="connsiteX1" fmla="*/ 4212228 w 4212228"/>
              <a:gd name="connsiteY1" fmla="*/ 0 h 1301005"/>
              <a:gd name="connsiteX2" fmla="*/ 4212228 w 4212228"/>
              <a:gd name="connsiteY2" fmla="*/ 1301005 h 1301005"/>
              <a:gd name="connsiteX3" fmla="*/ 0 w 4212228"/>
              <a:gd name="connsiteY3" fmla="*/ 1301005 h 1301005"/>
              <a:gd name="connsiteX4" fmla="*/ 0 w 4212228"/>
              <a:gd name="connsiteY4" fmla="*/ 0 h 1301005"/>
              <a:gd name="connsiteX0" fmla="*/ 0 w 4212228"/>
              <a:gd name="connsiteY0" fmla="*/ 0 h 1324057"/>
              <a:gd name="connsiteX1" fmla="*/ 4212228 w 4212228"/>
              <a:gd name="connsiteY1" fmla="*/ 0 h 1324057"/>
              <a:gd name="connsiteX2" fmla="*/ 3789606 w 4212228"/>
              <a:gd name="connsiteY2" fmla="*/ 1324057 h 1324057"/>
              <a:gd name="connsiteX3" fmla="*/ 0 w 4212228"/>
              <a:gd name="connsiteY3" fmla="*/ 1301005 h 1324057"/>
              <a:gd name="connsiteX4" fmla="*/ 0 w 4212228"/>
              <a:gd name="connsiteY4" fmla="*/ 0 h 1324057"/>
              <a:gd name="connsiteX0" fmla="*/ 0 w 4212228"/>
              <a:gd name="connsiteY0" fmla="*/ 0 h 1324057"/>
              <a:gd name="connsiteX1" fmla="*/ 4212228 w 4212228"/>
              <a:gd name="connsiteY1" fmla="*/ 0 h 1324057"/>
              <a:gd name="connsiteX2" fmla="*/ 3851078 w 4212228"/>
              <a:gd name="connsiteY2" fmla="*/ 1324057 h 1324057"/>
              <a:gd name="connsiteX3" fmla="*/ 0 w 4212228"/>
              <a:gd name="connsiteY3" fmla="*/ 1301005 h 1324057"/>
              <a:gd name="connsiteX4" fmla="*/ 0 w 4212228"/>
              <a:gd name="connsiteY4" fmla="*/ 0 h 1324057"/>
              <a:gd name="connsiteX0" fmla="*/ 437990 w 4212228"/>
              <a:gd name="connsiteY0" fmla="*/ 0 h 1339425"/>
              <a:gd name="connsiteX1" fmla="*/ 4212228 w 4212228"/>
              <a:gd name="connsiteY1" fmla="*/ 15368 h 1339425"/>
              <a:gd name="connsiteX2" fmla="*/ 3851078 w 4212228"/>
              <a:gd name="connsiteY2" fmla="*/ 1339425 h 1339425"/>
              <a:gd name="connsiteX3" fmla="*/ 0 w 4212228"/>
              <a:gd name="connsiteY3" fmla="*/ 1316373 h 1339425"/>
              <a:gd name="connsiteX4" fmla="*/ 437990 w 4212228"/>
              <a:gd name="connsiteY4" fmla="*/ 0 h 1339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2228" h="1339425">
                <a:moveTo>
                  <a:pt x="437990" y="0"/>
                </a:moveTo>
                <a:lnTo>
                  <a:pt x="4212228" y="15368"/>
                </a:lnTo>
                <a:lnTo>
                  <a:pt x="3851078" y="1339425"/>
                </a:lnTo>
                <a:lnTo>
                  <a:pt x="0" y="1316373"/>
                </a:lnTo>
                <a:lnTo>
                  <a:pt x="43799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Заголовок 3"/>
          <p:cNvSpPr txBox="1">
            <a:spLocks/>
          </p:cNvSpPr>
          <p:nvPr/>
        </p:nvSpPr>
        <p:spPr>
          <a:xfrm>
            <a:off x="6559218" y="3480538"/>
            <a:ext cx="3392210" cy="13238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Все современные вакцины для профилактики гриппа безопасны и обладают высокой эффективностью с точки зрения профилактики гриппа и развития осложнений.</a:t>
            </a:r>
          </a:p>
        </p:txBody>
      </p:sp>
      <p:pic>
        <p:nvPicPr>
          <p:cNvPr id="14" name="Picture 1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439" y="6469553"/>
            <a:ext cx="1440180" cy="306705"/>
          </a:xfrm>
          <a:prstGeom prst="rect">
            <a:avLst/>
          </a:prstGeom>
        </p:spPr>
      </p:pic>
      <p:sp>
        <p:nvSpPr>
          <p:cNvPr id="15" name="Slide Number Placeholder 10"/>
          <p:cNvSpPr txBox="1">
            <a:spLocks/>
          </p:cNvSpPr>
          <p:nvPr/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chemeClr val="bg1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</a:t>
            </a:fld>
            <a:endParaRPr lang="en-US" b="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46228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/>
          <p:nvPr/>
        </p:nvSpPr>
        <p:spPr>
          <a:xfrm rot="10800000">
            <a:off x="10416000" y="-17272"/>
            <a:ext cx="1776000" cy="6875272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1"/>
            <a:ext cx="914400" cy="3573463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861837"/>
            <a:ext cx="995439" cy="1004327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" fmla="*/ 0 w 914400"/>
              <a:gd name="connsiteY0" fmla="*/ 0 h 922564"/>
              <a:gd name="connsiteX1" fmla="*/ 914400 w 914400"/>
              <a:gd name="connsiteY1" fmla="*/ 0 h 922564"/>
              <a:gd name="connsiteX2" fmla="*/ 514350 w 914400"/>
              <a:gd name="connsiteY2" fmla="*/ 922564 h 922564"/>
              <a:gd name="connsiteX3" fmla="*/ 0 w 914400"/>
              <a:gd name="connsiteY3" fmla="*/ 914400 h 922564"/>
              <a:gd name="connsiteX4" fmla="*/ 0 w 914400"/>
              <a:gd name="connsiteY4" fmla="*/ 0 h 92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22564">
                <a:moveTo>
                  <a:pt x="0" y="0"/>
                </a:moveTo>
                <a:lnTo>
                  <a:pt x="914400" y="0"/>
                </a:lnTo>
                <a:lnTo>
                  <a:pt x="514350" y="922564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425819" y="341621"/>
            <a:ext cx="2364432" cy="180023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altLang="ru-RU" sz="1200" b="0" dirty="0" smtClean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Страховая </a:t>
            </a:r>
            <a:r>
              <a:rPr lang="ru-RU" altLang="ru-RU" sz="1200" b="0" dirty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lang="ru-RU" altLang="ru-RU" sz="1200" b="0" dirty="0" smtClean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омпания «Согласие»</a:t>
            </a:r>
            <a:endParaRPr lang="ru-RU" sz="1200" b="0" dirty="0">
              <a:solidFill>
                <a:srgbClr val="9696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1076152" y="462509"/>
            <a:ext cx="8438468" cy="524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«Гриппол плюс»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6700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1076152" y="1155843"/>
            <a:ext cx="8048368" cy="9698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Grippol</a:t>
            </a:r>
            <a:r>
              <a:rPr kumimoji="0" lang="ru-RU" sz="1200" i="0" u="none" strike="noStrike" kern="1200" cap="none" spc="0" normalizeH="0" baseline="3000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®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 plus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, НПО ПЕТРОВАКС ФАРМ ООО (Россия), описание утверждено в 2019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году.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Форма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выпуска: суспензия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для внутримышечного и подкожного введения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0,5 мл / 1 доза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Действующие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вещества: азоксимера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бромид 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Azoximer bromide), 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акцина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для профилактики гриппа инактивированная 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Inactivated influenza vaccine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)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6152" y="3234509"/>
            <a:ext cx="900000" cy="900000"/>
          </a:xfrm>
          <a:prstGeom prst="rect">
            <a:avLst/>
          </a:prstGeom>
        </p:spPr>
      </p:pic>
      <p:sp>
        <p:nvSpPr>
          <p:cNvPr id="11" name="Заголовок 3"/>
          <p:cNvSpPr txBox="1">
            <a:spLocks/>
          </p:cNvSpPr>
          <p:nvPr/>
        </p:nvSpPr>
        <p:spPr>
          <a:xfrm>
            <a:off x="2516152" y="2024339"/>
            <a:ext cx="6553200" cy="12892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Суспензия для в/м и п/к введения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 в виде бесцветной или с желтоватым оттенком слегка опалесцирующей жидкости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171450" lvl="0" indent="-171450" fontAlgn="auto">
              <a:spcAft>
                <a:spcPts val="0"/>
              </a:spcAft>
              <a:buClr>
                <a:srgbClr val="FF6700"/>
              </a:buClr>
              <a:buFont typeface="Arial" panose="020B0604020202020204" pitchFamily="34" charset="0"/>
              <a:buChar char="•"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нтиген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вируса гриппа типа А (H</a:t>
            </a:r>
            <a:r>
              <a:rPr kumimoji="0" lang="ru-RU" sz="1200" b="0" i="0" u="none" strike="noStrike" kern="1200" cap="none" spc="0" normalizeH="0" baseline="-2500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1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N</a:t>
            </a:r>
            <a:r>
              <a:rPr kumimoji="0" lang="ru-RU" sz="1200" b="0" i="0" u="none" strike="noStrike" kern="1200" cap="none" spc="0" normalizeH="0" baseline="-2500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1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)* с содержанием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гемагглютинина </a:t>
            </a:r>
            <a:r>
              <a:rPr lang="en-US" sz="1200" b="0" dirty="0" smtClean="0">
                <a:solidFill>
                  <a:schemeClr val="tx1"/>
                </a:solidFill>
              </a:rPr>
              <a:t>—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5 мкг</a:t>
            </a:r>
            <a:r>
              <a:rPr lang="ru-RU" sz="1200" b="0" dirty="0">
                <a:solidFill>
                  <a:srgbClr val="4A4A54"/>
                </a:solidFill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171450" lvl="0" indent="-171450" fontAlgn="auto">
              <a:spcAft>
                <a:spcPts val="0"/>
              </a:spcAft>
              <a:buClr>
                <a:srgbClr val="FF6700"/>
              </a:buClr>
              <a:buFont typeface="Arial" panose="020B0604020202020204" pitchFamily="34" charset="0"/>
              <a:buChar char="•"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нтиген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вируса гриппа типа А (H</a:t>
            </a:r>
            <a:r>
              <a:rPr kumimoji="0" lang="ru-RU" sz="1200" b="0" i="0" u="none" strike="noStrike" kern="1200" cap="none" spc="0" normalizeH="0" baseline="-2500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3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N</a:t>
            </a:r>
            <a:r>
              <a:rPr kumimoji="0" lang="ru-RU" sz="1200" b="0" i="0" u="none" strike="noStrike" kern="1200" cap="none" spc="0" normalizeH="0" baseline="-2500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2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)* с содержанием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гемагглютинина </a:t>
            </a:r>
            <a:r>
              <a:rPr lang="en-US" sz="1200" b="0" dirty="0" smtClean="0">
                <a:solidFill>
                  <a:schemeClr val="tx1"/>
                </a:solidFill>
              </a:rPr>
              <a:t>—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5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мкг</a:t>
            </a:r>
            <a:r>
              <a:rPr lang="ru-RU" sz="1200" b="0" dirty="0">
                <a:solidFill>
                  <a:srgbClr val="4A4A54"/>
                </a:solidFill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171450" lvl="0" indent="-171450" fontAlgn="auto">
              <a:spcAft>
                <a:spcPts val="0"/>
              </a:spcAft>
              <a:buClr>
                <a:srgbClr val="FF6700"/>
              </a:buClr>
              <a:buFont typeface="Arial" panose="020B0604020202020204" pitchFamily="34" charset="0"/>
              <a:buChar char="•"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нтиген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вируса гриппа типа B* с содержанием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гемагглютинина </a:t>
            </a:r>
            <a:r>
              <a:rPr lang="en-US" sz="1200" b="0" dirty="0" smtClean="0">
                <a:solidFill>
                  <a:schemeClr val="tx1"/>
                </a:solidFill>
              </a:rPr>
              <a:t>—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5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мкг</a:t>
            </a:r>
            <a:r>
              <a:rPr lang="ru-RU" sz="1200" b="0" dirty="0">
                <a:solidFill>
                  <a:srgbClr val="4A4A54"/>
                </a:solidFill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171450" lvl="0" indent="-171450" fontAlgn="auto">
              <a:spcAft>
                <a:spcPts val="0"/>
              </a:spcAft>
              <a:buClr>
                <a:srgbClr val="FF6700"/>
              </a:buClr>
              <a:buFont typeface="Arial" panose="020B0604020202020204" pitchFamily="34" charset="0"/>
              <a:buChar char="•"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зоксимера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бромид (полиоксидоний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) </a:t>
            </a:r>
            <a:r>
              <a:rPr lang="en-US" sz="1200" b="0" dirty="0" smtClean="0">
                <a:solidFill>
                  <a:schemeClr val="tx1"/>
                </a:solidFill>
              </a:rPr>
              <a:t>—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500 мкг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2516152" y="3526146"/>
            <a:ext cx="7030996" cy="28428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Фармакологическое 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действие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Вакцина гриппозная тривалентная инактивированная полимер-субъединичная представляет собой протективные антигены (гемагглютинин и нейраминидаза), выделенные из очищенных вирусов гриппа типа А и В, выращенных на куриных эмбрионах, связанные с водорастворимым высокомолекулярным иммуноадъювантом N-оксидированным производным 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поли-1,4-этиленпиперазина (азоксимера бромид).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lvl="0" fontAlgn="auto">
              <a:spcAft>
                <a:spcPts val="0"/>
              </a:spcAft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Вакцина вызывает формирование высокого уровня специфического иммунитета против гриппа. Защитный эффект после вакцинации, как правило, наступает через </a:t>
            </a:r>
            <a:r>
              <a:rPr lang="ru-RU" sz="1200" b="0" dirty="0" smtClean="0">
                <a:solidFill>
                  <a:srgbClr val="4A4A54"/>
                </a:solidFill>
              </a:rPr>
              <a:t>8</a:t>
            </a:r>
            <a:r>
              <a:rPr lang="en-US" sz="1200" b="0" dirty="0" smtClean="0">
                <a:solidFill>
                  <a:srgbClr val="4A4A54"/>
                </a:solidFill>
              </a:rPr>
              <a:t>–</a:t>
            </a:r>
            <a:r>
              <a:rPr lang="ru-RU" sz="1200" b="0" dirty="0">
                <a:solidFill>
                  <a:srgbClr val="4A4A54"/>
                </a:solidFill>
              </a:rPr>
              <a:t>12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дней и сохраняется 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lvl="0" fontAlgn="auto">
              <a:spcAft>
                <a:spcPts val="0"/>
              </a:spcAft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до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12 месяцев, в 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 ч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 у пожилых лиц. Защитные титры антител к вирусам гриппа после вакцинации лиц разного возраста определяются 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75</a:t>
            </a:r>
            <a:r>
              <a:rPr lang="en-US" sz="1200" b="0" dirty="0" smtClean="0">
                <a:solidFill>
                  <a:srgbClr val="4A4A54"/>
                </a:solidFill>
              </a:rPr>
              <a:t>–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95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% вакцинированных.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Включение в вакцинный препарат иммуномодулятора азоксимера бромида, обладающего широким спектром иммунофармакологического действия, обеспечивает увеличение иммуногенности и стабильности антигенов, позволяет повысить иммунологическую память, существенно снизить прививочную дозу антигенов, повысить устойчивость организма к другим инфекциям за счет коррекции иммунного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статуса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439" y="6469553"/>
            <a:ext cx="1440180" cy="306705"/>
          </a:xfrm>
          <a:prstGeom prst="rect">
            <a:avLst/>
          </a:prstGeom>
        </p:spPr>
      </p:pic>
      <p:sp>
        <p:nvSpPr>
          <p:cNvPr id="14" name="Slide Number Placeholder 10"/>
          <p:cNvSpPr txBox="1">
            <a:spLocks/>
          </p:cNvSpPr>
          <p:nvPr/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chemeClr val="bg1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6</a:t>
            </a:fld>
            <a:endParaRPr lang="en-US" b="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16299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/>
          <p:nvPr/>
        </p:nvSpPr>
        <p:spPr>
          <a:xfrm rot="10800000">
            <a:off x="10416000" y="-17272"/>
            <a:ext cx="1776000" cy="6875272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1"/>
            <a:ext cx="914400" cy="3573463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861837"/>
            <a:ext cx="995439" cy="1004327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" fmla="*/ 0 w 914400"/>
              <a:gd name="connsiteY0" fmla="*/ 0 h 922564"/>
              <a:gd name="connsiteX1" fmla="*/ 914400 w 914400"/>
              <a:gd name="connsiteY1" fmla="*/ 0 h 922564"/>
              <a:gd name="connsiteX2" fmla="*/ 514350 w 914400"/>
              <a:gd name="connsiteY2" fmla="*/ 922564 h 922564"/>
              <a:gd name="connsiteX3" fmla="*/ 0 w 914400"/>
              <a:gd name="connsiteY3" fmla="*/ 914400 h 922564"/>
              <a:gd name="connsiteX4" fmla="*/ 0 w 914400"/>
              <a:gd name="connsiteY4" fmla="*/ 0 h 92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22564">
                <a:moveTo>
                  <a:pt x="0" y="0"/>
                </a:moveTo>
                <a:lnTo>
                  <a:pt x="914400" y="0"/>
                </a:lnTo>
                <a:lnTo>
                  <a:pt x="514350" y="922564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425819" y="341621"/>
            <a:ext cx="2364432" cy="180023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altLang="ru-RU" sz="1200" b="0" dirty="0" smtClean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Страховая </a:t>
            </a:r>
            <a:r>
              <a:rPr lang="ru-RU" altLang="ru-RU" sz="1200" b="0" dirty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lang="ru-RU" altLang="ru-RU" sz="1200" b="0" dirty="0" smtClean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омпания «Согласие»</a:t>
            </a:r>
            <a:endParaRPr lang="ru-RU" sz="1200" b="0" dirty="0">
              <a:solidFill>
                <a:srgbClr val="9696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1030870" y="415155"/>
            <a:ext cx="8438468" cy="524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«Гриппол плюс»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6700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870" y="2204864"/>
            <a:ext cx="900000" cy="900000"/>
          </a:xfrm>
          <a:prstGeom prst="rect">
            <a:avLst/>
          </a:prstGeom>
        </p:spPr>
      </p:pic>
      <p:sp>
        <p:nvSpPr>
          <p:cNvPr id="10" name="Заголовок 3"/>
          <p:cNvSpPr txBox="1">
            <a:spLocks/>
          </p:cNvSpPr>
          <p:nvPr/>
        </p:nvSpPr>
        <p:spPr>
          <a:xfrm>
            <a:off x="2470870" y="1196752"/>
            <a:ext cx="6553200" cy="34351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Показания.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Специфическая профилактика гриппа у детей с 6-месячного возраста, подростков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        и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взрослых без ограничения возраста.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Вакцина особенно показана лицам с высоким риском возникновения осложнений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          в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случае заболевания гриппом: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старше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60 лет, детям дошкольного возраста, школьникам;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взрослым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и детям, часто болеющим ОРЗ, страдающим хроническими соматическими заболеваниями, в 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 ч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 болезнями и пороками развития ЦНС, сердечно-сосудистой системы и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бронхолегочной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системы, бронхиальной астмой, хроническими заболеваниями почек, сахарным диабетом, болезнями обмена веществ, аутоиммунными заболеваниями, аллергическими заболеваниями (кроме аллергии 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 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  к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куриному белку), хронической анемией, врожденным или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приобретенным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  иммунодефицитом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,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ВИЧ-инфицированным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Вакцина также показана лицам, по роду профессии имеющим высокий риск заболевания гриппом или заражения им других лиц, в 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 ч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медработникам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, работникам образовательных учреждений, сферы социального обслуживания, транспорта, торговли, полиции,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военнослужащим.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11" name="Picture 1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439" y="6469553"/>
            <a:ext cx="1440180" cy="306705"/>
          </a:xfrm>
          <a:prstGeom prst="rect">
            <a:avLst/>
          </a:prstGeom>
        </p:spPr>
      </p:pic>
      <p:sp>
        <p:nvSpPr>
          <p:cNvPr id="12" name="Slide Number Placeholder 10"/>
          <p:cNvSpPr txBox="1">
            <a:spLocks/>
          </p:cNvSpPr>
          <p:nvPr/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chemeClr val="bg1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</a:t>
            </a:fld>
            <a:endParaRPr lang="en-US" b="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06519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/>
          <p:nvPr/>
        </p:nvSpPr>
        <p:spPr>
          <a:xfrm rot="10800000">
            <a:off x="10416000" y="-17272"/>
            <a:ext cx="1776000" cy="6875272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1"/>
            <a:ext cx="914400" cy="3573463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861837"/>
            <a:ext cx="995439" cy="1004327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" fmla="*/ 0 w 914400"/>
              <a:gd name="connsiteY0" fmla="*/ 0 h 922564"/>
              <a:gd name="connsiteX1" fmla="*/ 914400 w 914400"/>
              <a:gd name="connsiteY1" fmla="*/ 0 h 922564"/>
              <a:gd name="connsiteX2" fmla="*/ 514350 w 914400"/>
              <a:gd name="connsiteY2" fmla="*/ 922564 h 922564"/>
              <a:gd name="connsiteX3" fmla="*/ 0 w 914400"/>
              <a:gd name="connsiteY3" fmla="*/ 914400 h 922564"/>
              <a:gd name="connsiteX4" fmla="*/ 0 w 914400"/>
              <a:gd name="connsiteY4" fmla="*/ 0 h 92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22564">
                <a:moveTo>
                  <a:pt x="0" y="0"/>
                </a:moveTo>
                <a:lnTo>
                  <a:pt x="914400" y="0"/>
                </a:lnTo>
                <a:lnTo>
                  <a:pt x="514350" y="922564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425819" y="341621"/>
            <a:ext cx="2364432" cy="180023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altLang="ru-RU" sz="1200" b="0" dirty="0" smtClean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Страховая </a:t>
            </a:r>
            <a:r>
              <a:rPr lang="ru-RU" altLang="ru-RU" sz="1200" b="0" dirty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lang="ru-RU" altLang="ru-RU" sz="1200" b="0" dirty="0" smtClean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омпания «Согласие»</a:t>
            </a:r>
            <a:endParaRPr lang="ru-RU" sz="1200" b="0" dirty="0">
              <a:solidFill>
                <a:srgbClr val="9696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971501" y="347221"/>
            <a:ext cx="8438468" cy="524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«Гриппол плюс»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6700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501" y="3136633"/>
            <a:ext cx="900000" cy="900000"/>
          </a:xfrm>
          <a:prstGeom prst="rect">
            <a:avLst/>
          </a:prstGeom>
        </p:spPr>
      </p:pic>
      <p:sp>
        <p:nvSpPr>
          <p:cNvPr id="10" name="Заголовок 3"/>
          <p:cNvSpPr txBox="1">
            <a:spLocks/>
          </p:cNvSpPr>
          <p:nvPr/>
        </p:nvSpPr>
        <p:spPr>
          <a:xfrm>
            <a:off x="2411501" y="793281"/>
            <a:ext cx="6553200" cy="2635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Режим 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дозирования.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Вакцинацию проводят ежегодно в осенне-зимний период. Возможна вакцинация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          в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начале эпидемического подъема заболеваемости гриппом.</a:t>
            </a:r>
          </a:p>
          <a:p>
            <a:pPr lvl="0" fontAlgn="auto">
              <a:spcAft>
                <a:spcPts val="0"/>
              </a:spcAft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Детям старше 3 лет, подросткам и взрослым вакцину вводят в/м или глубоко п/к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          в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верхнюю треть наружной поверхности плеча (в дельтовидную мышцу), детям младшего возраста </a:t>
            </a:r>
            <a:r>
              <a:rPr lang="en-US" sz="1200" b="0" dirty="0" smtClean="0">
                <a:solidFill>
                  <a:srgbClr val="4A4A54"/>
                </a:solidFill>
              </a:rPr>
              <a:t>—</a:t>
            </a:r>
            <a:r>
              <a:rPr lang="ru-RU" sz="1200" b="0" dirty="0" smtClean="0">
                <a:solidFill>
                  <a:srgbClr val="4A4A54"/>
                </a:solidFill>
              </a:rPr>
              <a:t>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в/м в переднебоковую поверхность бедра.</a:t>
            </a:r>
          </a:p>
          <a:p>
            <a:pPr lvl="0" fontAlgn="auto">
              <a:spcAft>
                <a:spcPts val="0"/>
              </a:spcAft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Детям в возрасте от 6 до 35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мес.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включительно вводят по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0,25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мл двукратно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                с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интервалом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3</a:t>
            </a:r>
            <a:r>
              <a:rPr lang="en-US" sz="1200" b="0" dirty="0" smtClean="0">
                <a:solidFill>
                  <a:srgbClr val="4A4A54"/>
                </a:solidFill>
              </a:rPr>
              <a:t>–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4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недели.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Детям старше 36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мес.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и взрослым вакцину вводят однократно в дозе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0,5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мл.</a:t>
            </a:r>
          </a:p>
          <a:p>
            <a:pPr lvl="0" fontAlgn="auto">
              <a:spcAft>
                <a:spcPts val="0"/>
              </a:spcAft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Ранее не болевшим гриппом и не вакцинированным детям возможно двукратное введение вакцины с интервалом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3</a:t>
            </a:r>
            <a:r>
              <a:rPr lang="en-US" sz="1200" b="0" dirty="0" smtClean="0">
                <a:solidFill>
                  <a:srgbClr val="4A4A54"/>
                </a:solidFill>
              </a:rPr>
              <a:t>–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4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недели.</a:t>
            </a:r>
          </a:p>
          <a:p>
            <a:pPr lvl="0" fontAlgn="auto">
              <a:spcAft>
                <a:spcPts val="0"/>
              </a:spcAft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Пациентам с иммунодефицитом и получающим иммуносупрессивную терапию возможно введение вакцины двукратно по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0,5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мл с интервалом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3</a:t>
            </a:r>
            <a:r>
              <a:rPr lang="en-US" sz="1200" b="0" dirty="0" smtClean="0">
                <a:solidFill>
                  <a:srgbClr val="4A4A54"/>
                </a:solidFill>
              </a:rPr>
              <a:t>–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4 недели.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11" name="Заголовок 3"/>
          <p:cNvSpPr txBox="1">
            <a:spLocks/>
          </p:cNvSpPr>
          <p:nvPr/>
        </p:nvSpPr>
        <p:spPr>
          <a:xfrm>
            <a:off x="2411500" y="3594011"/>
            <a:ext cx="6636827" cy="30288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Побочное 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действие.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Вакцина является высокоочищенным препаратом, хорошо переносится детьми 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и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взрослыми.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Частота побочных реакций определяется следующим образом: часто (&gt;1/100, &lt;1/10), нечасто (&gt;1/1000, &lt;1/100), редко (&gt;1/10 000, &lt;1/1000), очень редко (&lt;1/10 000).</a:t>
            </a:r>
          </a:p>
          <a:p>
            <a:pPr lvl="0" fontAlgn="auto">
              <a:spcAft>
                <a:spcPts val="0"/>
              </a:spcAft>
              <a:defRPr/>
            </a:pP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Местные реакции: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 часто </a:t>
            </a:r>
            <a:r>
              <a:rPr lang="en-US" sz="1200" b="0" dirty="0" smtClean="0">
                <a:solidFill>
                  <a:schemeClr val="tx1"/>
                </a:solidFill>
              </a:rPr>
              <a:t>—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болезненность, гиперемия, уплотнение и отек в месте введения.</a:t>
            </a:r>
          </a:p>
          <a:p>
            <a:pPr lvl="0" fontAlgn="auto">
              <a:spcAft>
                <a:spcPts val="0"/>
              </a:spcAft>
              <a:defRPr/>
            </a:pP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Общие реакции: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 часто </a:t>
            </a:r>
            <a:r>
              <a:rPr lang="en-US" sz="1200" b="0" dirty="0" smtClean="0">
                <a:solidFill>
                  <a:schemeClr val="tx1"/>
                </a:solidFill>
              </a:rPr>
              <a:t>—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недомогание, слабость, субфебрильная температура; нечасто </a:t>
            </a:r>
            <a:r>
              <a:rPr lang="en-US" sz="1200" b="0" dirty="0">
                <a:solidFill>
                  <a:schemeClr val="tx1"/>
                </a:solidFill>
              </a:rPr>
              <a:t>—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легкий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насморк, боль в горле, головная боль и повышение температуры выше субфебрильной (указанные реакции обычно проходят самостоятельно в течение 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lvl="0" fontAlgn="auto">
              <a:spcAft>
                <a:spcPts val="0"/>
              </a:spcAft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1</a:t>
            </a:r>
            <a:r>
              <a:rPr lang="en-US" sz="1200" b="0" dirty="0" smtClean="0">
                <a:solidFill>
                  <a:srgbClr val="4A4A54"/>
                </a:solidFill>
              </a:rPr>
              <a:t>–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2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суток); редко </a:t>
            </a:r>
            <a:r>
              <a:rPr lang="en-US" sz="1200" b="0" dirty="0" smtClean="0">
                <a:solidFill>
                  <a:schemeClr val="tx1"/>
                </a:solidFill>
              </a:rPr>
              <a:t>—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аллергические реакции, в 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 ч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 немедленного типа.</a:t>
            </a:r>
          </a:p>
          <a:p>
            <a:pPr lvl="0" fontAlgn="auto">
              <a:spcAft>
                <a:spcPts val="0"/>
              </a:spcAft>
              <a:defRPr/>
            </a:pP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Со стороны нервной системы: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 очень редко </a:t>
            </a:r>
            <a:r>
              <a:rPr lang="en-US" sz="1200" b="0" dirty="0" smtClean="0">
                <a:solidFill>
                  <a:schemeClr val="tx1"/>
                </a:solidFill>
              </a:rPr>
              <a:t>—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невралгия, парестезия, неврологические расстройства.</a:t>
            </a:r>
          </a:p>
          <a:p>
            <a:pPr lvl="0" fontAlgn="auto">
              <a:spcAft>
                <a:spcPts val="0"/>
              </a:spcAft>
              <a:defRPr/>
            </a:pP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Со стороны костно-мышечной системы: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 очень редко </a:t>
            </a:r>
            <a:r>
              <a:rPr lang="en-US" sz="1200" b="0" dirty="0" smtClean="0">
                <a:solidFill>
                  <a:schemeClr val="tx1"/>
                </a:solidFill>
              </a:rPr>
              <a:t>—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миалгия.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Пациент должен быть проинформирован о необходимости сообщать врачу о любых выраженных или не указанных в инструкции побочных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реакциях.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12" name="Picture 1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439" y="6469553"/>
            <a:ext cx="1440180" cy="306705"/>
          </a:xfrm>
          <a:prstGeom prst="rect">
            <a:avLst/>
          </a:prstGeom>
        </p:spPr>
      </p:pic>
      <p:sp>
        <p:nvSpPr>
          <p:cNvPr id="13" name="Slide Number Placeholder 10"/>
          <p:cNvSpPr txBox="1">
            <a:spLocks/>
          </p:cNvSpPr>
          <p:nvPr/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chemeClr val="bg1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8</a:t>
            </a:fld>
            <a:endParaRPr lang="en-US" b="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61321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/>
          <p:nvPr/>
        </p:nvSpPr>
        <p:spPr>
          <a:xfrm rot="10800000">
            <a:off x="10416000" y="-17272"/>
            <a:ext cx="1776000" cy="6875272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1"/>
            <a:ext cx="914400" cy="3573463"/>
          </a:xfrm>
          <a:custGeom>
            <a:avLst/>
            <a:gdLst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914400 w 914400"/>
              <a:gd name="connsiteY2" fmla="*/ 3573463 h 3573463"/>
              <a:gd name="connsiteX3" fmla="*/ 0 w 914400"/>
              <a:gd name="connsiteY3" fmla="*/ 3573463 h 3573463"/>
              <a:gd name="connsiteX4" fmla="*/ 0 w 914400"/>
              <a:gd name="connsiteY4" fmla="*/ 0 h 3573463"/>
              <a:gd name="connsiteX0" fmla="*/ 0 w 914400"/>
              <a:gd name="connsiteY0" fmla="*/ 0 h 3573463"/>
              <a:gd name="connsiteX1" fmla="*/ 914400 w 914400"/>
              <a:gd name="connsiteY1" fmla="*/ 0 h 3573463"/>
              <a:gd name="connsiteX2" fmla="*/ 155122 w 914400"/>
              <a:gd name="connsiteY2" fmla="*/ 3018292 h 3573463"/>
              <a:gd name="connsiteX3" fmla="*/ 0 w 914400"/>
              <a:gd name="connsiteY3" fmla="*/ 3573463 h 3573463"/>
              <a:gd name="connsiteX4" fmla="*/ 0 w 914400"/>
              <a:gd name="connsiteY4" fmla="*/ 0 h 357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3573463">
                <a:moveTo>
                  <a:pt x="0" y="0"/>
                </a:moveTo>
                <a:lnTo>
                  <a:pt x="914400" y="0"/>
                </a:lnTo>
                <a:lnTo>
                  <a:pt x="155122" y="3018292"/>
                </a:lnTo>
                <a:lnTo>
                  <a:pt x="0" y="3573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861837"/>
            <a:ext cx="995439" cy="1004327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" fmla="*/ 0 w 914400"/>
              <a:gd name="connsiteY0" fmla="*/ 0 h 922564"/>
              <a:gd name="connsiteX1" fmla="*/ 914400 w 914400"/>
              <a:gd name="connsiteY1" fmla="*/ 0 h 922564"/>
              <a:gd name="connsiteX2" fmla="*/ 514350 w 914400"/>
              <a:gd name="connsiteY2" fmla="*/ 922564 h 922564"/>
              <a:gd name="connsiteX3" fmla="*/ 0 w 914400"/>
              <a:gd name="connsiteY3" fmla="*/ 914400 h 922564"/>
              <a:gd name="connsiteX4" fmla="*/ 0 w 914400"/>
              <a:gd name="connsiteY4" fmla="*/ 0 h 92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22564">
                <a:moveTo>
                  <a:pt x="0" y="0"/>
                </a:moveTo>
                <a:lnTo>
                  <a:pt x="914400" y="0"/>
                </a:lnTo>
                <a:lnTo>
                  <a:pt x="514350" y="922564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425819" y="341621"/>
            <a:ext cx="2364432" cy="180023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altLang="ru-RU" sz="1200" b="0" dirty="0" smtClean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Страховая </a:t>
            </a:r>
            <a:r>
              <a:rPr lang="ru-RU" altLang="ru-RU" sz="1200" b="0" dirty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lang="ru-RU" altLang="ru-RU" sz="1200" b="0" dirty="0" smtClean="0">
                <a:solidFill>
                  <a:srgbClr val="9696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омпания «Согласие»</a:t>
            </a:r>
            <a:endParaRPr lang="ru-RU" sz="1200" b="0" dirty="0">
              <a:solidFill>
                <a:srgbClr val="9696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1005529" y="359695"/>
            <a:ext cx="8438468" cy="524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«Гриппол плюс»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6700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5529" y="3149107"/>
            <a:ext cx="900000" cy="900000"/>
          </a:xfrm>
          <a:prstGeom prst="rect">
            <a:avLst/>
          </a:prstGeom>
        </p:spPr>
      </p:pic>
      <p:sp>
        <p:nvSpPr>
          <p:cNvPr id="10" name="Заголовок 3"/>
          <p:cNvSpPr txBox="1">
            <a:spLocks/>
          </p:cNvSpPr>
          <p:nvPr/>
        </p:nvSpPr>
        <p:spPr>
          <a:xfrm>
            <a:off x="2445529" y="880538"/>
            <a:ext cx="7162801" cy="57711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Противопоказания к 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применению</a:t>
            </a: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:</a:t>
            </a:r>
            <a:endParaRPr kumimoji="0" lang="ru-RU" sz="120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аллергические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реакции на куриный белок и компоненты вакцины;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аллергические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реакции на ранее вводимые гриппозные вакцины;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острые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лихорадочные состояния или обострение хронического заболевания (вакцинацию проводят после выздоровления или в период ремиссии);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нетяжелые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 ОРВИ, острые кишечные заболевания (вакцинацию проводят после нормализации температуры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).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Применение при беременности и кормлении 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грудью</a:t>
            </a: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ru-RU" sz="120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Доклинические исследования показали, что вакцина гриппозная инактивированная полимер-субъединичная не обладает эмбриотоксическим и тератогенным действием. Решение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                о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вакцинации беременных врач принимает индивидуально с учетом риска заражения гриппом 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и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возможных осложнений гриппозной инфекции. Наиболее безопасна вакцинация во II и III триместрах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беременности.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Грудное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вскармливание не является противопоказанием 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для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вакцинации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Особые 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указания</a:t>
            </a: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ru-RU" sz="1200" i="0" u="none" strike="noStrike" kern="1200" cap="none" spc="0" normalizeH="0" baseline="0" noProof="0" dirty="0" smtClean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 день прививки вакцинируемые должны быть осмотрены врачом (фельдшером) с обязательной термометрией. При температуре выше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37,0 °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С вакцинацию не проводят.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Непригоден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к применению препарат в ампулах, флаконах, шприцах с нарушенной целостностью или маркировкой, при изменении физических свойств (цвета, прозрачности), при истекшем сроке годности, нарушении требований к условиям хранения.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Вакцину запрещается вводить в/в.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Вакцинированный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должен находиться под наблюдением медработника в течение 30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мин.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после иммунизации.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Влияние на способность к вождению автотранспорта и управлению </a:t>
            </a:r>
            <a:r>
              <a:rPr kumimoji="0" lang="ru-RU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механизмами.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Гриппол</a:t>
            </a:r>
            <a:r>
              <a:rPr kumimoji="0" lang="ru-RU" sz="1200" b="0" i="0" u="none" strike="noStrike" kern="1200" cap="none" spc="0" normalizeH="0" baseline="3000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®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 плюс не оказывает влияния на способность к вождению автомобиля или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управлению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машинами и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механизмами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54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A4A54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pic>
        <p:nvPicPr>
          <p:cNvPr id="11" name="Picture 1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439" y="6469553"/>
            <a:ext cx="1440180" cy="306705"/>
          </a:xfrm>
          <a:prstGeom prst="rect">
            <a:avLst/>
          </a:prstGeom>
        </p:spPr>
      </p:pic>
      <p:sp>
        <p:nvSpPr>
          <p:cNvPr id="12" name="Slide Number Placeholder 10"/>
          <p:cNvSpPr txBox="1">
            <a:spLocks/>
          </p:cNvSpPr>
          <p:nvPr/>
        </p:nvSpPr>
        <p:spPr>
          <a:xfrm>
            <a:off x="8737600" y="6442310"/>
            <a:ext cx="28448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185824F-2274-C745-8BE8-2632E2ED8022}" type="slidenum">
              <a:rPr lang="en-US" b="0" smtClean="0">
                <a:solidFill>
                  <a:schemeClr val="bg1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</a:t>
            </a:fld>
            <a:endParaRPr lang="en-US" b="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79144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21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&gt;&lt;key val=&quot;0&quot;/&gt;&lt;elem&gt;&lt;m_nPartnerID val=&quot;530&quot;/&gt;&lt;m_nIndex val=&quot;3&quot;/&gt;&lt;/elem&gt;&lt;key val=&quot;3&quot;/&gt;&lt;elem&gt;&lt;m_nPartnerID val=&quot;530&quot;/&gt;&lt;m_nIndex val=&quot;3&quot;/&gt;&lt;/elem&gt;&lt;/m_mapectfillschemeMRU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 &lt;/m_chGroupingSymbol&gt;&lt;m_chDecimalSymbol17909&gt;,&lt;/m_chDecimalSymbol17909&gt;&lt;m_nGroupingDigits17909 val=&quot;3&quot;/&gt;&lt;m_chGroupingSymbol17909&gt; &lt;/m_chGroupingSymbol17909&gt;&lt;/m_precDefault&gt;&lt;/CDefaultPrec&gt;&lt;/root&gt;"/>
  <p:tag name="THINKCELLUNDODONOTDELETE" val="3878"/>
</p:tagLst>
</file>

<file path=ppt/theme/theme1.xml><?xml version="1.0" encoding="utf-8"?>
<a:theme xmlns:a="http://schemas.openxmlformats.org/drawingml/2006/main" name="Soglasie">
  <a:themeElements>
    <a:clrScheme name="Soglasie">
      <a:dk1>
        <a:srgbClr val="4A4A54"/>
      </a:dk1>
      <a:lt1>
        <a:srgbClr val="FFFFFF"/>
      </a:lt1>
      <a:dk2>
        <a:srgbClr val="F26922"/>
      </a:dk2>
      <a:lt2>
        <a:srgbClr val="E6E6EB"/>
      </a:lt2>
      <a:accent1>
        <a:srgbClr val="DCD8C0"/>
      </a:accent1>
      <a:accent2>
        <a:srgbClr val="ADBFB3"/>
      </a:accent2>
      <a:accent3>
        <a:srgbClr val="8C9BA2"/>
      </a:accent3>
      <a:accent4>
        <a:srgbClr val="31443E"/>
      </a:accent4>
      <a:accent5>
        <a:srgbClr val="592924"/>
      </a:accent5>
      <a:accent6>
        <a:srgbClr val="25252A"/>
      </a:accent6>
      <a:hlink>
        <a:srgbClr val="F26922"/>
      </a:hlink>
      <a:folHlink>
        <a:srgbClr val="6B6B75"/>
      </a:folHlink>
    </a:clrScheme>
    <a:fontScheme name="Soglasi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5822A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b="0" dirty="0" smtClean="0">
            <a:solidFill>
              <a:srgbClr val="77787B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oglasie" id="{F26116D9-87D6-4187-AC76-77E1B3758474}" vid="{DDD96D43-4FB4-4B8A-BA41-3A5B2AFF04A8}"/>
    </a:ext>
  </a:extLst>
</a:theme>
</file>

<file path=ppt/theme/theme10.xml><?xml version="1.0" encoding="utf-8"?>
<a:theme xmlns:a="http://schemas.openxmlformats.org/drawingml/2006/main" name="5_Custom Design">
  <a:themeElements>
    <a:clrScheme name="Soglasie">
      <a:dk1>
        <a:srgbClr val="4A4A54"/>
      </a:dk1>
      <a:lt1>
        <a:sysClr val="window" lastClr="FFFFFF"/>
      </a:lt1>
      <a:dk2>
        <a:srgbClr val="6B6B75"/>
      </a:dk2>
      <a:lt2>
        <a:srgbClr val="E6E6EB"/>
      </a:lt2>
      <a:accent1>
        <a:srgbClr val="FF6700"/>
      </a:accent1>
      <a:accent2>
        <a:srgbClr val="D0CCBC"/>
      </a:accent2>
      <a:accent3>
        <a:srgbClr val="ADBFB3"/>
      </a:accent3>
      <a:accent4>
        <a:srgbClr val="8C9BA2"/>
      </a:accent4>
      <a:accent5>
        <a:srgbClr val="D9D7D4"/>
      </a:accent5>
      <a:accent6>
        <a:srgbClr val="FF8F00"/>
      </a:accent6>
      <a:hlink>
        <a:srgbClr val="0B80FF"/>
      </a:hlink>
      <a:folHlink>
        <a:srgbClr val="26008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8_Custom Design">
  <a:themeElements>
    <a:clrScheme name="Soglasie">
      <a:dk1>
        <a:srgbClr val="4A4A54"/>
      </a:dk1>
      <a:lt1>
        <a:sysClr val="window" lastClr="FFFFFF"/>
      </a:lt1>
      <a:dk2>
        <a:srgbClr val="6B6B75"/>
      </a:dk2>
      <a:lt2>
        <a:srgbClr val="E6E6EB"/>
      </a:lt2>
      <a:accent1>
        <a:srgbClr val="FF6700"/>
      </a:accent1>
      <a:accent2>
        <a:srgbClr val="D0CCBC"/>
      </a:accent2>
      <a:accent3>
        <a:srgbClr val="ADBFB3"/>
      </a:accent3>
      <a:accent4>
        <a:srgbClr val="8C9BA2"/>
      </a:accent4>
      <a:accent5>
        <a:srgbClr val="D9D7D4"/>
      </a:accent5>
      <a:accent6>
        <a:srgbClr val="FF8F00"/>
      </a:accent6>
      <a:hlink>
        <a:srgbClr val="0B80FF"/>
      </a:hlink>
      <a:folHlink>
        <a:srgbClr val="26008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2_Soglasie">
  <a:themeElements>
    <a:clrScheme name="Soglasie">
      <a:dk1>
        <a:srgbClr val="4A4A54"/>
      </a:dk1>
      <a:lt1>
        <a:srgbClr val="FFFFFF"/>
      </a:lt1>
      <a:dk2>
        <a:srgbClr val="F26922"/>
      </a:dk2>
      <a:lt2>
        <a:srgbClr val="E6E6EB"/>
      </a:lt2>
      <a:accent1>
        <a:srgbClr val="DCD8C0"/>
      </a:accent1>
      <a:accent2>
        <a:srgbClr val="ADBFB3"/>
      </a:accent2>
      <a:accent3>
        <a:srgbClr val="8C9BA2"/>
      </a:accent3>
      <a:accent4>
        <a:srgbClr val="31443E"/>
      </a:accent4>
      <a:accent5>
        <a:srgbClr val="592924"/>
      </a:accent5>
      <a:accent6>
        <a:srgbClr val="25252A"/>
      </a:accent6>
      <a:hlink>
        <a:srgbClr val="F26922"/>
      </a:hlink>
      <a:folHlink>
        <a:srgbClr val="6B6B75"/>
      </a:folHlink>
    </a:clrScheme>
    <a:fontScheme name="Soglasi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5822A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b="0" dirty="0" smtClean="0">
            <a:solidFill>
              <a:srgbClr val="77787B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oglasie" id="{F26116D9-87D6-4187-AC76-77E1B3758474}" vid="{DDD96D43-4FB4-4B8A-BA41-3A5B2AFF04A8}"/>
    </a:ext>
  </a:extLst>
</a:theme>
</file>

<file path=ppt/theme/theme13.xml><?xml version="1.0" encoding="utf-8"?>
<a:theme xmlns:a="http://schemas.openxmlformats.org/drawingml/2006/main" name="3_Soglasie">
  <a:themeElements>
    <a:clrScheme name="Soglasie">
      <a:dk1>
        <a:srgbClr val="4A4A54"/>
      </a:dk1>
      <a:lt1>
        <a:srgbClr val="FFFFFF"/>
      </a:lt1>
      <a:dk2>
        <a:srgbClr val="F26922"/>
      </a:dk2>
      <a:lt2>
        <a:srgbClr val="E6E6EB"/>
      </a:lt2>
      <a:accent1>
        <a:srgbClr val="DCD8C0"/>
      </a:accent1>
      <a:accent2>
        <a:srgbClr val="ADBFB3"/>
      </a:accent2>
      <a:accent3>
        <a:srgbClr val="8C9BA2"/>
      </a:accent3>
      <a:accent4>
        <a:srgbClr val="31443E"/>
      </a:accent4>
      <a:accent5>
        <a:srgbClr val="592924"/>
      </a:accent5>
      <a:accent6>
        <a:srgbClr val="25252A"/>
      </a:accent6>
      <a:hlink>
        <a:srgbClr val="F26922"/>
      </a:hlink>
      <a:folHlink>
        <a:srgbClr val="6B6B75"/>
      </a:folHlink>
    </a:clrScheme>
    <a:fontScheme name="Soglasi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5822A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b="0" dirty="0" smtClean="0">
            <a:solidFill>
              <a:srgbClr val="77787B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oglasie" id="{F26116D9-87D6-4187-AC76-77E1B3758474}" vid="{DDD96D43-4FB4-4B8A-BA41-3A5B2AFF04A8}"/>
    </a:ext>
  </a:extLst>
</a:theme>
</file>

<file path=ppt/theme/theme1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Soglasie">
      <a:dk1>
        <a:srgbClr val="4A4A54"/>
      </a:dk1>
      <a:lt1>
        <a:sysClr val="window" lastClr="FFFFFF"/>
      </a:lt1>
      <a:dk2>
        <a:srgbClr val="6B6B75"/>
      </a:dk2>
      <a:lt2>
        <a:srgbClr val="E6E6EB"/>
      </a:lt2>
      <a:accent1>
        <a:srgbClr val="FF6700"/>
      </a:accent1>
      <a:accent2>
        <a:srgbClr val="D0CCBC"/>
      </a:accent2>
      <a:accent3>
        <a:srgbClr val="ADBFB3"/>
      </a:accent3>
      <a:accent4>
        <a:srgbClr val="8C9BA2"/>
      </a:accent4>
      <a:accent5>
        <a:srgbClr val="D9D7D4"/>
      </a:accent5>
      <a:accent6>
        <a:srgbClr val="FF8F00"/>
      </a:accent6>
      <a:hlink>
        <a:srgbClr val="0B80FF"/>
      </a:hlink>
      <a:folHlink>
        <a:srgbClr val="26008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Soglasie">
      <a:dk1>
        <a:srgbClr val="4A4A54"/>
      </a:dk1>
      <a:lt1>
        <a:sysClr val="window" lastClr="FFFFFF"/>
      </a:lt1>
      <a:dk2>
        <a:srgbClr val="6B6B75"/>
      </a:dk2>
      <a:lt2>
        <a:srgbClr val="E6E6EB"/>
      </a:lt2>
      <a:accent1>
        <a:srgbClr val="FF6700"/>
      </a:accent1>
      <a:accent2>
        <a:srgbClr val="D0CCBC"/>
      </a:accent2>
      <a:accent3>
        <a:srgbClr val="ADBFB3"/>
      </a:accent3>
      <a:accent4>
        <a:srgbClr val="8C9BA2"/>
      </a:accent4>
      <a:accent5>
        <a:srgbClr val="D9D7D4"/>
      </a:accent5>
      <a:accent6>
        <a:srgbClr val="FF8F00"/>
      </a:accent6>
      <a:hlink>
        <a:srgbClr val="0B80FF"/>
      </a:hlink>
      <a:folHlink>
        <a:srgbClr val="26008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Soglasie">
      <a:dk1>
        <a:srgbClr val="4A4A54"/>
      </a:dk1>
      <a:lt1>
        <a:sysClr val="window" lastClr="FFFFFF"/>
      </a:lt1>
      <a:dk2>
        <a:srgbClr val="6B6B75"/>
      </a:dk2>
      <a:lt2>
        <a:srgbClr val="E6E6EB"/>
      </a:lt2>
      <a:accent1>
        <a:srgbClr val="FF6700"/>
      </a:accent1>
      <a:accent2>
        <a:srgbClr val="D0CCBC"/>
      </a:accent2>
      <a:accent3>
        <a:srgbClr val="ADBFB3"/>
      </a:accent3>
      <a:accent4>
        <a:srgbClr val="8C9BA2"/>
      </a:accent4>
      <a:accent5>
        <a:srgbClr val="D9D7D4"/>
      </a:accent5>
      <a:accent6>
        <a:srgbClr val="FF8F00"/>
      </a:accent6>
      <a:hlink>
        <a:srgbClr val="0B80FF"/>
      </a:hlink>
      <a:folHlink>
        <a:srgbClr val="26008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Custom Design">
  <a:themeElements>
    <a:clrScheme name="Soglasie">
      <a:dk1>
        <a:srgbClr val="4A4A54"/>
      </a:dk1>
      <a:lt1>
        <a:sysClr val="window" lastClr="FFFFFF"/>
      </a:lt1>
      <a:dk2>
        <a:srgbClr val="6B6B75"/>
      </a:dk2>
      <a:lt2>
        <a:srgbClr val="E6E6EB"/>
      </a:lt2>
      <a:accent1>
        <a:srgbClr val="FF6700"/>
      </a:accent1>
      <a:accent2>
        <a:srgbClr val="D0CCBC"/>
      </a:accent2>
      <a:accent3>
        <a:srgbClr val="ADBFB3"/>
      </a:accent3>
      <a:accent4>
        <a:srgbClr val="8C9BA2"/>
      </a:accent4>
      <a:accent5>
        <a:srgbClr val="D9D7D4"/>
      </a:accent5>
      <a:accent6>
        <a:srgbClr val="FF8F00"/>
      </a:accent6>
      <a:hlink>
        <a:srgbClr val="0B80FF"/>
      </a:hlink>
      <a:folHlink>
        <a:srgbClr val="26008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0_Custom Design">
  <a:themeElements>
    <a:clrScheme name="Soglasie">
      <a:dk1>
        <a:srgbClr val="4A4A54"/>
      </a:dk1>
      <a:lt1>
        <a:sysClr val="window" lastClr="FFFFFF"/>
      </a:lt1>
      <a:dk2>
        <a:srgbClr val="6B6B75"/>
      </a:dk2>
      <a:lt2>
        <a:srgbClr val="E6E6EB"/>
      </a:lt2>
      <a:accent1>
        <a:srgbClr val="FF6700"/>
      </a:accent1>
      <a:accent2>
        <a:srgbClr val="D0CCBC"/>
      </a:accent2>
      <a:accent3>
        <a:srgbClr val="ADBFB3"/>
      </a:accent3>
      <a:accent4>
        <a:srgbClr val="8C9BA2"/>
      </a:accent4>
      <a:accent5>
        <a:srgbClr val="D9D7D4"/>
      </a:accent5>
      <a:accent6>
        <a:srgbClr val="FF8F00"/>
      </a:accent6>
      <a:hlink>
        <a:srgbClr val="0B80FF"/>
      </a:hlink>
      <a:folHlink>
        <a:srgbClr val="26008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11_Custom Design">
  <a:themeElements>
    <a:clrScheme name="Soglasie">
      <a:dk1>
        <a:srgbClr val="4A4A54"/>
      </a:dk1>
      <a:lt1>
        <a:sysClr val="window" lastClr="FFFFFF"/>
      </a:lt1>
      <a:dk2>
        <a:srgbClr val="6B6B75"/>
      </a:dk2>
      <a:lt2>
        <a:srgbClr val="E6E6EB"/>
      </a:lt2>
      <a:accent1>
        <a:srgbClr val="FF6700"/>
      </a:accent1>
      <a:accent2>
        <a:srgbClr val="D0CCBC"/>
      </a:accent2>
      <a:accent3>
        <a:srgbClr val="ADBFB3"/>
      </a:accent3>
      <a:accent4>
        <a:srgbClr val="8C9BA2"/>
      </a:accent4>
      <a:accent5>
        <a:srgbClr val="D9D7D4"/>
      </a:accent5>
      <a:accent6>
        <a:srgbClr val="FF8F00"/>
      </a:accent6>
      <a:hlink>
        <a:srgbClr val="0B80FF"/>
      </a:hlink>
      <a:folHlink>
        <a:srgbClr val="26008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_Soglasie">
  <a:themeElements>
    <a:clrScheme name="Soglasie">
      <a:dk1>
        <a:srgbClr val="4A4A54"/>
      </a:dk1>
      <a:lt1>
        <a:srgbClr val="FFFFFF"/>
      </a:lt1>
      <a:dk2>
        <a:srgbClr val="F26922"/>
      </a:dk2>
      <a:lt2>
        <a:srgbClr val="E6E6EB"/>
      </a:lt2>
      <a:accent1>
        <a:srgbClr val="DCD8C0"/>
      </a:accent1>
      <a:accent2>
        <a:srgbClr val="ADBFB3"/>
      </a:accent2>
      <a:accent3>
        <a:srgbClr val="8C9BA2"/>
      </a:accent3>
      <a:accent4>
        <a:srgbClr val="31443E"/>
      </a:accent4>
      <a:accent5>
        <a:srgbClr val="592924"/>
      </a:accent5>
      <a:accent6>
        <a:srgbClr val="25252A"/>
      </a:accent6>
      <a:hlink>
        <a:srgbClr val="F26922"/>
      </a:hlink>
      <a:folHlink>
        <a:srgbClr val="6B6B75"/>
      </a:folHlink>
    </a:clrScheme>
    <a:fontScheme name="Soglasi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5822A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b="0" dirty="0" smtClean="0">
            <a:solidFill>
              <a:srgbClr val="77787B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oglasie" id="{F26116D9-87D6-4187-AC76-77E1B3758474}" vid="{DDD96D43-4FB4-4B8A-BA41-3A5B2AFF04A8}"/>
    </a:ext>
  </a:extLst>
</a:theme>
</file>

<file path=ppt/theme/theme9.xml><?xml version="1.0" encoding="utf-8"?>
<a:theme xmlns:a="http://schemas.openxmlformats.org/drawingml/2006/main" name="4_Custom Design">
  <a:themeElements>
    <a:clrScheme name="Soglasie">
      <a:dk1>
        <a:srgbClr val="4A4A54"/>
      </a:dk1>
      <a:lt1>
        <a:sysClr val="window" lastClr="FFFFFF"/>
      </a:lt1>
      <a:dk2>
        <a:srgbClr val="6B6B75"/>
      </a:dk2>
      <a:lt2>
        <a:srgbClr val="E6E6EB"/>
      </a:lt2>
      <a:accent1>
        <a:srgbClr val="FF6700"/>
      </a:accent1>
      <a:accent2>
        <a:srgbClr val="D0CCBC"/>
      </a:accent2>
      <a:accent3>
        <a:srgbClr val="ADBFB3"/>
      </a:accent3>
      <a:accent4>
        <a:srgbClr val="8C9BA2"/>
      </a:accent4>
      <a:accent5>
        <a:srgbClr val="D9D7D4"/>
      </a:accent5>
      <a:accent6>
        <a:srgbClr val="FF8F00"/>
      </a:accent6>
      <a:hlink>
        <a:srgbClr val="0B80FF"/>
      </a:hlink>
      <a:folHlink>
        <a:srgbClr val="26008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82090</TotalTime>
  <Words>3169</Words>
  <Application>Microsoft Office PowerPoint</Application>
  <PresentationFormat>Широкоэкранный</PresentationFormat>
  <Paragraphs>296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13</vt:i4>
      </vt:variant>
      <vt:variant>
        <vt:lpstr>Заголовки слайдов</vt:lpstr>
      </vt:variant>
      <vt:variant>
        <vt:i4>19</vt:i4>
      </vt:variant>
    </vt:vector>
  </HeadingPairs>
  <TitlesOfParts>
    <vt:vector size="35" baseType="lpstr">
      <vt:lpstr>Arial</vt:lpstr>
      <vt:lpstr>Calibri</vt:lpstr>
      <vt:lpstr>Tahoma</vt:lpstr>
      <vt:lpstr>Soglasie</vt:lpstr>
      <vt:lpstr>Custom Design</vt:lpstr>
      <vt:lpstr>1_Custom Design</vt:lpstr>
      <vt:lpstr>2_Custom Design</vt:lpstr>
      <vt:lpstr>3_Custom Design</vt:lpstr>
      <vt:lpstr>10_Custom Design</vt:lpstr>
      <vt:lpstr>11_Custom Design</vt:lpstr>
      <vt:lpstr>1_Soglasie</vt:lpstr>
      <vt:lpstr>4_Custom Design</vt:lpstr>
      <vt:lpstr>5_Custom Design</vt:lpstr>
      <vt:lpstr>8_Custom Design</vt:lpstr>
      <vt:lpstr>2_Soglasie</vt:lpstr>
      <vt:lpstr>3_Soglasie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Страховая компания «Согласие»</dc:title>
  <dc:creator>Roman Yurchenko</dc:creator>
  <cp:lastModifiedBy>Суровцев Дмитрий Владимирович</cp:lastModifiedBy>
  <cp:revision>3902</cp:revision>
  <dcterms:modified xsi:type="dcterms:W3CDTF">2022-09-08T09:25:31Z</dcterms:modified>
</cp:coreProperties>
</file>