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3" r:id="rId6"/>
    <p:sldId id="261" r:id="rId7"/>
    <p:sldId id="262" r:id="rId8"/>
    <p:sldId id="259" r:id="rId9"/>
    <p:sldId id="26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DF0"/>
    <a:srgbClr val="D6E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6B8231-7018-4394-9642-37F012584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9B00432-9CC2-48B8-8FE2-6482A44F5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D0A124-92EA-4893-A5B9-499BD04D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88E8AE-3D50-4371-9907-B7812BAB2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6F0FD5-C401-41F6-81E2-8B033FA1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88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DEDE3D-1016-46D7-AF71-89ADB35CE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9F8F9B-ABFB-413A-AFF8-D1F02788B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DFFBF2-268D-44BE-88ED-0F8CBEE4A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9580DA-ACE4-4AAD-9B1B-6DCDF8C1B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EB87D0-A272-4395-98E5-BF1897362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03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7200CD9-DF94-4B35-A2B9-29B633DB1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0BDB9D-953E-45AE-AB1F-2486E2AF4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F656C6-007F-4E64-9571-C534D1EF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108609-8791-438F-B28C-F4A04ABFD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EE76FE-8548-4EA5-BB7B-2BB781535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44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B5993B-1BC6-4132-AA4A-38C7982E3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F03B75-537A-476C-9A76-FF07186A9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E86D32-2F3F-4363-A48D-87896A80A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1B654D-E08D-4D03-A8DE-5FD0795B8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15B82E-192D-4D92-A138-9C109502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47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6F3D78-6BD4-4F7A-B08B-A3A1D2C3A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0C0C5A-7B83-4F4D-A7EB-30D51DEE7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AAC268-DC81-4FF4-B820-EBBB9C01E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AB32C8-EE57-4A6B-AF84-75024EECA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B55EF1-6F77-4439-9520-0D6A0C4BB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35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1111A8-BC41-431F-BF1E-8CBD5556F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A4332D-F25C-44DD-BC84-6E2CAAE0AF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5BEFE6-4896-4285-B339-ED25A2317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4A90EE-AA3B-4F8A-B5C5-926C04338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077CF4-3104-496B-9D5B-C281898D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3F1218-3DBC-48AC-8B28-05862A63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2AA08-EFA0-42E9-BE38-00B4096EA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5845BE-5203-446E-87E2-5D3494470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407934-759E-4F4F-B552-01BF5F09D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5CDD309-B036-41EA-AFED-9B4C0DE18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16BEBD-BEB7-40C4-B176-5FED31E3B3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CE985EE-1603-4DBE-986A-BFBF3269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2B7C4A2-93C3-4038-879F-16D573C00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E820B59-475D-4E82-AE9F-BCC19CB37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41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6AE012-99EA-4207-ADE5-C6F02076E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ECB52EC-59E2-45CE-86EE-5D992C141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5A1314F-2C5D-43F5-992A-9436240B1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B0235F-F225-4AD3-A432-B60DEF8E6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07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D179438-78D9-4A5F-B489-2259FE368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DB71C2C-5A41-4E5A-96C2-F1ED61AEA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3DEBA74-7E0D-43E8-83A0-DCD5165C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80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29211-D007-4543-AFE5-7754576CC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D0BE3E-B804-49CD-B915-0312B39A4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9FAF57-0BEF-478E-BF30-2437106C9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AECC12-3509-4AED-8DCF-38F0D2873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35930A-FCF0-4E96-8601-2E2DE0495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9FE0E-57B6-42F8-8E4A-EB09E3297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61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53C80-7821-4C29-BD87-50A447B90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F79794D-D23A-4A9C-8D75-BA814B4D54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4719D4-54A6-4CF3-B0D3-75BA57219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7846C4-9F85-4DA0-A695-81440EF42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D5E8FF-FFA3-4257-BE7D-3BB747A93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D3397B-46BC-4EB5-B4F6-436695F89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11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B5CA21-8619-4D22-A2D7-0AFB03754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559477-BCB0-4843-9FF1-E36147982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5DE1ED-3695-44A6-8347-BD5CA7D4F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C0876-2B78-47CD-87DD-9997694AAD2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90F141-21D6-4A57-8D20-202266F3C9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0FCB61-891B-4A52-926D-358443902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3CC9-BB05-4565-9DF2-1AFACA83D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550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D8993E-869A-4AC6-820B-60C3DFF992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D8C5DA-5C56-4389-B70F-CE125CC0F9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84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96916C-28A8-49E1-80F9-B332C5176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Проблема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EC7558-F8F5-41DE-8F64-E987C2C4F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375606"/>
            <a:ext cx="10515600" cy="1172756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>
              <a:latin typeface="HSE Sans" panose="02000000000000000000" pitchFamily="50" charset="-52"/>
            </a:endParaRPr>
          </a:p>
          <a:p>
            <a:pPr marL="0" indent="0">
              <a:buNone/>
            </a:pPr>
            <a:r>
              <a:rPr lang="ru-RU" sz="2600" dirty="0">
                <a:latin typeface="HSE Sans" panose="02000000000000000000" pitchFamily="50" charset="-52"/>
              </a:rPr>
              <a:t>Для стратегического планирования (особенно в рамках федеральных программ поддержки) вузы  прибегают к </a:t>
            </a:r>
            <a:r>
              <a:rPr lang="ru-RU" sz="2600" b="1" dirty="0">
                <a:latin typeface="HSE Sans" panose="02000000000000000000" pitchFamily="50" charset="-52"/>
              </a:rPr>
              <a:t>платной</a:t>
            </a:r>
            <a:r>
              <a:rPr lang="ru-RU" sz="2600" dirty="0">
                <a:latin typeface="HSE Sans" panose="02000000000000000000" pitchFamily="50" charset="-52"/>
              </a:rPr>
              <a:t> </a:t>
            </a:r>
            <a:r>
              <a:rPr lang="ru-RU" sz="2600" b="1" dirty="0">
                <a:latin typeface="HSE Sans" panose="02000000000000000000" pitchFamily="50" charset="-52"/>
              </a:rPr>
              <a:t>внешней экспертизе</a:t>
            </a:r>
          </a:p>
          <a:p>
            <a:pPr marL="0" indent="0">
              <a:buNone/>
            </a:pPr>
            <a:endParaRPr lang="ru-RU" dirty="0">
              <a:latin typeface="HSE Sans" panose="02000000000000000000" pitchFamily="50" charset="-52"/>
            </a:endParaRPr>
          </a:p>
          <a:p>
            <a:pPr marL="0" indent="0">
              <a:buNone/>
            </a:pPr>
            <a:endParaRPr lang="ru-RU" dirty="0">
              <a:latin typeface="HSE Sans" panose="02000000000000000000" pitchFamily="50" charset="-52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A508203-CD87-40BD-8D01-0F1CD791800D}"/>
              </a:ext>
            </a:extLst>
          </p:cNvPr>
          <p:cNvSpPr/>
          <p:nvPr/>
        </p:nvSpPr>
        <p:spPr>
          <a:xfrm>
            <a:off x="838200" y="3019757"/>
            <a:ext cx="10515586" cy="166920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HSE Sans" panose="02000000000000000000" pitchFamily="50" charset="-52"/>
              </a:rPr>
              <a:t>Риск: </a:t>
            </a:r>
          </a:p>
          <a:p>
            <a:r>
              <a:rPr lang="ru-RU" sz="2400" dirty="0">
                <a:solidFill>
                  <a:schemeClr val="tx1"/>
                </a:solidFill>
                <a:latin typeface="HSE Sans" panose="02000000000000000000" pitchFamily="50" charset="-52"/>
              </a:rPr>
              <a:t>аналитические и управленческие  компетенции администраторов вуза, принимающих решения, не формируются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6ECA993-0FD3-44C8-9111-2D54F20C427B}"/>
              </a:ext>
            </a:extLst>
          </p:cNvPr>
          <p:cNvSpPr/>
          <p:nvPr/>
        </p:nvSpPr>
        <p:spPr>
          <a:xfrm>
            <a:off x="838198" y="4993794"/>
            <a:ext cx="10515586" cy="117275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HSE Sans" panose="02000000000000000000" pitchFamily="50" charset="-52"/>
              </a:rPr>
              <a:t>Решение - ?</a:t>
            </a:r>
          </a:p>
        </p:txBody>
      </p:sp>
      <p:cxnSp>
        <p:nvCxnSpPr>
          <p:cNvPr id="7" name="Соединитель: уступ 6">
            <a:extLst>
              <a:ext uri="{FF2B5EF4-FFF2-40B4-BE49-F238E27FC236}">
                <a16:creationId xmlns:a16="http://schemas.microsoft.com/office/drawing/2014/main" id="{569F46E2-1461-4117-87E0-D2C894622108}"/>
              </a:ext>
            </a:extLst>
          </p:cNvPr>
          <p:cNvCxnSpPr>
            <a:cxnSpLocks/>
            <a:endCxn id="5" idx="1"/>
          </p:cNvCxnSpPr>
          <p:nvPr/>
        </p:nvCxnSpPr>
        <p:spPr>
          <a:xfrm rot="5400000">
            <a:off x="73617" y="4815586"/>
            <a:ext cx="1529168" cy="5"/>
          </a:xfrm>
          <a:prstGeom prst="bentConnector4">
            <a:avLst>
              <a:gd name="adj1" fmla="val 30827"/>
              <a:gd name="adj2" fmla="val 4572100000"/>
            </a:avLst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: уступ 11">
            <a:extLst>
              <a:ext uri="{FF2B5EF4-FFF2-40B4-BE49-F238E27FC236}">
                <a16:creationId xmlns:a16="http://schemas.microsoft.com/office/drawing/2014/main" id="{026A8120-BC99-449C-91E4-D01912F404C6}"/>
              </a:ext>
            </a:extLst>
          </p:cNvPr>
          <p:cNvCxnSpPr>
            <a:cxnSpLocks/>
          </p:cNvCxnSpPr>
          <p:nvPr/>
        </p:nvCxnSpPr>
        <p:spPr>
          <a:xfrm rot="5400000">
            <a:off x="73607" y="2489029"/>
            <a:ext cx="1529168" cy="5"/>
          </a:xfrm>
          <a:prstGeom prst="bentConnector4">
            <a:avLst>
              <a:gd name="adj1" fmla="val 30827"/>
              <a:gd name="adj2" fmla="val 4572100000"/>
            </a:avLst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75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96916C-28A8-49E1-80F9-B332C5176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EC7558-F8F5-41DE-8F64-E987C2C4F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описание</a:t>
            </a:r>
          </a:p>
        </p:txBody>
      </p:sp>
    </p:spTree>
    <p:extLst>
      <p:ext uri="{BB962C8B-B14F-4D97-AF65-F5344CB8AC3E}">
        <p14:creationId xmlns:p14="http://schemas.microsoft.com/office/powerpoint/2010/main" val="185869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228846-C160-4A32-9D0A-EF3AED508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Кейс Продуктовых фирм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6D016C-BA56-4ECF-9A68-F2DE35BF4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уникальная модель экспертной оценки продуктовых решений, которую администраторы вузов разрабатывают в процессе своего обучения. </a:t>
            </a:r>
          </a:p>
          <a:p>
            <a:r>
              <a:rPr lang="ru-RU" dirty="0"/>
              <a:t>Эта модель включает работу в продуктовой фирме (проектная работа магистранта по разработке продукта под запрос своего вуза при консультационной поддержке эксперта-преподавателя), прохождение цифровой стажировки по доработке продукта и представление результата. </a:t>
            </a:r>
          </a:p>
          <a:p>
            <a:r>
              <a:rPr lang="ru-RU" dirty="0"/>
              <a:t>Преподаватели </a:t>
            </a:r>
            <a:r>
              <a:rPr lang="ru-RU" dirty="0" err="1"/>
              <a:t>ниу</a:t>
            </a:r>
            <a:r>
              <a:rPr lang="ru-RU" dirty="0"/>
              <a:t> ВШЭ с </a:t>
            </a:r>
            <a:r>
              <a:rPr lang="ru-RU" dirty="0" err="1"/>
              <a:t>оптытом</a:t>
            </a:r>
            <a:r>
              <a:rPr lang="ru-RU" dirty="0"/>
              <a:t> консалтинга вузов этом выступают в роли экспертов, предлагая студентам инструменты и рамку, позволяющую создать инновационный продукт, отвечающий стратегическим целям вуза.</a:t>
            </a:r>
            <a:br>
              <a:rPr lang="ru-RU" dirty="0"/>
            </a:br>
            <a:r>
              <a:rPr lang="ru-RU" dirty="0"/>
              <a:t>Поскольку сами студенты также являются экспертами в высшем образовании, в процессе обучения и стажировок происходит сетевая экспертиза разрабатываемых продуктов: студенты осуществляют </a:t>
            </a:r>
            <a:r>
              <a:rPr lang="ru-RU" dirty="0" err="1"/>
              <a:t>peer-to-peer</a:t>
            </a:r>
            <a:r>
              <a:rPr lang="ru-RU" dirty="0"/>
              <a:t> оценку; </a:t>
            </a:r>
          </a:p>
          <a:p>
            <a:r>
              <a:rPr lang="ru-RU" dirty="0"/>
              <a:t>преподаватели проводят экспертизу и выставляют обратную связь по разработанному продукту согласно четким критериям, разработанные </a:t>
            </a:r>
            <a:r>
              <a:rPr lang="ru-RU" dirty="0" err="1"/>
              <a:t>экспретами</a:t>
            </a:r>
            <a:r>
              <a:rPr lang="ru-RU" dirty="0"/>
              <a:t> НИУ ВШЭ. </a:t>
            </a: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242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25687-FDBF-4DE2-AD3C-C4557C84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HSE Sans" panose="02000000000000000000" pitchFamily="50" charset="-52"/>
              </a:rPr>
              <a:t>Продуктовая фирма </a:t>
            </a:r>
          </a:p>
        </p:txBody>
      </p:sp>
      <p:sp>
        <p:nvSpPr>
          <p:cNvPr id="9" name="Полилиния: фигура 8">
            <a:extLst>
              <a:ext uri="{FF2B5EF4-FFF2-40B4-BE49-F238E27FC236}">
                <a16:creationId xmlns:a16="http://schemas.microsoft.com/office/drawing/2014/main" id="{111FFC57-ECC8-495C-AC31-96E6EADEF4E1}"/>
              </a:ext>
            </a:extLst>
          </p:cNvPr>
          <p:cNvSpPr/>
          <p:nvPr/>
        </p:nvSpPr>
        <p:spPr>
          <a:xfrm>
            <a:off x="1040217" y="2706937"/>
            <a:ext cx="10281685" cy="1816805"/>
          </a:xfrm>
          <a:custGeom>
            <a:avLst/>
            <a:gdLst>
              <a:gd name="connsiteX0" fmla="*/ 0 w 10962167"/>
              <a:gd name="connsiteY0" fmla="*/ 2234998 h 2454407"/>
              <a:gd name="connsiteX1" fmla="*/ 2817628 w 10962167"/>
              <a:gd name="connsiteY1" fmla="*/ 2245631 h 2454407"/>
              <a:gd name="connsiteX2" fmla="*/ 2817628 w 10962167"/>
              <a:gd name="connsiteY2" fmla="*/ 2245631 h 2454407"/>
              <a:gd name="connsiteX3" fmla="*/ 3423684 w 10962167"/>
              <a:gd name="connsiteY3" fmla="*/ 363668 h 2454407"/>
              <a:gd name="connsiteX4" fmla="*/ 6528391 w 10962167"/>
              <a:gd name="connsiteY4" fmla="*/ 161649 h 2454407"/>
              <a:gd name="connsiteX5" fmla="*/ 7666074 w 10962167"/>
              <a:gd name="connsiteY5" fmla="*/ 2192468 h 2454407"/>
              <a:gd name="connsiteX6" fmla="*/ 10185991 w 10962167"/>
              <a:gd name="connsiteY6" fmla="*/ 2213733 h 2454407"/>
              <a:gd name="connsiteX7" fmla="*/ 10962167 w 10962167"/>
              <a:gd name="connsiteY7" fmla="*/ 225445 h 2454407"/>
              <a:gd name="connsiteX0" fmla="*/ 0 w 10962167"/>
              <a:gd name="connsiteY0" fmla="*/ 2228314 h 2447723"/>
              <a:gd name="connsiteX1" fmla="*/ 2817628 w 10962167"/>
              <a:gd name="connsiteY1" fmla="*/ 2238947 h 2447723"/>
              <a:gd name="connsiteX2" fmla="*/ 2753833 w 10962167"/>
              <a:gd name="connsiteY2" fmla="*/ 2079459 h 2447723"/>
              <a:gd name="connsiteX3" fmla="*/ 3423684 w 10962167"/>
              <a:gd name="connsiteY3" fmla="*/ 356984 h 2447723"/>
              <a:gd name="connsiteX4" fmla="*/ 6528391 w 10962167"/>
              <a:gd name="connsiteY4" fmla="*/ 154965 h 2447723"/>
              <a:gd name="connsiteX5" fmla="*/ 7666074 w 10962167"/>
              <a:gd name="connsiteY5" fmla="*/ 2185784 h 2447723"/>
              <a:gd name="connsiteX6" fmla="*/ 10185991 w 10962167"/>
              <a:gd name="connsiteY6" fmla="*/ 2207049 h 2447723"/>
              <a:gd name="connsiteX7" fmla="*/ 10962167 w 10962167"/>
              <a:gd name="connsiteY7" fmla="*/ 218761 h 2447723"/>
              <a:gd name="connsiteX0" fmla="*/ 0 w 10962167"/>
              <a:gd name="connsiteY0" fmla="*/ 2227447 h 2446856"/>
              <a:gd name="connsiteX1" fmla="*/ 2817628 w 10962167"/>
              <a:gd name="connsiteY1" fmla="*/ 2238080 h 2446856"/>
              <a:gd name="connsiteX2" fmla="*/ 3136605 w 10962167"/>
              <a:gd name="connsiteY2" fmla="*/ 2057327 h 2446856"/>
              <a:gd name="connsiteX3" fmla="*/ 3423684 w 10962167"/>
              <a:gd name="connsiteY3" fmla="*/ 356117 h 2446856"/>
              <a:gd name="connsiteX4" fmla="*/ 6528391 w 10962167"/>
              <a:gd name="connsiteY4" fmla="*/ 154098 h 2446856"/>
              <a:gd name="connsiteX5" fmla="*/ 7666074 w 10962167"/>
              <a:gd name="connsiteY5" fmla="*/ 2184917 h 2446856"/>
              <a:gd name="connsiteX6" fmla="*/ 10185991 w 10962167"/>
              <a:gd name="connsiteY6" fmla="*/ 2206182 h 2446856"/>
              <a:gd name="connsiteX7" fmla="*/ 10962167 w 10962167"/>
              <a:gd name="connsiteY7" fmla="*/ 217894 h 2446856"/>
              <a:gd name="connsiteX0" fmla="*/ 0 w 10962167"/>
              <a:gd name="connsiteY0" fmla="*/ 2239631 h 2459040"/>
              <a:gd name="connsiteX1" fmla="*/ 2817628 w 10962167"/>
              <a:gd name="connsiteY1" fmla="*/ 2250264 h 2459040"/>
              <a:gd name="connsiteX2" fmla="*/ 3434317 w 10962167"/>
              <a:gd name="connsiteY2" fmla="*/ 2356590 h 2459040"/>
              <a:gd name="connsiteX3" fmla="*/ 3423684 w 10962167"/>
              <a:gd name="connsiteY3" fmla="*/ 368301 h 2459040"/>
              <a:gd name="connsiteX4" fmla="*/ 6528391 w 10962167"/>
              <a:gd name="connsiteY4" fmla="*/ 166282 h 2459040"/>
              <a:gd name="connsiteX5" fmla="*/ 7666074 w 10962167"/>
              <a:gd name="connsiteY5" fmla="*/ 2197101 h 2459040"/>
              <a:gd name="connsiteX6" fmla="*/ 10185991 w 10962167"/>
              <a:gd name="connsiteY6" fmla="*/ 2218366 h 2459040"/>
              <a:gd name="connsiteX7" fmla="*/ 10962167 w 10962167"/>
              <a:gd name="connsiteY7" fmla="*/ 230078 h 2459040"/>
              <a:gd name="connsiteX0" fmla="*/ 0 w 10962167"/>
              <a:gd name="connsiteY0" fmla="*/ 2239631 h 2596206"/>
              <a:gd name="connsiteX1" fmla="*/ 1775638 w 10962167"/>
              <a:gd name="connsiteY1" fmla="*/ 2547976 h 2596206"/>
              <a:gd name="connsiteX2" fmla="*/ 3434317 w 10962167"/>
              <a:gd name="connsiteY2" fmla="*/ 2356590 h 2596206"/>
              <a:gd name="connsiteX3" fmla="*/ 3423684 w 10962167"/>
              <a:gd name="connsiteY3" fmla="*/ 368301 h 2596206"/>
              <a:gd name="connsiteX4" fmla="*/ 6528391 w 10962167"/>
              <a:gd name="connsiteY4" fmla="*/ 166282 h 2596206"/>
              <a:gd name="connsiteX5" fmla="*/ 7666074 w 10962167"/>
              <a:gd name="connsiteY5" fmla="*/ 2197101 h 2596206"/>
              <a:gd name="connsiteX6" fmla="*/ 10185991 w 10962167"/>
              <a:gd name="connsiteY6" fmla="*/ 2218366 h 2596206"/>
              <a:gd name="connsiteX7" fmla="*/ 10962167 w 10962167"/>
              <a:gd name="connsiteY7" fmla="*/ 230078 h 2596206"/>
              <a:gd name="connsiteX0" fmla="*/ 0 w 11164186"/>
              <a:gd name="connsiteY0" fmla="*/ 2239631 h 2596206"/>
              <a:gd name="connsiteX1" fmla="*/ 1775638 w 11164186"/>
              <a:gd name="connsiteY1" fmla="*/ 2547976 h 2596206"/>
              <a:gd name="connsiteX2" fmla="*/ 3434317 w 11164186"/>
              <a:gd name="connsiteY2" fmla="*/ 2356590 h 2596206"/>
              <a:gd name="connsiteX3" fmla="*/ 3423684 w 11164186"/>
              <a:gd name="connsiteY3" fmla="*/ 368301 h 2596206"/>
              <a:gd name="connsiteX4" fmla="*/ 6528391 w 11164186"/>
              <a:gd name="connsiteY4" fmla="*/ 166282 h 2596206"/>
              <a:gd name="connsiteX5" fmla="*/ 7666074 w 11164186"/>
              <a:gd name="connsiteY5" fmla="*/ 2197101 h 2596206"/>
              <a:gd name="connsiteX6" fmla="*/ 10185991 w 11164186"/>
              <a:gd name="connsiteY6" fmla="*/ 2218366 h 2596206"/>
              <a:gd name="connsiteX7" fmla="*/ 11164186 w 11164186"/>
              <a:gd name="connsiteY7" fmla="*/ 1144478 h 2596206"/>
              <a:gd name="connsiteX0" fmla="*/ 0 w 11164186"/>
              <a:gd name="connsiteY0" fmla="*/ 2239631 h 2596206"/>
              <a:gd name="connsiteX1" fmla="*/ 1775638 w 11164186"/>
              <a:gd name="connsiteY1" fmla="*/ 2547976 h 2596206"/>
              <a:gd name="connsiteX2" fmla="*/ 3434317 w 11164186"/>
              <a:gd name="connsiteY2" fmla="*/ 2356590 h 2596206"/>
              <a:gd name="connsiteX3" fmla="*/ 3423684 w 11164186"/>
              <a:gd name="connsiteY3" fmla="*/ 368301 h 2596206"/>
              <a:gd name="connsiteX4" fmla="*/ 6528391 w 11164186"/>
              <a:gd name="connsiteY4" fmla="*/ 166282 h 2596206"/>
              <a:gd name="connsiteX5" fmla="*/ 7666074 w 11164186"/>
              <a:gd name="connsiteY5" fmla="*/ 2197101 h 2596206"/>
              <a:gd name="connsiteX6" fmla="*/ 10185991 w 11164186"/>
              <a:gd name="connsiteY6" fmla="*/ 2218366 h 2596206"/>
              <a:gd name="connsiteX7" fmla="*/ 11164186 w 11164186"/>
              <a:gd name="connsiteY7" fmla="*/ 1144478 h 2596206"/>
              <a:gd name="connsiteX0" fmla="*/ 0 w 10132828"/>
              <a:gd name="connsiteY0" fmla="*/ 963724 h 2685549"/>
              <a:gd name="connsiteX1" fmla="*/ 744280 w 10132828"/>
              <a:gd name="connsiteY1" fmla="*/ 2547976 h 2685549"/>
              <a:gd name="connsiteX2" fmla="*/ 2402959 w 10132828"/>
              <a:gd name="connsiteY2" fmla="*/ 2356590 h 2685549"/>
              <a:gd name="connsiteX3" fmla="*/ 2392326 w 10132828"/>
              <a:gd name="connsiteY3" fmla="*/ 368301 h 2685549"/>
              <a:gd name="connsiteX4" fmla="*/ 5497033 w 10132828"/>
              <a:gd name="connsiteY4" fmla="*/ 166282 h 2685549"/>
              <a:gd name="connsiteX5" fmla="*/ 6634716 w 10132828"/>
              <a:gd name="connsiteY5" fmla="*/ 2197101 h 2685549"/>
              <a:gd name="connsiteX6" fmla="*/ 9154633 w 10132828"/>
              <a:gd name="connsiteY6" fmla="*/ 2218366 h 2685549"/>
              <a:gd name="connsiteX7" fmla="*/ 10132828 w 10132828"/>
              <a:gd name="connsiteY7" fmla="*/ 1144478 h 2685549"/>
              <a:gd name="connsiteX0" fmla="*/ 0 w 10132828"/>
              <a:gd name="connsiteY0" fmla="*/ 963724 h 2404474"/>
              <a:gd name="connsiteX1" fmla="*/ 1286541 w 10132828"/>
              <a:gd name="connsiteY1" fmla="*/ 1591045 h 2404474"/>
              <a:gd name="connsiteX2" fmla="*/ 2402959 w 10132828"/>
              <a:gd name="connsiteY2" fmla="*/ 2356590 h 2404474"/>
              <a:gd name="connsiteX3" fmla="*/ 2392326 w 10132828"/>
              <a:gd name="connsiteY3" fmla="*/ 368301 h 2404474"/>
              <a:gd name="connsiteX4" fmla="*/ 5497033 w 10132828"/>
              <a:gd name="connsiteY4" fmla="*/ 166282 h 2404474"/>
              <a:gd name="connsiteX5" fmla="*/ 6634716 w 10132828"/>
              <a:gd name="connsiteY5" fmla="*/ 2197101 h 2404474"/>
              <a:gd name="connsiteX6" fmla="*/ 9154633 w 10132828"/>
              <a:gd name="connsiteY6" fmla="*/ 2218366 h 2404474"/>
              <a:gd name="connsiteX7" fmla="*/ 10132828 w 10132828"/>
              <a:gd name="connsiteY7" fmla="*/ 1144478 h 2404474"/>
              <a:gd name="connsiteX0" fmla="*/ 0 w 10132828"/>
              <a:gd name="connsiteY0" fmla="*/ 921118 h 2361868"/>
              <a:gd name="connsiteX1" fmla="*/ 1286541 w 10132828"/>
              <a:gd name="connsiteY1" fmla="*/ 1548439 h 2361868"/>
              <a:gd name="connsiteX2" fmla="*/ 1839434 w 10132828"/>
              <a:gd name="connsiteY2" fmla="*/ 1165668 h 2361868"/>
              <a:gd name="connsiteX3" fmla="*/ 2392326 w 10132828"/>
              <a:gd name="connsiteY3" fmla="*/ 325695 h 2361868"/>
              <a:gd name="connsiteX4" fmla="*/ 5497033 w 10132828"/>
              <a:gd name="connsiteY4" fmla="*/ 123676 h 2361868"/>
              <a:gd name="connsiteX5" fmla="*/ 6634716 w 10132828"/>
              <a:gd name="connsiteY5" fmla="*/ 2154495 h 2361868"/>
              <a:gd name="connsiteX6" fmla="*/ 9154633 w 10132828"/>
              <a:gd name="connsiteY6" fmla="*/ 2175760 h 2361868"/>
              <a:gd name="connsiteX7" fmla="*/ 10132828 w 10132828"/>
              <a:gd name="connsiteY7" fmla="*/ 1101872 h 2361868"/>
              <a:gd name="connsiteX0" fmla="*/ 0 w 10132828"/>
              <a:gd name="connsiteY0" fmla="*/ 840390 h 2095316"/>
              <a:gd name="connsiteX1" fmla="*/ 1286541 w 10132828"/>
              <a:gd name="connsiteY1" fmla="*/ 1467711 h 2095316"/>
              <a:gd name="connsiteX2" fmla="*/ 1839434 w 10132828"/>
              <a:gd name="connsiteY2" fmla="*/ 1084940 h 2095316"/>
              <a:gd name="connsiteX3" fmla="*/ 2392326 w 10132828"/>
              <a:gd name="connsiteY3" fmla="*/ 244967 h 2095316"/>
              <a:gd name="connsiteX4" fmla="*/ 5497033 w 10132828"/>
              <a:gd name="connsiteY4" fmla="*/ 42948 h 2095316"/>
              <a:gd name="connsiteX5" fmla="*/ 7432158 w 10132828"/>
              <a:gd name="connsiteY5" fmla="*/ 957349 h 2095316"/>
              <a:gd name="connsiteX6" fmla="*/ 9154633 w 10132828"/>
              <a:gd name="connsiteY6" fmla="*/ 2095032 h 2095316"/>
              <a:gd name="connsiteX7" fmla="*/ 10132828 w 10132828"/>
              <a:gd name="connsiteY7" fmla="*/ 1021144 h 2095316"/>
              <a:gd name="connsiteX0" fmla="*/ 0 w 10132828"/>
              <a:gd name="connsiteY0" fmla="*/ 840390 h 1472635"/>
              <a:gd name="connsiteX1" fmla="*/ 1286541 w 10132828"/>
              <a:gd name="connsiteY1" fmla="*/ 1467711 h 1472635"/>
              <a:gd name="connsiteX2" fmla="*/ 1839434 w 10132828"/>
              <a:gd name="connsiteY2" fmla="*/ 1084940 h 1472635"/>
              <a:gd name="connsiteX3" fmla="*/ 2392326 w 10132828"/>
              <a:gd name="connsiteY3" fmla="*/ 244967 h 1472635"/>
              <a:gd name="connsiteX4" fmla="*/ 5497033 w 10132828"/>
              <a:gd name="connsiteY4" fmla="*/ 42948 h 1472635"/>
              <a:gd name="connsiteX5" fmla="*/ 7432158 w 10132828"/>
              <a:gd name="connsiteY5" fmla="*/ 957349 h 1472635"/>
              <a:gd name="connsiteX6" fmla="*/ 8941982 w 10132828"/>
              <a:gd name="connsiteY6" fmla="*/ 936083 h 1472635"/>
              <a:gd name="connsiteX7" fmla="*/ 10132828 w 10132828"/>
              <a:gd name="connsiteY7" fmla="*/ 1021144 h 1472635"/>
              <a:gd name="connsiteX0" fmla="*/ 0 w 10262353"/>
              <a:gd name="connsiteY0" fmla="*/ 2020604 h 2181819"/>
              <a:gd name="connsiteX1" fmla="*/ 1416066 w 10262353"/>
              <a:gd name="connsiteY1" fmla="*/ 1467711 h 2181819"/>
              <a:gd name="connsiteX2" fmla="*/ 1968959 w 10262353"/>
              <a:gd name="connsiteY2" fmla="*/ 1084940 h 2181819"/>
              <a:gd name="connsiteX3" fmla="*/ 2521851 w 10262353"/>
              <a:gd name="connsiteY3" fmla="*/ 244967 h 2181819"/>
              <a:gd name="connsiteX4" fmla="*/ 5626558 w 10262353"/>
              <a:gd name="connsiteY4" fmla="*/ 42948 h 2181819"/>
              <a:gd name="connsiteX5" fmla="*/ 7561683 w 10262353"/>
              <a:gd name="connsiteY5" fmla="*/ 957349 h 2181819"/>
              <a:gd name="connsiteX6" fmla="*/ 9071507 w 10262353"/>
              <a:gd name="connsiteY6" fmla="*/ 936083 h 2181819"/>
              <a:gd name="connsiteX7" fmla="*/ 10262353 w 10262353"/>
              <a:gd name="connsiteY7" fmla="*/ 1021144 h 2181819"/>
              <a:gd name="connsiteX0" fmla="*/ 0 w 10262353"/>
              <a:gd name="connsiteY0" fmla="*/ 2020604 h 2627535"/>
              <a:gd name="connsiteX1" fmla="*/ 1824568 w 10262353"/>
              <a:gd name="connsiteY1" fmla="*/ 2573497 h 2627535"/>
              <a:gd name="connsiteX2" fmla="*/ 1968959 w 10262353"/>
              <a:gd name="connsiteY2" fmla="*/ 1084940 h 2627535"/>
              <a:gd name="connsiteX3" fmla="*/ 2521851 w 10262353"/>
              <a:gd name="connsiteY3" fmla="*/ 244967 h 2627535"/>
              <a:gd name="connsiteX4" fmla="*/ 5626558 w 10262353"/>
              <a:gd name="connsiteY4" fmla="*/ 42948 h 2627535"/>
              <a:gd name="connsiteX5" fmla="*/ 7561683 w 10262353"/>
              <a:gd name="connsiteY5" fmla="*/ 957349 h 2627535"/>
              <a:gd name="connsiteX6" fmla="*/ 9071507 w 10262353"/>
              <a:gd name="connsiteY6" fmla="*/ 936083 h 2627535"/>
              <a:gd name="connsiteX7" fmla="*/ 10262353 w 10262353"/>
              <a:gd name="connsiteY7" fmla="*/ 1021144 h 2627535"/>
              <a:gd name="connsiteX0" fmla="*/ 0 w 10262353"/>
              <a:gd name="connsiteY0" fmla="*/ 1977878 h 2584809"/>
              <a:gd name="connsiteX1" fmla="*/ 1824568 w 10262353"/>
              <a:gd name="connsiteY1" fmla="*/ 2530771 h 2584809"/>
              <a:gd name="connsiteX2" fmla="*/ 1968959 w 10262353"/>
              <a:gd name="connsiteY2" fmla="*/ 1042214 h 2584809"/>
              <a:gd name="connsiteX3" fmla="*/ 3936661 w 10262353"/>
              <a:gd name="connsiteY3" fmla="*/ 829562 h 2584809"/>
              <a:gd name="connsiteX4" fmla="*/ 5626558 w 10262353"/>
              <a:gd name="connsiteY4" fmla="*/ 222 h 2584809"/>
              <a:gd name="connsiteX5" fmla="*/ 7561683 w 10262353"/>
              <a:gd name="connsiteY5" fmla="*/ 914623 h 2584809"/>
              <a:gd name="connsiteX6" fmla="*/ 9071507 w 10262353"/>
              <a:gd name="connsiteY6" fmla="*/ 893357 h 2584809"/>
              <a:gd name="connsiteX7" fmla="*/ 10262353 w 10262353"/>
              <a:gd name="connsiteY7" fmla="*/ 978418 h 2584809"/>
              <a:gd name="connsiteX0" fmla="*/ 0 w 10262353"/>
              <a:gd name="connsiteY0" fmla="*/ 1252279 h 1859210"/>
              <a:gd name="connsiteX1" fmla="*/ 1824568 w 10262353"/>
              <a:gd name="connsiteY1" fmla="*/ 1805172 h 1859210"/>
              <a:gd name="connsiteX2" fmla="*/ 1968959 w 10262353"/>
              <a:gd name="connsiteY2" fmla="*/ 316615 h 1859210"/>
              <a:gd name="connsiteX3" fmla="*/ 3936661 w 10262353"/>
              <a:gd name="connsiteY3" fmla="*/ 103963 h 1859210"/>
              <a:gd name="connsiteX4" fmla="*/ 6005170 w 10262353"/>
              <a:gd name="connsiteY4" fmla="*/ 1613786 h 1859210"/>
              <a:gd name="connsiteX5" fmla="*/ 7561683 w 10262353"/>
              <a:gd name="connsiteY5" fmla="*/ 189024 h 1859210"/>
              <a:gd name="connsiteX6" fmla="*/ 9071507 w 10262353"/>
              <a:gd name="connsiteY6" fmla="*/ 167758 h 1859210"/>
              <a:gd name="connsiteX7" fmla="*/ 10262353 w 10262353"/>
              <a:gd name="connsiteY7" fmla="*/ 252819 h 1859210"/>
              <a:gd name="connsiteX0" fmla="*/ 0 w 9973413"/>
              <a:gd name="connsiteY0" fmla="*/ 1252279 h 1859210"/>
              <a:gd name="connsiteX1" fmla="*/ 1824568 w 9973413"/>
              <a:gd name="connsiteY1" fmla="*/ 1805172 h 1859210"/>
              <a:gd name="connsiteX2" fmla="*/ 1968959 w 9973413"/>
              <a:gd name="connsiteY2" fmla="*/ 316615 h 1859210"/>
              <a:gd name="connsiteX3" fmla="*/ 3936661 w 9973413"/>
              <a:gd name="connsiteY3" fmla="*/ 103963 h 1859210"/>
              <a:gd name="connsiteX4" fmla="*/ 6005170 w 9973413"/>
              <a:gd name="connsiteY4" fmla="*/ 1613786 h 1859210"/>
              <a:gd name="connsiteX5" fmla="*/ 7561683 w 9973413"/>
              <a:gd name="connsiteY5" fmla="*/ 189024 h 1859210"/>
              <a:gd name="connsiteX6" fmla="*/ 9071507 w 9973413"/>
              <a:gd name="connsiteY6" fmla="*/ 167758 h 1859210"/>
              <a:gd name="connsiteX7" fmla="*/ 9973413 w 9973413"/>
              <a:gd name="connsiteY7" fmla="*/ 678121 h 1859210"/>
              <a:gd name="connsiteX0" fmla="*/ 0 w 9973413"/>
              <a:gd name="connsiteY0" fmla="*/ 1252279 h 1859210"/>
              <a:gd name="connsiteX1" fmla="*/ 1824568 w 9973413"/>
              <a:gd name="connsiteY1" fmla="*/ 1805172 h 1859210"/>
              <a:gd name="connsiteX2" fmla="*/ 1968959 w 9973413"/>
              <a:gd name="connsiteY2" fmla="*/ 316615 h 1859210"/>
              <a:gd name="connsiteX3" fmla="*/ 3936661 w 9973413"/>
              <a:gd name="connsiteY3" fmla="*/ 103963 h 1859210"/>
              <a:gd name="connsiteX4" fmla="*/ 6005170 w 9973413"/>
              <a:gd name="connsiteY4" fmla="*/ 1613786 h 1859210"/>
              <a:gd name="connsiteX5" fmla="*/ 7561683 w 9973413"/>
              <a:gd name="connsiteY5" fmla="*/ 189024 h 1859210"/>
              <a:gd name="connsiteX6" fmla="*/ 9071507 w 9973413"/>
              <a:gd name="connsiteY6" fmla="*/ 167758 h 1859210"/>
              <a:gd name="connsiteX7" fmla="*/ 9973413 w 9973413"/>
              <a:gd name="connsiteY7" fmla="*/ 678121 h 1859210"/>
              <a:gd name="connsiteX0" fmla="*/ 0 w 9823961"/>
              <a:gd name="connsiteY0" fmla="*/ 1252279 h 1859210"/>
              <a:gd name="connsiteX1" fmla="*/ 1824568 w 9823961"/>
              <a:gd name="connsiteY1" fmla="*/ 1805172 h 1859210"/>
              <a:gd name="connsiteX2" fmla="*/ 1968959 w 9823961"/>
              <a:gd name="connsiteY2" fmla="*/ 316615 h 1859210"/>
              <a:gd name="connsiteX3" fmla="*/ 3936661 w 9823961"/>
              <a:gd name="connsiteY3" fmla="*/ 103963 h 1859210"/>
              <a:gd name="connsiteX4" fmla="*/ 6005170 w 9823961"/>
              <a:gd name="connsiteY4" fmla="*/ 1613786 h 1859210"/>
              <a:gd name="connsiteX5" fmla="*/ 7561683 w 9823961"/>
              <a:gd name="connsiteY5" fmla="*/ 189024 h 1859210"/>
              <a:gd name="connsiteX6" fmla="*/ 9071507 w 9823961"/>
              <a:gd name="connsiteY6" fmla="*/ 167758 h 1859210"/>
              <a:gd name="connsiteX7" fmla="*/ 9823961 w 9823961"/>
              <a:gd name="connsiteY7" fmla="*/ 1199117 h 1859210"/>
              <a:gd name="connsiteX0" fmla="*/ 0 w 9634656"/>
              <a:gd name="connsiteY0" fmla="*/ 943935 h 1820722"/>
              <a:gd name="connsiteX1" fmla="*/ 1635263 w 9634656"/>
              <a:gd name="connsiteY1" fmla="*/ 1805172 h 1820722"/>
              <a:gd name="connsiteX2" fmla="*/ 1779654 w 9634656"/>
              <a:gd name="connsiteY2" fmla="*/ 316615 h 1820722"/>
              <a:gd name="connsiteX3" fmla="*/ 3747356 w 9634656"/>
              <a:gd name="connsiteY3" fmla="*/ 103963 h 1820722"/>
              <a:gd name="connsiteX4" fmla="*/ 5815865 w 9634656"/>
              <a:gd name="connsiteY4" fmla="*/ 1613786 h 1820722"/>
              <a:gd name="connsiteX5" fmla="*/ 7372378 w 9634656"/>
              <a:gd name="connsiteY5" fmla="*/ 189024 h 1820722"/>
              <a:gd name="connsiteX6" fmla="*/ 8882202 w 9634656"/>
              <a:gd name="connsiteY6" fmla="*/ 167758 h 1820722"/>
              <a:gd name="connsiteX7" fmla="*/ 9634656 w 9634656"/>
              <a:gd name="connsiteY7" fmla="*/ 1199117 h 1820722"/>
              <a:gd name="connsiteX0" fmla="*/ 0 w 9634656"/>
              <a:gd name="connsiteY0" fmla="*/ 940449 h 1816805"/>
              <a:gd name="connsiteX1" fmla="*/ 1635263 w 9634656"/>
              <a:gd name="connsiteY1" fmla="*/ 1801686 h 1816805"/>
              <a:gd name="connsiteX2" fmla="*/ 2566766 w 9634656"/>
              <a:gd name="connsiteY2" fmla="*/ 323762 h 1816805"/>
              <a:gd name="connsiteX3" fmla="*/ 3747356 w 9634656"/>
              <a:gd name="connsiteY3" fmla="*/ 100477 h 1816805"/>
              <a:gd name="connsiteX4" fmla="*/ 5815865 w 9634656"/>
              <a:gd name="connsiteY4" fmla="*/ 1610300 h 1816805"/>
              <a:gd name="connsiteX5" fmla="*/ 7372378 w 9634656"/>
              <a:gd name="connsiteY5" fmla="*/ 185538 h 1816805"/>
              <a:gd name="connsiteX6" fmla="*/ 8882202 w 9634656"/>
              <a:gd name="connsiteY6" fmla="*/ 164272 h 1816805"/>
              <a:gd name="connsiteX7" fmla="*/ 9634656 w 9634656"/>
              <a:gd name="connsiteY7" fmla="*/ 1195631 h 1816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34656" h="1816805">
                <a:moveTo>
                  <a:pt x="0" y="940449"/>
                </a:moveTo>
                <a:cubicBezTo>
                  <a:pt x="248093" y="1468533"/>
                  <a:pt x="1207469" y="1904467"/>
                  <a:pt x="1635263" y="1801686"/>
                </a:cubicBezTo>
                <a:cubicBezTo>
                  <a:pt x="2063057" y="1698905"/>
                  <a:pt x="2214751" y="607297"/>
                  <a:pt x="2566766" y="323762"/>
                </a:cubicBezTo>
                <a:cubicBezTo>
                  <a:pt x="2918781" y="40227"/>
                  <a:pt x="3205840" y="-113946"/>
                  <a:pt x="3747356" y="100477"/>
                </a:cubicBezTo>
                <a:cubicBezTo>
                  <a:pt x="4288872" y="314900"/>
                  <a:pt x="5211695" y="1596123"/>
                  <a:pt x="5815865" y="1610300"/>
                </a:cubicBezTo>
                <a:cubicBezTo>
                  <a:pt x="6420035" y="1624477"/>
                  <a:pt x="6861322" y="426543"/>
                  <a:pt x="7372378" y="185538"/>
                </a:cubicBezTo>
                <a:cubicBezTo>
                  <a:pt x="7883434" y="-55467"/>
                  <a:pt x="8505156" y="-4077"/>
                  <a:pt x="8882202" y="164272"/>
                </a:cubicBezTo>
                <a:cubicBezTo>
                  <a:pt x="9259248" y="332621"/>
                  <a:pt x="9371718" y="356544"/>
                  <a:pt x="9634656" y="1195631"/>
                </a:cubicBezTo>
              </a:path>
            </a:pathLst>
          </a:custGeom>
          <a:noFill/>
          <a:ln w="76200">
            <a:solidFill>
              <a:srgbClr val="D6E4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BDD91A06-31F3-49F5-BD76-07AE65BF9B97}"/>
              </a:ext>
            </a:extLst>
          </p:cNvPr>
          <p:cNvSpPr/>
          <p:nvPr/>
        </p:nvSpPr>
        <p:spPr>
          <a:xfrm>
            <a:off x="257055" y="1925684"/>
            <a:ext cx="1935126" cy="1935126"/>
          </a:xfrm>
          <a:prstGeom prst="ellipse">
            <a:avLst/>
          </a:prstGeom>
          <a:solidFill>
            <a:srgbClr val="E8EDF0"/>
          </a:solidFill>
          <a:ln>
            <a:solidFill>
              <a:srgbClr val="E8ED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Запрос вуза (стратегические задачи)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84DB9183-522B-41AE-B39B-D5BD338C7186}"/>
              </a:ext>
            </a:extLst>
          </p:cNvPr>
          <p:cNvSpPr/>
          <p:nvPr/>
        </p:nvSpPr>
        <p:spPr>
          <a:xfrm>
            <a:off x="2375768" y="3615339"/>
            <a:ext cx="1935126" cy="1935126"/>
          </a:xfrm>
          <a:prstGeom prst="ellipse">
            <a:avLst/>
          </a:prstGeom>
          <a:solidFill>
            <a:srgbClr val="E8E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Проект под конкретную задачу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E99EA939-C56C-48B8-BD4B-0C6076A2C936}"/>
              </a:ext>
            </a:extLst>
          </p:cNvPr>
          <p:cNvSpPr/>
          <p:nvPr/>
        </p:nvSpPr>
        <p:spPr>
          <a:xfrm>
            <a:off x="4530785" y="1811412"/>
            <a:ext cx="1935126" cy="1935126"/>
          </a:xfrm>
          <a:prstGeom prst="ellipse">
            <a:avLst/>
          </a:prstGeom>
          <a:solidFill>
            <a:srgbClr val="E8EDF0"/>
          </a:solidFill>
          <a:ln>
            <a:solidFill>
              <a:srgbClr val="E8ED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Сетевая экспертиза продукта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50F80803-7FD6-481B-9D7C-C43803A0722D}"/>
              </a:ext>
            </a:extLst>
          </p:cNvPr>
          <p:cNvSpPr/>
          <p:nvPr/>
        </p:nvSpPr>
        <p:spPr>
          <a:xfrm>
            <a:off x="6313968" y="3860810"/>
            <a:ext cx="1935126" cy="1935126"/>
          </a:xfrm>
          <a:prstGeom prst="ellipse">
            <a:avLst/>
          </a:prstGeom>
          <a:solidFill>
            <a:srgbClr val="E8E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Доработка продукта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A08F59D3-3AE4-496A-8794-2930DDCAC553}"/>
              </a:ext>
            </a:extLst>
          </p:cNvPr>
          <p:cNvSpPr/>
          <p:nvPr/>
        </p:nvSpPr>
        <p:spPr>
          <a:xfrm>
            <a:off x="8416784" y="2058472"/>
            <a:ext cx="1935126" cy="1935126"/>
          </a:xfrm>
          <a:prstGeom prst="ellipse">
            <a:avLst/>
          </a:prstGeom>
          <a:solidFill>
            <a:srgbClr val="E8E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Внедрение продукта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22B3F0BF-0971-47C9-ADAC-4CB272D0D21A}"/>
              </a:ext>
            </a:extLst>
          </p:cNvPr>
          <p:cNvSpPr/>
          <p:nvPr/>
        </p:nvSpPr>
        <p:spPr>
          <a:xfrm>
            <a:off x="10235607" y="3746538"/>
            <a:ext cx="1935126" cy="1935126"/>
          </a:xfrm>
          <a:prstGeom prst="ellipse">
            <a:avLst/>
          </a:prstGeom>
          <a:solidFill>
            <a:srgbClr val="E8E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Отслеживание результатов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6415C46A-15C4-4952-836B-6FEA7DCAACFE}"/>
              </a:ext>
            </a:extLst>
          </p:cNvPr>
          <p:cNvSpPr/>
          <p:nvPr/>
        </p:nvSpPr>
        <p:spPr>
          <a:xfrm>
            <a:off x="522819" y="1728624"/>
            <a:ext cx="630762" cy="630762"/>
          </a:xfrm>
          <a:prstGeom prst="ellipse">
            <a:avLst/>
          </a:prstGeom>
          <a:solidFill>
            <a:srgbClr val="E8EDF0"/>
          </a:solidFill>
          <a:ln>
            <a:solidFill>
              <a:srgbClr val="D6E4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3D2FBF4C-5982-495B-A17A-D1C6E601C3D6}"/>
              </a:ext>
            </a:extLst>
          </p:cNvPr>
          <p:cNvSpPr/>
          <p:nvPr/>
        </p:nvSpPr>
        <p:spPr>
          <a:xfrm>
            <a:off x="2375768" y="3545429"/>
            <a:ext cx="630762" cy="630762"/>
          </a:xfrm>
          <a:prstGeom prst="ellipse">
            <a:avLst/>
          </a:prstGeom>
          <a:solidFill>
            <a:srgbClr val="E8EDF0"/>
          </a:solidFill>
          <a:ln>
            <a:solidFill>
              <a:srgbClr val="D6E4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83073ECE-F8BF-4030-AE1E-78A5ADBDEFB8}"/>
              </a:ext>
            </a:extLst>
          </p:cNvPr>
          <p:cNvSpPr/>
          <p:nvPr/>
        </p:nvSpPr>
        <p:spPr>
          <a:xfrm>
            <a:off x="4728451" y="1606474"/>
            <a:ext cx="630762" cy="630762"/>
          </a:xfrm>
          <a:prstGeom prst="ellipse">
            <a:avLst/>
          </a:prstGeom>
          <a:solidFill>
            <a:srgbClr val="E8EDF0"/>
          </a:solidFill>
          <a:ln>
            <a:solidFill>
              <a:srgbClr val="D6E4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AFA09F2D-A93A-4367-8AF1-A5C5B91FB389}"/>
              </a:ext>
            </a:extLst>
          </p:cNvPr>
          <p:cNvSpPr/>
          <p:nvPr/>
        </p:nvSpPr>
        <p:spPr>
          <a:xfrm>
            <a:off x="6650769" y="3545429"/>
            <a:ext cx="630762" cy="630762"/>
          </a:xfrm>
          <a:prstGeom prst="ellipse">
            <a:avLst/>
          </a:prstGeom>
          <a:solidFill>
            <a:srgbClr val="E8EDF0"/>
          </a:solidFill>
          <a:ln>
            <a:solidFill>
              <a:srgbClr val="D6E4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A22D7B8B-EB3C-4B99-9C04-CE14C015C60F}"/>
              </a:ext>
            </a:extLst>
          </p:cNvPr>
          <p:cNvSpPr/>
          <p:nvPr/>
        </p:nvSpPr>
        <p:spPr>
          <a:xfrm>
            <a:off x="8618702" y="1841179"/>
            <a:ext cx="630762" cy="630762"/>
          </a:xfrm>
          <a:prstGeom prst="ellipse">
            <a:avLst/>
          </a:prstGeom>
          <a:solidFill>
            <a:srgbClr val="E8EDF0"/>
          </a:solidFill>
          <a:ln>
            <a:solidFill>
              <a:srgbClr val="D6E4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42ABC3A4-7B6D-4FE6-B0EC-24BDDBDEB290}"/>
              </a:ext>
            </a:extLst>
          </p:cNvPr>
          <p:cNvSpPr/>
          <p:nvPr/>
        </p:nvSpPr>
        <p:spPr>
          <a:xfrm>
            <a:off x="10504310" y="3545429"/>
            <a:ext cx="630762" cy="630762"/>
          </a:xfrm>
          <a:prstGeom prst="ellipse">
            <a:avLst/>
          </a:prstGeom>
          <a:solidFill>
            <a:srgbClr val="E8EDF0"/>
          </a:solidFill>
          <a:ln>
            <a:solidFill>
              <a:srgbClr val="D6E4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7EBF670-3B00-4E9B-BFD0-93074475E582}"/>
              </a:ext>
            </a:extLst>
          </p:cNvPr>
          <p:cNvSpPr/>
          <p:nvPr/>
        </p:nvSpPr>
        <p:spPr>
          <a:xfrm>
            <a:off x="1349347" y="6237015"/>
            <a:ext cx="9559658" cy="461665"/>
          </a:xfrm>
          <a:prstGeom prst="rect">
            <a:avLst/>
          </a:prstGeom>
          <a:ln>
            <a:solidFill>
              <a:srgbClr val="D6E4E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HSE Sans" panose="02000000000000000000" pitchFamily="50" charset="-52"/>
              </a:rPr>
              <a:t>Преподаватели НИУ ВШЭ с опытом консалтинга </a:t>
            </a:r>
          </a:p>
        </p:txBody>
      </p:sp>
      <p:sp>
        <p:nvSpPr>
          <p:cNvPr id="26" name="Стрелка: вниз 25">
            <a:extLst>
              <a:ext uri="{FF2B5EF4-FFF2-40B4-BE49-F238E27FC236}">
                <a16:creationId xmlns:a16="http://schemas.microsoft.com/office/drawing/2014/main" id="{B63D7875-95A5-40F1-B780-43B331B7D4D9}"/>
              </a:ext>
            </a:extLst>
          </p:cNvPr>
          <p:cNvSpPr/>
          <p:nvPr/>
        </p:nvSpPr>
        <p:spPr>
          <a:xfrm rot="10800000">
            <a:off x="1928241" y="5793703"/>
            <a:ext cx="297712" cy="436105"/>
          </a:xfrm>
          <a:prstGeom prst="downArrow">
            <a:avLst/>
          </a:prstGeom>
          <a:solidFill>
            <a:srgbClr val="E8EDF0"/>
          </a:solidFill>
          <a:ln>
            <a:solidFill>
              <a:srgbClr val="D6E4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: вниз 27">
            <a:extLst>
              <a:ext uri="{FF2B5EF4-FFF2-40B4-BE49-F238E27FC236}">
                <a16:creationId xmlns:a16="http://schemas.microsoft.com/office/drawing/2014/main" id="{96B92A52-A3F5-47C9-96A9-0B06E01D121E}"/>
              </a:ext>
            </a:extLst>
          </p:cNvPr>
          <p:cNvSpPr/>
          <p:nvPr/>
        </p:nvSpPr>
        <p:spPr>
          <a:xfrm rot="10800000">
            <a:off x="4728451" y="5805324"/>
            <a:ext cx="297712" cy="436105"/>
          </a:xfrm>
          <a:prstGeom prst="downArrow">
            <a:avLst/>
          </a:prstGeom>
          <a:solidFill>
            <a:srgbClr val="E8EDF0"/>
          </a:solidFill>
          <a:ln>
            <a:solidFill>
              <a:srgbClr val="D6E4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: вниз 28">
            <a:extLst>
              <a:ext uri="{FF2B5EF4-FFF2-40B4-BE49-F238E27FC236}">
                <a16:creationId xmlns:a16="http://schemas.microsoft.com/office/drawing/2014/main" id="{0A27CC61-24FB-4E4C-AF80-A78F2F4F01FC}"/>
              </a:ext>
            </a:extLst>
          </p:cNvPr>
          <p:cNvSpPr/>
          <p:nvPr/>
        </p:nvSpPr>
        <p:spPr>
          <a:xfrm rot="10800000">
            <a:off x="8147882" y="5791522"/>
            <a:ext cx="297712" cy="436105"/>
          </a:xfrm>
          <a:prstGeom prst="downArrow">
            <a:avLst/>
          </a:prstGeom>
          <a:solidFill>
            <a:srgbClr val="E8EDF0"/>
          </a:solidFill>
          <a:ln>
            <a:solidFill>
              <a:srgbClr val="D6E4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: вниз 29">
            <a:extLst>
              <a:ext uri="{FF2B5EF4-FFF2-40B4-BE49-F238E27FC236}">
                <a16:creationId xmlns:a16="http://schemas.microsoft.com/office/drawing/2014/main" id="{DD4DA765-000A-4AB4-B081-310B4D38601D}"/>
              </a:ext>
            </a:extLst>
          </p:cNvPr>
          <p:cNvSpPr/>
          <p:nvPr/>
        </p:nvSpPr>
        <p:spPr>
          <a:xfrm rot="10800000">
            <a:off x="10400770" y="5805324"/>
            <a:ext cx="297712" cy="436105"/>
          </a:xfrm>
          <a:prstGeom prst="downArrow">
            <a:avLst/>
          </a:prstGeom>
          <a:solidFill>
            <a:srgbClr val="E8EDF0"/>
          </a:solidFill>
          <a:ln>
            <a:solidFill>
              <a:srgbClr val="D6E4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21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6E645-B296-464A-AFF9-672192822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Логика сетевой экспертизы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C92187-60BB-4A42-B40A-A94878EA8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Разработка продукта предполагает вовлечение проектных команд вузов при лидерской позиции магистранта УВО.</a:t>
            </a:r>
          </a:p>
          <a:p>
            <a:r>
              <a:rPr lang="ru-RU" dirty="0"/>
              <a:t>Субъекты: НИУ ВШЭ – экспертные команды – как посредник и «третий игрок»</a:t>
            </a:r>
          </a:p>
          <a:p>
            <a:r>
              <a:rPr lang="ru-RU" dirty="0"/>
              <a:t>Команда вуза 1 …</a:t>
            </a:r>
          </a:p>
          <a:p>
            <a:endParaRPr lang="ru-RU" dirty="0"/>
          </a:p>
          <a:p>
            <a:r>
              <a:rPr lang="ru-RU" dirty="0"/>
              <a:t>Форматы:</a:t>
            </a:r>
          </a:p>
          <a:p>
            <a:r>
              <a:rPr lang="ru-RU" dirty="0"/>
              <a:t>….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28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6E645-B296-464A-AFF9-672192822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Конкретные примеры (без названий вузов)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C92187-60BB-4A42-B40A-A94878EA8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Корпоративные программы</a:t>
            </a:r>
          </a:p>
          <a:p>
            <a:endParaRPr lang="ru-RU" dirty="0"/>
          </a:p>
          <a:p>
            <a:r>
              <a:rPr lang="ru-RU" dirty="0"/>
              <a:t>В логике слайда 6</a:t>
            </a:r>
          </a:p>
          <a:p>
            <a:endParaRPr lang="ru-RU" dirty="0"/>
          </a:p>
          <a:p>
            <a:r>
              <a:rPr lang="ru-RU" dirty="0"/>
              <a:t>Сетевые программы </a:t>
            </a:r>
          </a:p>
          <a:p>
            <a:endParaRPr lang="ru-RU" dirty="0"/>
          </a:p>
          <a:p>
            <a:r>
              <a:rPr lang="ru-RU" dirty="0"/>
              <a:t>Обновление программ магистратуры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143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42FC4C-7F0D-4520-8AAA-D6C1F0475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Эффекты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5B95FC-24C9-4CC2-8A9C-81BBDF40A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Такой подход имеет несколько значимых эффектов:</a:t>
            </a:r>
            <a:br>
              <a:rPr lang="ru-RU" dirty="0"/>
            </a:br>
            <a:r>
              <a:rPr lang="ru-RU" dirty="0"/>
              <a:t>Востребованный продукт: экспертная оценка каждого этапа создания продуктов, использование разных форматов (годичная работа в продуктовой фирме, 2-х недельный формат цифровой стажировки) позволяет сделать качественное предпроектное исследование, разработать востребованный проект, соответствующий стратегическим целям вузов, создать проектные команды внутри своих университетов, развить межуниверситетские связи, упаковать проект, презентовать и внедрить его в своем вузе.</a:t>
            </a:r>
            <a:br>
              <a:rPr lang="ru-RU" dirty="0"/>
            </a:br>
            <a:r>
              <a:rPr lang="ru-RU" dirty="0"/>
              <a:t>Сообщество: развитие партнерств в системе высшего образования, представители вузов осуществляют профессиональную коммуникацию и планируют сетевое взаимодействие.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46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F80628-577E-43A5-8200-F1CD1B97A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Острые вопросы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740FFE-52F4-4596-9CE6-95CBF7706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Подход к реализации сетевой экспертизы продуктовых решений позволяет решить проблему добора компетенций сотрудников вузов и стимулирует академическое сетевое партнерство для выстраивания долгосрочных академических связей.</a:t>
            </a:r>
            <a:br>
              <a:rPr lang="ru-RU" dirty="0"/>
            </a:br>
            <a:r>
              <a:rPr lang="ru-RU" dirty="0"/>
              <a:t>Мы предлагаем обсудить логику данной модели и перспективы ее масштабирования для российских университетов и их партнеров.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Вузам можно и нужно не нанимать внешних экспертов, а обучать собственные команды аналитике и </a:t>
            </a:r>
            <a:r>
              <a:rPr lang="ru-RU" dirty="0" err="1"/>
              <a:t>экспретной</a:t>
            </a:r>
            <a:r>
              <a:rPr lang="ru-RU" dirty="0"/>
              <a:t> работе</a:t>
            </a:r>
          </a:p>
        </p:txBody>
      </p:sp>
    </p:spTree>
    <p:extLst>
      <p:ext uri="{BB962C8B-B14F-4D97-AF65-F5344CB8AC3E}">
        <p14:creationId xmlns:p14="http://schemas.microsoft.com/office/powerpoint/2010/main" val="35594976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410</Words>
  <Application>Microsoft Office PowerPoint</Application>
  <PresentationFormat>Широкоэкранный</PresentationFormat>
  <Paragraphs>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HSE Sans</vt:lpstr>
      <vt:lpstr>Тема Office</vt:lpstr>
      <vt:lpstr>Презентация PowerPoint</vt:lpstr>
      <vt:lpstr>Проблема</vt:lpstr>
      <vt:lpstr>УВО</vt:lpstr>
      <vt:lpstr>Кейс Продуктовых фирм</vt:lpstr>
      <vt:lpstr>Продуктовая фирма </vt:lpstr>
      <vt:lpstr>Логика сетевой экспертизы</vt:lpstr>
      <vt:lpstr>Конкретные примеры (без названий вузов)</vt:lpstr>
      <vt:lpstr>Эффекты</vt:lpstr>
      <vt:lpstr>Острые вопросы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Щеглова Дарья Владимировна</dc:creator>
  <cp:lastModifiedBy>Щеглова Дарья Владимировна</cp:lastModifiedBy>
  <cp:revision>18</cp:revision>
  <dcterms:created xsi:type="dcterms:W3CDTF">2022-10-07T08:07:29Z</dcterms:created>
  <dcterms:modified xsi:type="dcterms:W3CDTF">2022-10-07T11:44:28Z</dcterms:modified>
</cp:coreProperties>
</file>