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272" r:id="rId6"/>
    <p:sldId id="306" r:id="rId7"/>
    <p:sldId id="308" r:id="rId8"/>
    <p:sldId id="309" r:id="rId9"/>
    <p:sldId id="310" r:id="rId10"/>
    <p:sldId id="311" r:id="rId11"/>
    <p:sldId id="313" r:id="rId12"/>
    <p:sldId id="332" r:id="rId13"/>
    <p:sldId id="333" r:id="rId14"/>
    <p:sldId id="334" r:id="rId15"/>
    <p:sldId id="331" r:id="rId16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3"/>
    <p:restoredTop sz="94722"/>
  </p:normalViewPr>
  <p:slideViewPr>
    <p:cSldViewPr snapToGrid="0" snapToObjects="1">
      <p:cViewPr varScale="1">
        <p:scale>
          <a:sx n="53" d="100"/>
          <a:sy n="53" d="100"/>
        </p:scale>
        <p:origin x="1027" y="4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12/06/2022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12/06/2022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947" y="2404670"/>
            <a:ext cx="8347347" cy="1978323"/>
          </a:xfrm>
        </p:spPr>
        <p:txBody>
          <a:bodyPr>
            <a:normAutofit/>
          </a:bodyPr>
          <a:lstStyle/>
          <a:p>
            <a:r>
              <a:rPr lang="ru-RU" sz="3600" b="1" dirty="0"/>
              <a:t>Лингвосемиотика похоронной культуры: деревня и город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077186"/>
            <a:ext cx="3935237" cy="895739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9583" y="1090681"/>
            <a:ext cx="2217738" cy="760945"/>
          </a:xfrm>
        </p:spPr>
        <p:txBody>
          <a:bodyPr>
            <a:normAutofit/>
          </a:bodyPr>
          <a:lstStyle/>
          <a:p>
            <a:r>
              <a:rPr lang="ru-RU" b="1" dirty="0"/>
              <a:t>Лаборатория региональной истории России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30.11.2022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4947" y="4814738"/>
            <a:ext cx="7625267" cy="652860"/>
          </a:xfrm>
        </p:spPr>
        <p:txBody>
          <a:bodyPr/>
          <a:lstStyle/>
          <a:p>
            <a:r>
              <a:rPr lang="ru-RU" dirty="0"/>
              <a:t>Пантелеева Лилия Михайловна, к. </a:t>
            </a:r>
            <a:r>
              <a:rPr lang="ru-RU" dirty="0" err="1"/>
              <a:t>филол</a:t>
            </a:r>
            <a:r>
              <a:rPr lang="ru-RU" dirty="0"/>
              <a:t>. н., научный сотрудник НИУ ВШЭ – Пермь</a:t>
            </a:r>
          </a:p>
          <a:p>
            <a:r>
              <a:rPr lang="en-US" dirty="0"/>
              <a:t>liliya_pant@mail.ru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1641" y="438267"/>
            <a:ext cx="1901825" cy="544199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D404AE-5973-4202-92A0-2FB647A8A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9831" y="438267"/>
            <a:ext cx="2521761" cy="544199"/>
          </a:xfrm>
        </p:spPr>
        <p:txBody>
          <a:bodyPr/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8668D-D609-483D-9CD4-64527CFF42C1}"/>
              </a:ext>
            </a:extLst>
          </p:cNvPr>
          <p:cNvSpPr txBox="1"/>
          <p:nvPr/>
        </p:nvSpPr>
        <p:spPr>
          <a:xfrm>
            <a:off x="1211929" y="1416910"/>
            <a:ext cx="893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Лингвосемиотика похоронной культуры: деревня и город</a:t>
            </a:r>
            <a:endParaRPr lang="ru-RU" i="1" u="sng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6B4230-5258-44F9-94D9-4DFD7DCBC441}"/>
              </a:ext>
            </a:extLst>
          </p:cNvPr>
          <p:cNvSpPr/>
          <p:nvPr/>
        </p:nvSpPr>
        <p:spPr>
          <a:xfrm>
            <a:off x="1311641" y="2066100"/>
            <a:ext cx="97358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Семиотическое выравнивание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установление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лингвокультурных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знаков путем ассоциативно-образной интерпретации языковой реальности в той или иной культурной среде.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Тематическое выравнивание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задавалось через одновременное соответствие лексики похоронной сфере и концептуальным категориям «пространства», «времени» и «субъекта».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Географические границы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 очерчивались по современной территории Пермского края.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74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1641" y="438267"/>
            <a:ext cx="1901825" cy="544199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D404AE-5973-4202-92A0-2FB647A8A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9831" y="438267"/>
            <a:ext cx="2521761" cy="544199"/>
          </a:xfrm>
        </p:spPr>
        <p:txBody>
          <a:bodyPr/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1651582-5E4E-4EDA-A939-681C1A8EE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347"/>
              </p:ext>
            </p:extLst>
          </p:nvPr>
        </p:nvGraphicFramePr>
        <p:xfrm>
          <a:off x="746447" y="1343608"/>
          <a:ext cx="10972802" cy="504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363">
                  <a:extLst>
                    <a:ext uri="{9D8B030D-6E8A-4147-A177-3AD203B41FA5}">
                      <a16:colId xmlns:a16="http://schemas.microsoft.com/office/drawing/2014/main" val="2956553735"/>
                    </a:ext>
                  </a:extLst>
                </a:gridCol>
                <a:gridCol w="4186964">
                  <a:extLst>
                    <a:ext uri="{9D8B030D-6E8A-4147-A177-3AD203B41FA5}">
                      <a16:colId xmlns:a16="http://schemas.microsoft.com/office/drawing/2014/main" val="2290310088"/>
                    </a:ext>
                  </a:extLst>
                </a:gridCol>
                <a:gridCol w="4671475">
                  <a:extLst>
                    <a:ext uri="{9D8B030D-6E8A-4147-A177-3AD203B41FA5}">
                      <a16:colId xmlns:a16="http://schemas.microsoft.com/office/drawing/2014/main" val="1664904203"/>
                    </a:ext>
                  </a:extLst>
                </a:gridCol>
              </a:tblGrid>
              <a:tr h="434557">
                <a:tc>
                  <a:txBody>
                    <a:bodyPr/>
                    <a:lstStyle/>
                    <a:p>
                      <a:r>
                        <a:rPr lang="ru-RU" sz="1900" dirty="0"/>
                        <a:t>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Диалектная речь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err="1"/>
                        <a:t>Эпитафийный</a:t>
                      </a:r>
                      <a:r>
                        <a:rPr lang="ru-RU" sz="1900" dirty="0"/>
                        <a:t> фольклор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90673"/>
                  </a:ext>
                </a:extLst>
              </a:tr>
              <a:tr h="1425347">
                <a:tc>
                  <a:txBody>
                    <a:bodyPr/>
                    <a:lstStyle/>
                    <a:p>
                      <a:r>
                        <a:rPr lang="ru-RU" sz="1900" b="1" dirty="0"/>
                        <a:t>Пространство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домой поехать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ʻумеретьʼ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ворота выйти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ʻумеретьʼ</a:t>
                      </a:r>
                      <a:endParaRPr lang="ru-RU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убираться выше деревни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ʻумиратьʼ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Уходят туда, где есть 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–</a:t>
                      </a: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мечта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безмолвном мире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спи спокойно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Одним цветком 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земля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беднее стала, | Одной душой богаче стали 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небеса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43038"/>
                  </a:ext>
                </a:extLst>
              </a:tr>
              <a:tr h="1755609">
                <a:tc>
                  <a:txBody>
                    <a:bodyPr/>
                    <a:lstStyle/>
                    <a:p>
                      <a:r>
                        <a:rPr lang="ru-RU" sz="1900" b="1" dirty="0"/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уйти с вешней водой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ʻумеретьʼ</a:t>
                      </a:r>
                      <a:endParaRPr lang="ru-RU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десятины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ʻдесятый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день со дня смерти кого-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л.ʼ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Семик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ʻпоминальный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четверг на неделе перед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Троицейʼ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Ушли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оставив след печали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 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вечно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живы в памяти любимых!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 б лет ни прошло 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| Любим, помним, скорбим...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212889"/>
                  </a:ext>
                </a:extLst>
              </a:tr>
              <a:tr h="1425347">
                <a:tc>
                  <a:txBody>
                    <a:bodyPr/>
                    <a:lstStyle/>
                    <a:p>
                      <a:r>
                        <a:rPr lang="ru-RU" sz="1900" b="1" dirty="0"/>
                        <a:t>Субъект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обмывальщик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ʻчеловек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обмывающий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покойникаʼ</a:t>
                      </a:r>
                      <a:endParaRPr lang="ru-RU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гробови́к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ʻмастер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делающий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гробыʼ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скалозу́бик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ʻпокойникʼ</a:t>
                      </a:r>
                      <a:endParaRPr lang="ru-RU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Любовь к 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тебе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родной сыночек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безутешно 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наше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горе!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Тебя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уж нет, а </a:t>
                      </a:r>
                      <a:r>
                        <a:rPr lang="ru-RU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</a:t>
                      </a:r>
                      <a:r>
                        <a:rPr lang="ru-RU" sz="1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верим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436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06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947" y="2404670"/>
            <a:ext cx="8347347" cy="1978323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4580" y="1077186"/>
            <a:ext cx="3425604" cy="895739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9583" y="1090681"/>
            <a:ext cx="2217738" cy="760945"/>
          </a:xfrm>
        </p:spPr>
        <p:txBody>
          <a:bodyPr>
            <a:normAutofit/>
          </a:bodyPr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30.11.2022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4947" y="4814738"/>
            <a:ext cx="7625267" cy="652860"/>
          </a:xfrm>
        </p:spPr>
        <p:txBody>
          <a:bodyPr/>
          <a:lstStyle/>
          <a:p>
            <a:r>
              <a:rPr lang="ru-RU" dirty="0"/>
              <a:t>Пантелеева Лилия Михайловна, к. </a:t>
            </a:r>
            <a:r>
              <a:rPr lang="ru-RU" dirty="0" err="1"/>
              <a:t>филол</a:t>
            </a:r>
            <a:r>
              <a:rPr lang="ru-RU" dirty="0"/>
              <a:t>. н., научный сотрудник НИУ ВШЭ – Пермь</a:t>
            </a:r>
          </a:p>
          <a:p>
            <a:r>
              <a:rPr lang="en-US" dirty="0"/>
              <a:t>liliya_pant@mail.ru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58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365" y="4940558"/>
            <a:ext cx="1626636" cy="1479175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1400" b="1" dirty="0">
                <a:latin typeface="Roboto"/>
              </a:rPr>
              <a:t>2020</a:t>
            </a:r>
            <a:br>
              <a:rPr lang="ru-RU" sz="1400" b="1" dirty="0">
                <a:latin typeface="Roboto"/>
              </a:rPr>
            </a:b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И.А. </a:t>
            </a:r>
            <a:r>
              <a:rPr lang="ru-RU" sz="1400" dirty="0" err="1">
                <a:latin typeface="Roboto"/>
              </a:rPr>
              <a:t>Подюков</a:t>
            </a: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С.В. Хоробрых</a:t>
            </a: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Е.Н. </a:t>
            </a:r>
            <a:r>
              <a:rPr lang="ru-RU" sz="1400" dirty="0" err="1">
                <a:latin typeface="Roboto"/>
              </a:rPr>
              <a:t>Свалова</a:t>
            </a: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С.Ю. Королева</a:t>
            </a: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Л.М. Пантелеева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9005" y="438267"/>
            <a:ext cx="2084462" cy="672076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D404AE-5973-4202-92A0-2FB647A8A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9831" y="438267"/>
            <a:ext cx="2521761" cy="544199"/>
          </a:xfrm>
        </p:spPr>
        <p:txBody>
          <a:bodyPr/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pic>
        <p:nvPicPr>
          <p:cNvPr id="10" name="Picture 4" descr="Словарь мортальной лексики, фразеологии и символики русских говоров Прикамья">
            <a:extLst>
              <a:ext uri="{FF2B5EF4-FFF2-40B4-BE49-F238E27FC236}">
                <a16:creationId xmlns:a16="http://schemas.microsoft.com/office/drawing/2014/main" id="{0A252681-D25C-40A3-BD2D-03CE46794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05" y="1399864"/>
            <a:ext cx="3260165" cy="50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hse.ru/data/2022/11/21/1712414818/Panteleeva_cover.jpg">
            <a:extLst>
              <a:ext uri="{FF2B5EF4-FFF2-40B4-BE49-F238E27FC236}">
                <a16:creationId xmlns:a16="http://schemas.microsoft.com/office/drawing/2014/main" id="{17D0E9D7-97C5-4B5C-800E-074218AA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9864"/>
            <a:ext cx="3458547" cy="501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9C2B7287-073A-41CA-8B38-F20577835070}"/>
              </a:ext>
            </a:extLst>
          </p:cNvPr>
          <p:cNvSpPr txBox="1">
            <a:spLocks/>
          </p:cNvSpPr>
          <p:nvPr/>
        </p:nvSpPr>
        <p:spPr>
          <a:xfrm>
            <a:off x="9859346" y="5570375"/>
            <a:ext cx="1551993" cy="95172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fontAlgn="t"/>
            <a:r>
              <a:rPr lang="ru-RU" sz="1400" b="1" dirty="0">
                <a:latin typeface="Roboto"/>
              </a:rPr>
              <a:t>2022</a:t>
            </a:r>
            <a:br>
              <a:rPr lang="ru-RU" sz="1400" b="1" dirty="0">
                <a:latin typeface="Roboto"/>
              </a:rPr>
            </a:br>
            <a:br>
              <a:rPr lang="ru-RU" sz="1400" dirty="0">
                <a:latin typeface="Roboto"/>
              </a:rPr>
            </a:br>
            <a:r>
              <a:rPr lang="ru-RU" sz="1400" dirty="0">
                <a:latin typeface="Roboto"/>
              </a:rPr>
              <a:t>Л.М. Пантелеева</a:t>
            </a:r>
          </a:p>
          <a:p>
            <a:pPr fontAlgn="t"/>
            <a:r>
              <a:rPr lang="ru-RU" sz="1400" dirty="0">
                <a:latin typeface="Roboto"/>
              </a:rPr>
              <a:t>С.В. Хоробрых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1641" y="438267"/>
            <a:ext cx="1901825" cy="723997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D404AE-5973-4202-92A0-2FB647A8A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9831" y="438267"/>
            <a:ext cx="2521761" cy="544199"/>
          </a:xfrm>
        </p:spPr>
        <p:txBody>
          <a:bodyPr/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8D2BEC5-0BD9-4407-9F57-35325F3E1901}"/>
              </a:ext>
            </a:extLst>
          </p:cNvPr>
          <p:cNvSpPr txBox="1">
            <a:spLocks/>
          </p:cNvSpPr>
          <p:nvPr/>
        </p:nvSpPr>
        <p:spPr>
          <a:xfrm>
            <a:off x="2317923" y="2220686"/>
            <a:ext cx="7556153" cy="346165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/>
              <a:t>НАРОДНАЯ КУЛЬТУРА - </a:t>
            </a:r>
            <a:r>
              <a:rPr lang="ru-RU" dirty="0">
                <a:solidFill>
                  <a:srgbClr val="FF0000"/>
                </a:solidFill>
              </a:rPr>
              <a:t>собирательное понятие, не имеющее четко опр. границ</a:t>
            </a:r>
            <a:r>
              <a:rPr lang="ru-RU" dirty="0"/>
              <a:t> и включающее культурные пласты разных эпох от глубокой древности до настоящего времени.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Формирование и функционирование феномена </a:t>
            </a:r>
            <a:r>
              <a:rPr lang="ru-RU" dirty="0" err="1"/>
              <a:t>Н.к</a:t>
            </a:r>
            <a:r>
              <a:rPr lang="ru-RU" dirty="0"/>
              <a:t>. в </a:t>
            </a:r>
            <a:r>
              <a:rPr lang="ru-RU" dirty="0" err="1"/>
              <a:t>этнич</a:t>
            </a:r>
            <a:r>
              <a:rPr lang="ru-RU" dirty="0"/>
              <a:t>. </a:t>
            </a:r>
            <a:r>
              <a:rPr lang="ru-RU" dirty="0" err="1"/>
              <a:t>сооб-ве</a:t>
            </a:r>
            <a:r>
              <a:rPr lang="ru-RU" dirty="0"/>
              <a:t> или социальных группах и общностях разного типа связано </a:t>
            </a:r>
            <a:r>
              <a:rPr lang="ru-RU" dirty="0">
                <a:solidFill>
                  <a:srgbClr val="FF0000"/>
                </a:solidFill>
              </a:rPr>
              <a:t>с осознанием их принадлежности к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народу</a:t>
            </a:r>
            <a:r>
              <a:rPr lang="ru-RU" dirty="0"/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Самоидентификация с народом, нар. традициями в стереотипах социального поведения и действия, обыденных представлениях, выборе культурных эталонов и социальных норм, ориентациях на определенные формы досуга, любительской художественно-</a:t>
            </a:r>
            <a:r>
              <a:rPr lang="ru-RU" dirty="0" err="1"/>
              <a:t>творч</a:t>
            </a:r>
            <a:r>
              <a:rPr lang="ru-RU" dirty="0"/>
              <a:t>. практики — проявления </a:t>
            </a:r>
            <a:r>
              <a:rPr lang="ru-RU" dirty="0" err="1"/>
              <a:t>Н.к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BBA2DA-DDE5-42BF-AC9F-8BC746BE68D9}"/>
              </a:ext>
            </a:extLst>
          </p:cNvPr>
          <p:cNvSpPr/>
          <p:nvPr/>
        </p:nvSpPr>
        <p:spPr>
          <a:xfrm>
            <a:off x="1208782" y="1463562"/>
            <a:ext cx="400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Культурология. </a:t>
            </a:r>
            <a:r>
              <a:rPr lang="en-US" b="1" u="sng" dirty="0"/>
              <a:t>XX </a:t>
            </a:r>
            <a:r>
              <a:rPr lang="ru-RU" b="1" u="sng" dirty="0"/>
              <a:t>век. Энциклопедия</a:t>
            </a:r>
            <a:endParaRPr lang="ru-RU" u="sng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152557-79A2-407B-B806-47BC692ECBE6}"/>
              </a:ext>
            </a:extLst>
          </p:cNvPr>
          <p:cNvSpPr/>
          <p:nvPr/>
        </p:nvSpPr>
        <p:spPr>
          <a:xfrm>
            <a:off x="8792816" y="561431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[Михайлова 1998: 70]</a:t>
            </a:r>
          </a:p>
        </p:txBody>
      </p:sp>
    </p:spTree>
    <p:extLst>
      <p:ext uri="{BB962C8B-B14F-4D97-AF65-F5344CB8AC3E}">
        <p14:creationId xmlns:p14="http://schemas.microsoft.com/office/powerpoint/2010/main" val="48957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1641" y="438267"/>
            <a:ext cx="1901825" cy="544199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D404AE-5973-4202-92A0-2FB647A8A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9831" y="438267"/>
            <a:ext cx="2521761" cy="544199"/>
          </a:xfrm>
        </p:spPr>
        <p:txBody>
          <a:bodyPr/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8668D-D609-483D-9CD4-64527CFF42C1}"/>
              </a:ext>
            </a:extLst>
          </p:cNvPr>
          <p:cNvSpPr txBox="1"/>
          <p:nvPr/>
        </p:nvSpPr>
        <p:spPr>
          <a:xfrm>
            <a:off x="1211929" y="1416910"/>
            <a:ext cx="893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Сложившаяся практика употребления термина </a:t>
            </a:r>
            <a:r>
              <a:rPr lang="ru-RU" b="1" i="1" u="sng" dirty="0"/>
              <a:t>народная культура</a:t>
            </a:r>
            <a:endParaRPr lang="ru-RU" i="1" u="sng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8BD0029-99D9-49A4-8BCE-49292DF43C1F}"/>
              </a:ext>
            </a:extLst>
          </p:cNvPr>
          <p:cNvSpPr txBox="1">
            <a:spLocks/>
          </p:cNvSpPr>
          <p:nvPr/>
        </p:nvSpPr>
        <p:spPr>
          <a:xfrm>
            <a:off x="3213466" y="2369976"/>
            <a:ext cx="7703350" cy="33683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ru-RU" sz="1800" b="1" dirty="0">
                <a:solidFill>
                  <a:srgbClr val="002060"/>
                </a:solidFill>
              </a:rPr>
              <a:t>этническая культура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ср.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традиционная народная культура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2060"/>
                </a:solidFill>
              </a:rPr>
              <a:t>2) традиционная культура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ср. «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Народная культура (правильнее называть ее традиционной)…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»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Флиер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2011: 502]</a:t>
            </a:r>
          </a:p>
        </p:txBody>
      </p:sp>
    </p:spTree>
    <p:extLst>
      <p:ext uri="{BB962C8B-B14F-4D97-AF65-F5344CB8AC3E}">
        <p14:creationId xmlns:p14="http://schemas.microsoft.com/office/powerpoint/2010/main" val="90327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1641" y="438267"/>
            <a:ext cx="1901825" cy="544199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D404AE-5973-4202-92A0-2FB647A8A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9831" y="438267"/>
            <a:ext cx="2521761" cy="544199"/>
          </a:xfrm>
        </p:spPr>
        <p:txBody>
          <a:bodyPr/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8668D-D609-483D-9CD4-64527CFF42C1}"/>
              </a:ext>
            </a:extLst>
          </p:cNvPr>
          <p:cNvSpPr txBox="1"/>
          <p:nvPr/>
        </p:nvSpPr>
        <p:spPr>
          <a:xfrm>
            <a:off x="1211929" y="1416910"/>
            <a:ext cx="893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Социально-информационный подход к типологии культур</a:t>
            </a:r>
            <a:endParaRPr lang="ru-RU" i="1" u="sng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8BD0029-99D9-49A4-8BCE-49292DF43C1F}"/>
              </a:ext>
            </a:extLst>
          </p:cNvPr>
          <p:cNvSpPr txBox="1">
            <a:spLocks/>
          </p:cNvSpPr>
          <p:nvPr/>
        </p:nvSpPr>
        <p:spPr>
          <a:xfrm>
            <a:off x="1211929" y="1847462"/>
            <a:ext cx="9620912" cy="7464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разграничение культур по характеру знаковой информации, вычленяемой, интерпретируемой и порождаемой их представителями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386E73-2E47-4783-8EC8-2966589015D1}"/>
              </a:ext>
            </a:extLst>
          </p:cNvPr>
          <p:cNvSpPr/>
          <p:nvPr/>
        </p:nvSpPr>
        <p:spPr>
          <a:xfrm>
            <a:off x="4460033" y="2682552"/>
            <a:ext cx="6008914" cy="113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B14D3-6BFD-4BC0-86AA-3C4210D6D293}"/>
              </a:ext>
            </a:extLst>
          </p:cNvPr>
          <p:cNvSpPr txBox="1"/>
          <p:nvPr/>
        </p:nvSpPr>
        <p:spPr>
          <a:xfrm>
            <a:off x="4599992" y="2682552"/>
            <a:ext cx="5868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элитарная культура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культура высоких порядков – высокоинтеллектуального, высокодуховного, высокохудожественного</a:t>
            </a: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4A2165-1CB7-4B81-9D2D-A011473E7FD0}"/>
              </a:ext>
            </a:extLst>
          </p:cNvPr>
          <p:cNvSpPr/>
          <p:nvPr/>
        </p:nvSpPr>
        <p:spPr>
          <a:xfrm>
            <a:off x="4460033" y="3956180"/>
            <a:ext cx="6008914" cy="10077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промежуточные формы</a:t>
            </a:r>
            <a:r>
              <a:rPr lang="ru-RU" b="1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A87E9E-8955-40AD-B381-365EB9E4ECF8}"/>
              </a:ext>
            </a:extLst>
          </p:cNvPr>
          <p:cNvSpPr/>
          <p:nvPr/>
        </p:nvSpPr>
        <p:spPr>
          <a:xfrm>
            <a:off x="4460033" y="5122506"/>
            <a:ext cx="6008914" cy="111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EA006-1DD6-4047-BD71-F33FE9A540C7}"/>
              </a:ext>
            </a:extLst>
          </p:cNvPr>
          <p:cNvSpPr txBox="1"/>
          <p:nvPr/>
        </p:nvSpPr>
        <p:spPr>
          <a:xfrm>
            <a:off x="4460033" y="5225143"/>
            <a:ext cx="6008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народная культура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простая, не требующая высокой образованности, со слабо проявляемой индивидуальностью</a:t>
            </a: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9" name="Стрелка: вверх-вниз 8">
            <a:extLst>
              <a:ext uri="{FF2B5EF4-FFF2-40B4-BE49-F238E27FC236}">
                <a16:creationId xmlns:a16="http://schemas.microsoft.com/office/drawing/2014/main" id="{C71610D5-E597-42B9-B267-2844BA8AB167}"/>
              </a:ext>
            </a:extLst>
          </p:cNvPr>
          <p:cNvSpPr/>
          <p:nvPr/>
        </p:nvSpPr>
        <p:spPr>
          <a:xfrm>
            <a:off x="3449830" y="2655130"/>
            <a:ext cx="525011" cy="3550297"/>
          </a:xfrm>
          <a:prstGeom prst="up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3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1641" y="438267"/>
            <a:ext cx="1901825" cy="544199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D404AE-5973-4202-92A0-2FB647A8A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9831" y="438267"/>
            <a:ext cx="2521761" cy="544199"/>
          </a:xfrm>
        </p:spPr>
        <p:txBody>
          <a:bodyPr/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8668D-D609-483D-9CD4-64527CFF42C1}"/>
              </a:ext>
            </a:extLst>
          </p:cNvPr>
          <p:cNvSpPr txBox="1"/>
          <p:nvPr/>
        </p:nvSpPr>
        <p:spPr>
          <a:xfrm>
            <a:off x="1211929" y="1416910"/>
            <a:ext cx="893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Концептуально-цивилизационный подход к типологии культур</a:t>
            </a:r>
            <a:endParaRPr lang="ru-RU" i="1" u="sng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8BD0029-99D9-49A4-8BCE-49292DF43C1F}"/>
              </a:ext>
            </a:extLst>
          </p:cNvPr>
          <p:cNvSpPr txBox="1">
            <a:spLocks/>
          </p:cNvSpPr>
          <p:nvPr/>
        </p:nvSpPr>
        <p:spPr>
          <a:xfrm>
            <a:off x="1211929" y="1847462"/>
            <a:ext cx="9779532" cy="7464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народная культура - форма культурной организации широких общественных масс, свойственная тому или иному цивилизационному периоду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B4D3DDD-0622-4D21-BBA5-B0D6DBE20E3A}"/>
              </a:ext>
            </a:extLst>
          </p:cNvPr>
          <p:cNvSpPr/>
          <p:nvPr/>
        </p:nvSpPr>
        <p:spPr>
          <a:xfrm>
            <a:off x="620485" y="2995127"/>
            <a:ext cx="2481943" cy="1464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Доиндустриальное общество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1B5D34E-1F8C-446A-BCA4-6E0A59C180B5}"/>
              </a:ext>
            </a:extLst>
          </p:cNvPr>
          <p:cNvSpPr/>
          <p:nvPr/>
        </p:nvSpPr>
        <p:spPr>
          <a:xfrm>
            <a:off x="933061" y="4090700"/>
            <a:ext cx="3125755" cy="21514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традиционная культура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5882736-3C9E-4DA5-9DEB-6D209BB63583}"/>
              </a:ext>
            </a:extLst>
          </p:cNvPr>
          <p:cNvSpPr/>
          <p:nvPr/>
        </p:nvSpPr>
        <p:spPr>
          <a:xfrm>
            <a:off x="4189445" y="3032449"/>
            <a:ext cx="2481943" cy="1390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Индустриальное общество</a:t>
            </a:r>
            <a:endParaRPr lang="ru-RU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031B9A6-4E8C-43A8-9322-806E26D07E9D}"/>
              </a:ext>
            </a:extLst>
          </p:cNvPr>
          <p:cNvSpPr/>
          <p:nvPr/>
        </p:nvSpPr>
        <p:spPr>
          <a:xfrm>
            <a:off x="4502021" y="4090699"/>
            <a:ext cx="3125755" cy="21514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/>
              <a:t>массовая культура</a:t>
            </a:r>
            <a:endParaRPr lang="ru-RU" b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BD0460C-204D-453F-85DE-98D44039DE57}"/>
              </a:ext>
            </a:extLst>
          </p:cNvPr>
          <p:cNvSpPr/>
          <p:nvPr/>
        </p:nvSpPr>
        <p:spPr>
          <a:xfrm>
            <a:off x="7758405" y="3032449"/>
            <a:ext cx="2481943" cy="1390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Постиндустриальное общество</a:t>
            </a:r>
            <a:endParaRPr lang="ru-RU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5615E47-A189-4933-88CB-A67983149141}"/>
              </a:ext>
            </a:extLst>
          </p:cNvPr>
          <p:cNvSpPr/>
          <p:nvPr/>
        </p:nvSpPr>
        <p:spPr>
          <a:xfrm>
            <a:off x="8070981" y="4128021"/>
            <a:ext cx="3125755" cy="2076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/>
              <a:t>народная культура постиндустриального общества </a:t>
            </a:r>
            <a:endParaRPr lang="ru-RU" b="1" dirty="0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8908AE7F-262F-4E73-A8F1-9975347D812E}"/>
              </a:ext>
            </a:extLst>
          </p:cNvPr>
          <p:cNvSpPr/>
          <p:nvPr/>
        </p:nvSpPr>
        <p:spPr>
          <a:xfrm>
            <a:off x="3341444" y="3587620"/>
            <a:ext cx="608985" cy="279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5EB8F5A2-CE5F-409E-8061-5F4C880B74D4}"/>
              </a:ext>
            </a:extLst>
          </p:cNvPr>
          <p:cNvSpPr/>
          <p:nvPr/>
        </p:nvSpPr>
        <p:spPr>
          <a:xfrm>
            <a:off x="6910404" y="3587620"/>
            <a:ext cx="608985" cy="279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5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1641" y="438267"/>
            <a:ext cx="1901825" cy="544199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D404AE-5973-4202-92A0-2FB647A8A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9831" y="438267"/>
            <a:ext cx="2521761" cy="544199"/>
          </a:xfrm>
        </p:spPr>
        <p:txBody>
          <a:bodyPr/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8668D-D609-483D-9CD4-64527CFF42C1}"/>
              </a:ext>
            </a:extLst>
          </p:cNvPr>
          <p:cNvSpPr txBox="1"/>
          <p:nvPr/>
        </p:nvSpPr>
        <p:spPr>
          <a:xfrm>
            <a:off x="1211929" y="1416910"/>
            <a:ext cx="893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Концептуально-цивилизационный подход к типологии культур</a:t>
            </a:r>
            <a:endParaRPr lang="ru-RU" i="1" u="sng" dirty="0"/>
          </a:p>
        </p:txBody>
      </p:sp>
      <p:pic>
        <p:nvPicPr>
          <p:cNvPr id="18" name="Picture 2" descr="Российская периферия как социально-экономический феномен">
            <a:extLst>
              <a:ext uri="{FF2B5EF4-FFF2-40B4-BE49-F238E27FC236}">
                <a16:creationId xmlns:a16="http://schemas.microsoft.com/office/drawing/2014/main" id="{4BE1C7D9-41C5-4F38-A9A8-E815AEF7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31" y="2354129"/>
            <a:ext cx="5969105" cy="3730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72D348-3247-42E4-924B-4EC47257D10D}"/>
              </a:ext>
            </a:extLst>
          </p:cNvPr>
          <p:cNvSpPr/>
          <p:nvPr/>
        </p:nvSpPr>
        <p:spPr>
          <a:xfrm>
            <a:off x="3871822" y="2054796"/>
            <a:ext cx="5125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Динамика городского и сельского населения  в ХХ веке</a:t>
            </a:r>
            <a:endParaRPr lang="ru-RU" sz="1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B8B4EAD-B82C-4FD3-A9A1-C8F5014F822A}"/>
              </a:ext>
            </a:extLst>
          </p:cNvPr>
          <p:cNvSpPr/>
          <p:nvPr/>
        </p:nvSpPr>
        <p:spPr>
          <a:xfrm>
            <a:off x="7750822" y="6199487"/>
            <a:ext cx="1648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[</a:t>
            </a:r>
            <a:r>
              <a:rPr lang="ru-RU" sz="1600" dirty="0"/>
              <a:t>Нефедова 2008</a:t>
            </a:r>
            <a:r>
              <a:rPr lang="en-US" sz="1600" dirty="0"/>
              <a:t>]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599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1641" y="438267"/>
            <a:ext cx="1901825" cy="544199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D404AE-5973-4202-92A0-2FB647A8A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9831" y="438267"/>
            <a:ext cx="2521761" cy="544199"/>
          </a:xfrm>
        </p:spPr>
        <p:txBody>
          <a:bodyPr/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8668D-D609-483D-9CD4-64527CFF42C1}"/>
              </a:ext>
            </a:extLst>
          </p:cNvPr>
          <p:cNvSpPr txBox="1"/>
          <p:nvPr/>
        </p:nvSpPr>
        <p:spPr>
          <a:xfrm>
            <a:off x="1211929" y="1416910"/>
            <a:ext cx="893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Концептуально-цивилизационный подход к типологии культур</a:t>
            </a:r>
            <a:endParaRPr lang="ru-RU" i="1" u="sng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32C248-6CA8-4EF8-9B8E-45B53CB90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4" t="19456" r="17806" b="16462"/>
          <a:stretch/>
        </p:blipFill>
        <p:spPr>
          <a:xfrm>
            <a:off x="2108001" y="2025015"/>
            <a:ext cx="7975998" cy="43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9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1641" y="438267"/>
            <a:ext cx="1901825" cy="544199"/>
          </a:xfrm>
        </p:spPr>
        <p:txBody>
          <a:bodyPr/>
          <a:lstStyle/>
          <a:p>
            <a:r>
              <a:rPr lang="ru-RU" b="1" dirty="0"/>
              <a:t>Семинар научно-учебной группы «Исторические надгробия и мемориальная культура в России XVIII - первой трети XX в.»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D404AE-5973-4202-92A0-2FB647A8A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9831" y="438267"/>
            <a:ext cx="2521761" cy="544199"/>
          </a:xfrm>
        </p:spPr>
        <p:txBody>
          <a:bodyPr/>
          <a:lstStyle/>
          <a:p>
            <a:r>
              <a:rPr lang="ru-RU" dirty="0"/>
              <a:t>Лингвосемиотика похоронной культуры: деревня и город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8668D-D609-483D-9CD4-64527CFF42C1}"/>
              </a:ext>
            </a:extLst>
          </p:cNvPr>
          <p:cNvSpPr txBox="1"/>
          <p:nvPr/>
        </p:nvSpPr>
        <p:spPr>
          <a:xfrm>
            <a:off x="1211929" y="1416910"/>
            <a:ext cx="893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Лингвосемиотика похоронной культуры: деревня и город</a:t>
            </a:r>
            <a:endParaRPr lang="ru-RU" i="1" u="sng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9DDCD0-CA0D-4769-8018-EA846011C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4" t="43809" r="20944" b="14830"/>
          <a:stretch/>
        </p:blipFill>
        <p:spPr>
          <a:xfrm>
            <a:off x="1834392" y="1961681"/>
            <a:ext cx="8696132" cy="445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8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schemas.microsoft.com/office/2006/metadata/properties"/>
    <ds:schemaRef ds:uri="http://schemas.microsoft.com/office/2006/documentManagement/types"/>
    <ds:schemaRef ds:uri="9875bd71-cde8-496c-a136-433f55d5e6d0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e96afe77-3acb-4328-97fc-408e1bde3e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841</Words>
  <Application>Microsoft Office PowerPoint</Application>
  <PresentationFormat>Широкоэкранный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HSE Sans</vt:lpstr>
      <vt:lpstr>Roboto</vt:lpstr>
      <vt:lpstr>Times New Roman</vt:lpstr>
      <vt:lpstr>Office Theme</vt:lpstr>
      <vt:lpstr>Лингвосемиотика похоронной культуры: деревня и город</vt:lpstr>
      <vt:lpstr>2020  И.А. Подюков С.В. Хоробрых Е.Н. Свалова С.Ю. Королева Л.М. Пантелеева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Пользователь</cp:lastModifiedBy>
  <cp:revision>95</cp:revision>
  <cp:lastPrinted>2021-11-11T13:08:42Z</cp:lastPrinted>
  <dcterms:created xsi:type="dcterms:W3CDTF">2021-11-11T08:52:47Z</dcterms:created>
  <dcterms:modified xsi:type="dcterms:W3CDTF">2022-12-06T14:14:10Z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