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337" r:id="rId2"/>
    <p:sldId id="336" r:id="rId3"/>
    <p:sldId id="357" r:id="rId4"/>
    <p:sldId id="366" r:id="rId5"/>
    <p:sldId id="335" r:id="rId6"/>
    <p:sldId id="376" r:id="rId7"/>
    <p:sldId id="377" r:id="rId8"/>
    <p:sldId id="378" r:id="rId9"/>
    <p:sldId id="379" r:id="rId10"/>
    <p:sldId id="380" r:id="rId11"/>
    <p:sldId id="381" r:id="rId12"/>
    <p:sldId id="360" r:id="rId13"/>
  </p:sldIdLst>
  <p:sldSz cx="9144000" cy="6858000" type="screen4x3"/>
  <p:notesSz cx="6858000" cy="9144000"/>
  <p:defaultTextStyle>
    <a:defPPr>
      <a:defRPr lang="ru-RU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264"/>
    <p:restoredTop sz="94590"/>
  </p:normalViewPr>
  <p:slideViewPr>
    <p:cSldViewPr snapToGrid="0" snapToObjects="1">
      <p:cViewPr varScale="1">
        <p:scale>
          <a:sx n="105" d="100"/>
          <a:sy n="105" d="100"/>
        </p:scale>
        <p:origin x="1120" y="2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458218-60F2-6048-AE1C-F696ED488D8B}" type="datetimeFigureOut">
              <a:rPr lang="ru-RU" smtClean="0"/>
              <a:t>10.12.2022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70D331-AA3E-D74B-A25E-8F644DC459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72387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5645E-397F-894F-8324-CF36791EBF80}" type="datetimeFigureOut">
              <a:rPr lang="ru-RU" smtClean="0"/>
              <a:t>10.12.2022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8A496-7938-D143-97FB-FF25A97AE3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58350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5645E-397F-894F-8324-CF36791EBF80}" type="datetimeFigureOut">
              <a:rPr lang="ru-RU" smtClean="0"/>
              <a:t>10.12.2022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8A496-7938-D143-97FB-FF25A97AE3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49949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5645E-397F-894F-8324-CF36791EBF80}" type="datetimeFigureOut">
              <a:rPr lang="ru-RU" smtClean="0"/>
              <a:t>10.12.2022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8A496-7938-D143-97FB-FF25A97AE3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212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5645E-397F-894F-8324-CF36791EBF80}" type="datetimeFigureOut">
              <a:rPr lang="ru-RU" smtClean="0"/>
              <a:t>10.12.2022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8A496-7938-D143-97FB-FF25A97AE3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64832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5645E-397F-894F-8324-CF36791EBF80}" type="datetimeFigureOut">
              <a:rPr lang="ru-RU" smtClean="0"/>
              <a:t>10.12.2022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8A496-7938-D143-97FB-FF25A97AE3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60778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5645E-397F-894F-8324-CF36791EBF80}" type="datetimeFigureOut">
              <a:rPr lang="ru-RU" smtClean="0"/>
              <a:t>10.12.2022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8A496-7938-D143-97FB-FF25A97AE3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43006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5645E-397F-894F-8324-CF36791EBF80}" type="datetimeFigureOut">
              <a:rPr lang="ru-RU" smtClean="0"/>
              <a:t>10.12.2022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8A496-7938-D143-97FB-FF25A97AE3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06401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5645E-397F-894F-8324-CF36791EBF80}" type="datetimeFigureOut">
              <a:rPr lang="ru-RU" smtClean="0"/>
              <a:t>10.12.2022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8A496-7938-D143-97FB-FF25A97AE3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51304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5645E-397F-894F-8324-CF36791EBF80}" type="datetimeFigureOut">
              <a:rPr lang="ru-RU" smtClean="0"/>
              <a:t>10.12.2022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8A496-7938-D143-97FB-FF25A97AE3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00712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5645E-397F-894F-8324-CF36791EBF80}" type="datetimeFigureOut">
              <a:rPr lang="ru-RU" smtClean="0"/>
              <a:t>10.12.2022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8A496-7938-D143-97FB-FF25A97AE3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66917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5645E-397F-894F-8324-CF36791EBF80}" type="datetimeFigureOut">
              <a:rPr lang="ru-RU" smtClean="0"/>
              <a:t>10.12.2022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8A496-7938-D143-97FB-FF25A97AE3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21500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F5645E-397F-894F-8324-CF36791EBF80}" type="datetimeFigureOut">
              <a:rPr lang="ru-RU" smtClean="0"/>
              <a:t>10.12.2022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08A496-7938-D143-97FB-FF25A97AE3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6228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tiam-tula.ru/tulskij-nekropol-naxodki-issledovatelej-na-spasskom-kladbishhe-g-tuly/" TargetMode="External"/><Relationship Id="rId2" Type="http://schemas.openxmlformats.org/officeDocument/2006/relationships/hyperlink" Target="http://necro_tula.tilda.ws/" TargetMode="Externa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myslo.ru/club/blog/gulbarij/i0zkiGtog0umCNmaBD6HOA" TargetMode="External"/><Relationship Id="rId4" Type="http://schemas.openxmlformats.org/officeDocument/2006/relationships/hyperlink" Target="https://myslo.ru/city/tula/legend/evrejskoe-kladbishe-v-tule-muzej-pod-otkrytym-nebom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ulainpast.ru/shop_knigi/row12/" TargetMode="External"/><Relationship Id="rId2" Type="http://schemas.openxmlformats.org/officeDocument/2006/relationships/hyperlink" Target="https://www.tulainpast.ru/shop_knigi/row8/" TargetMode="Externa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ww.tulainpast.ru/shop_knigi/row13/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97D883AC-C8B1-8441-939E-01663F8A00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6265" y="1769423"/>
            <a:ext cx="7948448" cy="2637477"/>
          </a:xfrm>
        </p:spPr>
        <p:txBody>
          <a:bodyPr>
            <a:normAutofit/>
          </a:bodyPr>
          <a:lstStyle/>
          <a:p>
            <a:pPr algn="ctr"/>
            <a:r>
              <a:rPr lang="ru-RU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Рабочая встреча участников НУГ </a:t>
            </a:r>
          </a:p>
          <a:p>
            <a:pPr algn="ctr"/>
            <a:r>
              <a:rPr lang="ru-RU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перед экспедицией в Тулу </a:t>
            </a:r>
          </a:p>
          <a:p>
            <a:pPr algn="ctr"/>
            <a:r>
              <a:rPr lang="ru-RU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(29 сентября 2022 г.)</a:t>
            </a:r>
          </a:p>
          <a:p>
            <a:pPr algn="l"/>
            <a:br>
              <a:rPr lang="ru-RU" sz="2800" b="0" i="0" dirty="0">
                <a:solidFill>
                  <a:srgbClr val="000000"/>
                </a:solidFill>
                <a:effectLst/>
                <a:latin typeface="HSE Sans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675588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1">
            <a:extLst>
              <a:ext uri="{FF2B5EF4-FFF2-40B4-BE49-F238E27FC236}">
                <a16:creationId xmlns:a16="http://schemas.microsoft.com/office/drawing/2014/main" id="{8FFC3830-FFB1-A843-99D2-2755AA202E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85055" y="68263"/>
            <a:ext cx="4973891" cy="67214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055085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1" descr="Изображение выглядит как текст, внешний, трава&#10;&#10;Автоматически созданное описание">
            <a:extLst>
              <a:ext uri="{FF2B5EF4-FFF2-40B4-BE49-F238E27FC236}">
                <a16:creationId xmlns:a16="http://schemas.microsoft.com/office/drawing/2014/main" id="{022C99E5-07BC-8248-BBBC-9BE8FC3BB3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68252" y="68263"/>
            <a:ext cx="5007497" cy="67214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547873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8">
            <a:extLst>
              <a:ext uri="{FF2B5EF4-FFF2-40B4-BE49-F238E27FC236}">
                <a16:creationId xmlns:a16="http://schemas.microsoft.com/office/drawing/2014/main" id="{FE495476-29C6-8244-BFF7-284F30BF8A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85055" y="68263"/>
            <a:ext cx="4973891" cy="67214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471608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383B8185-2C8A-9648-83DD-494C07038C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0017" y="605642"/>
            <a:ext cx="8269082" cy="2671948"/>
          </a:xfrm>
        </p:spPr>
        <p:txBody>
          <a:bodyPr>
            <a:normAutofit/>
          </a:bodyPr>
          <a:lstStyle/>
          <a:p>
            <a:pPr algn="ctr"/>
            <a:r>
              <a:rPr lang="ru-RU" sz="2200" b="1" dirty="0">
                <a:solidFill>
                  <a:schemeClr val="tx1"/>
                </a:solidFill>
                <a:latin typeface="Cambria" panose="02040503050406030204" pitchFamily="18" charset="0"/>
              </a:rPr>
              <a:t>План обсуждения:</a:t>
            </a:r>
          </a:p>
          <a:p>
            <a:pPr algn="ctr"/>
            <a:endParaRPr lang="ru-RU" sz="2200" b="1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200" dirty="0">
                <a:solidFill>
                  <a:schemeClr val="tx1"/>
                </a:solidFill>
                <a:latin typeface="Cambria" panose="02040503050406030204" pitchFamily="18" charset="0"/>
              </a:rPr>
              <a:t>Экспедиция в осеннее время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Особенности расположения трех старинных кладбищ Тулы: </a:t>
            </a:r>
            <a:r>
              <a:rPr lang="ru-RU" sz="2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Всехсвятского</a:t>
            </a:r>
            <a:r>
              <a:rPr lang="ru-RU" sz="2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, Спасского и </a:t>
            </a:r>
            <a:r>
              <a:rPr lang="ru-RU" sz="2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Чулковского</a:t>
            </a:r>
            <a:endParaRPr lang="ru-RU" sz="2200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81848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383B8185-2C8A-9648-83DD-494C07038C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1262" y="510640"/>
            <a:ext cx="8387837" cy="6697682"/>
          </a:xfrm>
        </p:spPr>
        <p:txBody>
          <a:bodyPr>
            <a:normAutofit fontScale="25000" lnSpcReduction="20000"/>
          </a:bodyPr>
          <a:lstStyle/>
          <a:p>
            <a:endParaRPr lang="ru-RU" sz="9600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algn="ctr"/>
            <a:endParaRPr lang="ru-RU" sz="9600" b="1" i="0" dirty="0">
              <a:solidFill>
                <a:schemeClr val="tx1"/>
              </a:solidFill>
              <a:effectLst/>
              <a:latin typeface="Cambria" panose="02040503050406030204" pitchFamily="18" charset="0"/>
            </a:endParaRPr>
          </a:p>
          <a:p>
            <a:pPr algn="ctr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</a:pPr>
            <a:r>
              <a:rPr lang="ru-RU" sz="9600" b="1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Общие данные по некрополю Тулы</a:t>
            </a:r>
          </a:p>
          <a:p>
            <a:pPr algn="just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</a:pPr>
            <a:r>
              <a:rPr lang="ru-RU" sz="960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Сайт «Тульского некрополя» - </a:t>
            </a:r>
            <a:r>
              <a:rPr lang="ru-RU" sz="960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http://necro_tula.tilda.ws/</a:t>
            </a:r>
            <a:r>
              <a:rPr lang="ru-RU" sz="960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Статья про находки на Спасском кладбище: </a:t>
            </a:r>
            <a:r>
              <a:rPr lang="ru-RU" sz="960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https://tiam-tula.ru/tulskij-nekropol-naxodki-issledovatelej-na-spasskom-kladbishhe-g-tuly/</a:t>
            </a:r>
            <a:r>
              <a:rPr lang="ru-RU" sz="960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</a:p>
          <a:p>
            <a:pPr algn="just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</a:pPr>
            <a:r>
              <a:rPr lang="ru-RU" sz="960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Про еврейский некрополь в Туле (</a:t>
            </a:r>
            <a:r>
              <a:rPr lang="ru-RU" sz="9600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Чулковский</a:t>
            </a:r>
            <a:r>
              <a:rPr lang="ru-RU" sz="960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) - есть каталог с фотографиями надгробий. См. об этом: </a:t>
            </a:r>
            <a:r>
              <a:rPr lang="ru-RU" sz="960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https://myslo.ru/city/tula/legend/evrejskoe-kladbishe-v-tule-muzej-pod-otkrytym-nebom</a:t>
            </a:r>
            <a:endParaRPr lang="ru-RU" sz="9600" dirty="0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</a:pPr>
            <a:r>
              <a:rPr lang="ru-RU" sz="9600" dirty="0">
                <a:solidFill>
                  <a:schemeClr val="tx1"/>
                </a:solidFill>
                <a:latin typeface="Cambria" panose="02040503050406030204" pitchFamily="18" charset="0"/>
                <a:ea typeface="Arial" panose="020B0604020202020204" pitchFamily="34" charset="0"/>
              </a:rPr>
              <a:t>Семейные некрополи в Туле: </a:t>
            </a:r>
            <a:r>
              <a:rPr lang="ru-RU" sz="960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https://myslo.ru/club/blog/gulbarij/i0zkiGtog0umCNmaBD6HOA</a:t>
            </a:r>
            <a:r>
              <a:rPr lang="ru-RU" sz="960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</a:p>
          <a:p>
            <a:pPr algn="just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</a:pP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18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algn="ctr"/>
            <a:endParaRPr lang="ru-RU" sz="3200" b="1" dirty="0">
              <a:solidFill>
                <a:schemeClr val="tx1"/>
              </a:solidFill>
            </a:endParaRPr>
          </a:p>
          <a:p>
            <a:pPr algn="ctr"/>
            <a:endParaRPr lang="ru-RU" sz="2800" b="1" dirty="0">
              <a:solidFill>
                <a:schemeClr val="tx1"/>
              </a:solidFill>
            </a:endParaRPr>
          </a:p>
          <a:p>
            <a:pPr algn="ctr"/>
            <a:endParaRPr lang="ru-RU" sz="2800" b="1" dirty="0">
              <a:solidFill>
                <a:schemeClr val="tx1"/>
              </a:solidFill>
            </a:endParaRPr>
          </a:p>
          <a:p>
            <a:pPr algn="ctr"/>
            <a:endParaRPr lang="ru-RU" sz="2800" b="1" dirty="0">
              <a:solidFill>
                <a:schemeClr val="tx1"/>
              </a:solidFill>
            </a:endParaRPr>
          </a:p>
          <a:p>
            <a:pPr algn="ctr"/>
            <a:endParaRPr lang="ru-RU" sz="2800" dirty="0">
              <a:solidFill>
                <a:schemeClr val="tx1"/>
              </a:solidFill>
            </a:endParaRPr>
          </a:p>
          <a:p>
            <a:endParaRPr lang="ru-RU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41025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383B8185-2C8A-9648-83DD-494C07038C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0017" y="1299410"/>
            <a:ext cx="8269082" cy="6725653"/>
          </a:xfrm>
        </p:spPr>
        <p:txBody>
          <a:bodyPr>
            <a:normAutofit fontScale="92500"/>
          </a:bodyPr>
          <a:lstStyle/>
          <a:p>
            <a:endParaRPr lang="ru-RU" sz="2800" dirty="0">
              <a:solidFill>
                <a:schemeClr val="tx1"/>
              </a:solidFill>
            </a:endParaRPr>
          </a:p>
          <a:p>
            <a:pPr algn="ctr"/>
            <a:endParaRPr lang="ru-RU" sz="2200" b="1" i="0" dirty="0">
              <a:solidFill>
                <a:srgbClr val="000000"/>
              </a:solidFill>
              <a:effectLst/>
              <a:latin typeface="HSE Sans"/>
            </a:endParaRPr>
          </a:p>
          <a:p>
            <a:pPr algn="ctr"/>
            <a:endParaRPr lang="ru-RU" sz="2200" b="0" i="0" dirty="0">
              <a:solidFill>
                <a:srgbClr val="000000"/>
              </a:solidFill>
              <a:effectLst/>
              <a:latin typeface="HSE Sans"/>
            </a:endParaRPr>
          </a:p>
          <a:p>
            <a:pPr algn="just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</a:pPr>
            <a:r>
              <a:rPr lang="ru-RU" sz="320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Книжная серия </a:t>
            </a:r>
            <a:r>
              <a:rPr lang="ru-RU" sz="3200" b="1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«Тени старинного кладбища»</a:t>
            </a:r>
            <a:r>
              <a:rPr lang="ru-RU" sz="320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- путеводители по тульским некрополям. </a:t>
            </a:r>
          </a:p>
          <a:p>
            <a:pPr algn="just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</a:pPr>
            <a:r>
              <a:rPr lang="ru-RU" sz="320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Некоторые тома:</a:t>
            </a:r>
            <a:endParaRPr lang="ru-RU" sz="3200" dirty="0">
              <a:solidFill>
                <a:schemeClr val="tx1"/>
              </a:solidFill>
              <a:effectLst/>
              <a:latin typeface="Cambria" panose="02040503050406030204" pitchFamily="18" charset="0"/>
              <a:ea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</a:pPr>
            <a:r>
              <a:rPr lang="ru-RU" sz="320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https://www.tulainpast.ru/shop_knigi/row8/</a:t>
            </a:r>
            <a:r>
              <a:rPr lang="ru-RU" sz="320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endParaRPr lang="ru-RU" sz="3200" dirty="0">
              <a:solidFill>
                <a:schemeClr val="tx1"/>
              </a:solidFill>
              <a:effectLst/>
              <a:latin typeface="Cambria" panose="02040503050406030204" pitchFamily="18" charset="0"/>
              <a:ea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</a:pPr>
            <a:r>
              <a:rPr lang="ru-RU" sz="320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https://www.tulainpast.ru/shop_knigi/row12/</a:t>
            </a:r>
            <a:r>
              <a:rPr lang="ru-RU" sz="320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endParaRPr lang="ru-RU" sz="3200" dirty="0">
              <a:solidFill>
                <a:schemeClr val="tx1"/>
              </a:solidFill>
              <a:effectLst/>
              <a:latin typeface="Cambria" panose="02040503050406030204" pitchFamily="18" charset="0"/>
              <a:ea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</a:pPr>
            <a:r>
              <a:rPr lang="ru-RU" sz="320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https://www.tulainpast.ru/shop_knigi/row13/</a:t>
            </a:r>
            <a:r>
              <a:rPr lang="ru-RU" sz="320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endParaRPr lang="ru-RU" sz="3200" dirty="0">
              <a:solidFill>
                <a:schemeClr val="tx1"/>
              </a:solidFill>
              <a:effectLst/>
              <a:latin typeface="Cambria" panose="02040503050406030204" pitchFamily="18" charset="0"/>
              <a:ea typeface="Arial" panose="020B0604020202020204" pitchFamily="34" charset="0"/>
            </a:endParaRPr>
          </a:p>
          <a:p>
            <a:pPr algn="ctr"/>
            <a:endParaRPr lang="ru-RU" sz="3200" b="1" dirty="0">
              <a:solidFill>
                <a:schemeClr val="tx1"/>
              </a:solidFill>
            </a:endParaRPr>
          </a:p>
          <a:p>
            <a:pPr algn="ctr"/>
            <a:endParaRPr lang="ru-RU" sz="2800" b="1" dirty="0">
              <a:solidFill>
                <a:schemeClr val="tx1"/>
              </a:solidFill>
            </a:endParaRPr>
          </a:p>
          <a:p>
            <a:pPr algn="ctr"/>
            <a:endParaRPr lang="ru-RU" sz="2800" dirty="0">
              <a:solidFill>
                <a:schemeClr val="tx1"/>
              </a:solidFill>
            </a:endParaRPr>
          </a:p>
          <a:p>
            <a:endParaRPr lang="ru-RU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08535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2FE53DC-8D61-3C45-A193-0479FA003F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8663" y="68263"/>
            <a:ext cx="4906675" cy="67214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055486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1">
            <a:extLst>
              <a:ext uri="{FF2B5EF4-FFF2-40B4-BE49-F238E27FC236}">
                <a16:creationId xmlns:a16="http://schemas.microsoft.com/office/drawing/2014/main" id="{FC71C18A-129E-FC46-9B42-FAC3CF642D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2128" b="29754"/>
          <a:stretch/>
        </p:blipFill>
        <p:spPr>
          <a:xfrm>
            <a:off x="90488" y="68263"/>
            <a:ext cx="8963025" cy="67214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978742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39AE7D6-20E1-6242-8CE6-7312D8DC0B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3046" y="68263"/>
            <a:ext cx="5057908" cy="67214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078832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1">
            <a:extLst>
              <a:ext uri="{FF2B5EF4-FFF2-40B4-BE49-F238E27FC236}">
                <a16:creationId xmlns:a16="http://schemas.microsoft.com/office/drawing/2014/main" id="{F75678F6-66BF-724A-B787-34EC65C1CD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9267" r="18400" b="1"/>
          <a:stretch/>
        </p:blipFill>
        <p:spPr>
          <a:xfrm>
            <a:off x="20" y="10"/>
            <a:ext cx="9143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777043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1">
            <a:extLst>
              <a:ext uri="{FF2B5EF4-FFF2-40B4-BE49-F238E27FC236}">
                <a16:creationId xmlns:a16="http://schemas.microsoft.com/office/drawing/2014/main" id="{92EB355F-55F9-D24B-9A26-C7333AA325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51448" y="68263"/>
            <a:ext cx="5041105" cy="67214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1991888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1580</TotalTime>
  <Words>180</Words>
  <Application>Microsoft Macintosh PowerPoint</Application>
  <PresentationFormat>Экран (4:3)</PresentationFormat>
  <Paragraphs>29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8" baseType="lpstr">
      <vt:lpstr>Arial</vt:lpstr>
      <vt:lpstr>Calibri</vt:lpstr>
      <vt:lpstr>Cambria</vt:lpstr>
      <vt:lpstr>HSE Sans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Екатерина Болтунова</dc:creator>
  <cp:lastModifiedBy>Болтунова Екатерина Михайловна</cp:lastModifiedBy>
  <cp:revision>30</cp:revision>
  <dcterms:created xsi:type="dcterms:W3CDTF">2019-10-31T04:35:31Z</dcterms:created>
  <dcterms:modified xsi:type="dcterms:W3CDTF">2022-12-10T11:56:55Z</dcterms:modified>
</cp:coreProperties>
</file>