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2"/>
  </p:notesMasterIdLst>
  <p:sldIdLst>
    <p:sldId id="295" r:id="rId3"/>
    <p:sldId id="341" r:id="rId4"/>
    <p:sldId id="342" r:id="rId5"/>
    <p:sldId id="343" r:id="rId6"/>
    <p:sldId id="285" r:id="rId7"/>
    <p:sldId id="344" r:id="rId8"/>
    <p:sldId id="286" r:id="rId9"/>
    <p:sldId id="302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44C5-1A75-4840-B9F6-A782675521D8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3233-E5A6-4C81-BD30-02FFA3A27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5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75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52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84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456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76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6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5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65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48903-8EB5-294E-A216-6B54B0368783}" type="slidenum">
              <a:rPr kumimoji="0" lang="en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59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83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990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7859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9538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8852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C61F1-CCD4-F743-B10E-178ED077E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EDE89-36E4-5146-825B-076388FF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D8E4A-25BD-604C-9B38-4ACD6517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27B86-0F08-2840-85D5-C4833950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260-A9CF-D746-A2C9-B7B2A67A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5986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1671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0714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2719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13389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712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BE8A-E970-D843-B600-BB5C69F2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115A3-91B3-5C46-8AFD-061D92CF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680AD-2F86-1042-A669-91E344B6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14F5-6B58-CE4A-9D0C-B3CE5AD0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88254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6021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7468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80742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E495-D504-F346-A94A-D51B6CEB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4111-234C-C145-9875-0E0C3CD0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8D016-8DD3-0047-B14D-85A2C396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CC3DB-C3DE-4D44-9AFF-8C71BD64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56C27-0258-3740-A3D9-8B0F5318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396C4-EAA3-6846-BD86-F407AADB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21121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710D-64E8-AF47-9ACE-AA693230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A857B-C736-BC49-96B9-11236CBF2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151-6BD1-C44D-A4CD-B8481000F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5DCFE-701A-494E-8E9F-EDB3A9BA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A2C2F-D6DE-E84E-AF3E-5F2C9264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EDD7-6970-7445-B68E-45DB5B37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43148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DE4EF-76E8-A240-A340-7AF8FAAD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D68C-E5FD-F14F-BED7-320365B26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DC619-0627-A14E-AB72-62D21CE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7BB4B-2B1C-9441-AE10-C173A0C5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E8674-8410-9749-89B8-FB2C52CD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120563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6979E-41E4-B446-9A63-8A5F01849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C81E-D816-8745-B579-C354B0A7E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06402-A383-FC4F-9C15-55B4AD6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58FA8-32C6-A944-B365-3B00B955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FB82-B064-784E-9DE5-3EAEBB6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510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7B7DD-A296-EA4F-927F-48E26488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C8E4F-31F2-FA48-82AA-D2AF64A0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7B556-1B38-1149-BAA7-BBF81B10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10CFE0-EB00-0D41-B3AF-6DB667EAB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9376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DBD3-0AE1-B943-9E8F-EA0707DC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A5FD-D9BD-9145-A983-9B8EEB2F9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46789-0C7B-8C4D-A8AF-E98FD671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5BAEB-4342-6C44-AD62-D28C1E842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1AD2-5478-3540-BDCD-279CA482C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9965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B40B-577C-BB4C-8731-318B1ADF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E88CC-6BFB-8540-B2CE-ECEC7431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CC0A9-A725-7A49-8771-39A4D4A3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182B-BB2E-8D47-A1CA-8AF713E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01863-B637-734A-AA8E-4CC974CD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1915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79685-1E52-4148-93FE-D0ECA5AD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46902-1A05-B844-8326-FB58F04FB2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17D0D-7B87-9446-8774-B89AA81DC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9711E-B9D5-B943-A84C-65753559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734-E70A-4941-B187-15B0FA6D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866B1-FB04-7C4E-8530-936F5FD4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316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0E50-85A7-A948-93E1-19FF332A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6E11A-8133-2643-A2CF-400F2539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D6BE-E8DC-6142-A354-5223E6905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8A250-0E87-D447-B305-C290934AC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F8CF8-96A2-914B-A0E5-694887D5C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33A1-C2EE-524A-A493-3CD18117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D26B1-6A4E-1240-B190-FF152B4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E7225-DF46-6948-AD6A-5AD158F1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6441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7D5B-0D09-9442-B524-E76060B9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9ED4A1-8BAC-3C4D-BB35-67A85DAF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D416E-5801-5641-A9EE-CD418303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4EA03-B7EF-3E41-9B82-A8917CA8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1037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B4F88-4AE1-8148-A344-D0AD2827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8644E-DA93-054C-BEBC-32F60015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F7DF4-3EE1-FF4A-A0DE-E2E5084F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5055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175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11/10/2022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5386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36" y="777505"/>
            <a:ext cx="886499" cy="886499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235920-EBA7-1044-AF40-A268EBD25FF0}"/>
              </a:ext>
            </a:extLst>
          </p:cNvPr>
          <p:cNvCxnSpPr>
            <a:cxnSpLocks/>
          </p:cNvCxnSpPr>
          <p:nvPr/>
        </p:nvCxnSpPr>
        <p:spPr>
          <a:xfrm>
            <a:off x="8642581" y="962173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541BE7-2DE2-6447-9069-9E74408E6EED}"/>
              </a:ext>
            </a:extLst>
          </p:cNvPr>
          <p:cNvSpPr txBox="1"/>
          <p:nvPr/>
        </p:nvSpPr>
        <p:spPr>
          <a:xfrm>
            <a:off x="8923038" y="1220755"/>
            <a:ext cx="2079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Москва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SE Sans" panose="02000000000000000000" pitchFamily="2" charset="0"/>
                <a:ea typeface="+mn-ea"/>
                <a:cs typeface="+mn-cs"/>
              </a:rPr>
              <a:t>10 ноября 2022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CD173-654D-2E8D-40F0-678863FF89B7}"/>
              </a:ext>
            </a:extLst>
          </p:cNvPr>
          <p:cNvSpPr txBox="1"/>
          <p:nvPr/>
        </p:nvSpPr>
        <p:spPr>
          <a:xfrm>
            <a:off x="856984" y="1664004"/>
            <a:ext cx="10379880" cy="2580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КРУГЛЫЙ СТОЛ «Развитие патентного законодательства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современных условиях»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 ноября 2022 г.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тема выступления: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БИЗНЕС-ИДЕЯ КАК НОВЫЙ ОБЪЕКТ ПАТЕНТНОГО ПРАВА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5B48D-9313-54B5-281D-462EC744432D}"/>
              </a:ext>
            </a:extLst>
          </p:cNvPr>
          <p:cNvSpPr txBox="1"/>
          <p:nvPr/>
        </p:nvSpPr>
        <p:spPr>
          <a:xfrm>
            <a:off x="1242876" y="4031331"/>
            <a:ext cx="997849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доктор юридических наук, </a:t>
            </a:r>
          </a:p>
          <a:p>
            <a:pPr marL="0" marR="0" lvl="0" indent="45021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профессор </a:t>
            </a:r>
            <a:r>
              <a:rPr kumimoji="0" lang="ru-RU" sz="18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Валентина Синельникова </a:t>
            </a:r>
            <a:r>
              <a:rPr kumimoji="0" lang="en-US" b="1" i="1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vsinel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@hse.ru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</a:t>
            </a:r>
          </a:p>
          <a:p>
            <a:pPr marL="0" marR="0" lvl="0" indent="450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45021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ФГАОУ ВО «Национальный исследовательский университет </a:t>
            </a:r>
          </a:p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«Высшая школа экономики», </a:t>
            </a:r>
          </a:p>
          <a:p>
            <a:pPr marL="0" marR="0" lvl="0" indent="45021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профессор департамента  частного права факультета права,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45021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9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3489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Чаще всего результаты творческого труда преподавателя направлены на  модернизацию идей, методов и способов  получения образования.  Однако у таких преподавателей отсутствует возможность  официально  приобрести  статус автора, поскольку  в соответствии с законом – 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вторские права не распространяются на идеи, концепции, принципы, методы, процессы, системы, способы, решения технических, организационных или иных задач, (п.5 ст. 1259, п.3 ст. 1448 ГК РФ)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endParaRPr kumimoji="0" lang="en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F67B0-98F1-5721-8D35-404F69F98735}"/>
              </a:ext>
            </a:extLst>
          </p:cNvPr>
          <p:cNvSpPr txBox="1"/>
          <p:nvPr/>
        </p:nvSpPr>
        <p:spPr>
          <a:xfrm>
            <a:off x="282053" y="1500538"/>
            <a:ext cx="1165638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Вопрос о правовой  охране бизнес-идей  и предоставлении их авторам соответствующих прав решен  во многих правовых системах.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i="1" dirty="0">
              <a:solidFill>
                <a:srgbClr val="3333F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В нашей стране эта проблема  обсуждается уже несколько лет, при этом: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 доказывается </a:t>
            </a:r>
            <a:r>
              <a:rPr lang="ru-RU" sz="2400" b="1" i="1" dirty="0">
                <a:solidFill>
                  <a:srgbClr val="CC00CC"/>
                </a:solidFill>
                <a:latin typeface="Calibri" panose="020F0502020204030204" pitchFamily="34" charset="0"/>
              </a:rPr>
              <a:t>архаизм запрета на отнесение идей и концепций к объектам авторского права</a:t>
            </a: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приводятся весьма  значимые аргументы о том, что отсутствие юридической охраны прав на  такие результаты интеллектуальной деятельности </a:t>
            </a:r>
            <a:r>
              <a:rPr lang="ru-RU" sz="2400" b="1" i="1" dirty="0">
                <a:solidFill>
                  <a:srgbClr val="CC00CC"/>
                </a:solidFill>
                <a:latin typeface="Calibri" panose="020F0502020204030204" pitchFamily="34" charset="0"/>
              </a:rPr>
              <a:t>тормозит</a:t>
            </a: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  </a:t>
            </a:r>
            <a:r>
              <a:rPr lang="ru-RU" sz="2400" b="1" i="1" dirty="0">
                <a:solidFill>
                  <a:srgbClr val="CC00CC"/>
                </a:solidFill>
                <a:latin typeface="Calibri" panose="020F0502020204030204" pitchFamily="34" charset="0"/>
              </a:rPr>
              <a:t>активное  внедрение инновационных идей, методов и концепций в производственные процессы, </a:t>
            </a:r>
            <a:r>
              <a:rPr lang="ru-RU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а также </a:t>
            </a:r>
            <a:r>
              <a:rPr lang="ru-RU" sz="2400" b="1" i="1" dirty="0">
                <a:solidFill>
                  <a:srgbClr val="CC00CC"/>
                </a:solidFill>
                <a:latin typeface="Calibri" panose="020F0502020204030204" pitchFamily="34" charset="0"/>
              </a:rPr>
              <a:t>не удовлетворяет  реальные потребности защиты прав авторов.</a:t>
            </a: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В итоге аргументируются  мнения о пробеле  российского законодательства </a:t>
            </a: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и </a:t>
            </a:r>
            <a:r>
              <a:rPr lang="ru-RU" sz="2400" b="1" i="1" dirty="0">
                <a:solidFill>
                  <a:srgbClr val="CC00CC"/>
                </a:solidFill>
                <a:latin typeface="Calibri" panose="020F0502020204030204" pitchFamily="34" charset="0"/>
              </a:rPr>
              <a:t>обосновывается  необходимость устранения  имеющегося недостатка</a:t>
            </a: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. 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9133DCC-5A66-3CF6-2C82-E41B46B44FE7}"/>
              </a:ext>
            </a:extLst>
          </p:cNvPr>
          <p:cNvSpPr/>
          <p:nvPr/>
        </p:nvSpPr>
        <p:spPr>
          <a:xfrm>
            <a:off x="1657884" y="307649"/>
            <a:ext cx="9485832" cy="119288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АКТУАЛЬНОСТЬ  ТЕМЫ</a:t>
            </a:r>
          </a:p>
        </p:txBody>
      </p:sp>
    </p:spTree>
    <p:extLst>
      <p:ext uri="{BB962C8B-B14F-4D97-AF65-F5344CB8AC3E}">
        <p14:creationId xmlns:p14="http://schemas.microsoft.com/office/powerpoint/2010/main" val="122430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3489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Чаще всего результаты творческого труда преподавателя направлены на  модернизацию идей, методов и способов  получения образования.  Однако у таких преподавателей отсутствует возможность  официально  приобрести  статус автора, поскольку  в соответствии с законом – 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вторские права не распространяются на идеи, концепции, принципы, методы, процессы, системы, способы, решения технических, организационных или иных задач, (п.5 ст. 1259, п.3 ст. 1448 ГК РФ)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endParaRPr kumimoji="0" lang="en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10" y="262887"/>
            <a:ext cx="448276" cy="44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F67B0-98F1-5721-8D35-404F69F98735}"/>
              </a:ext>
            </a:extLst>
          </p:cNvPr>
          <p:cNvSpPr txBox="1"/>
          <p:nvPr/>
        </p:nvSpPr>
        <p:spPr>
          <a:xfrm>
            <a:off x="192309" y="262887"/>
            <a:ext cx="1165638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   Например,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вносятся предложения об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официальном признании бизнес-идей новым видом произведений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распространения на них соответствующего правового режима;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высказаны суждения о том, что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право на идею представляет собой одно из естественных прав человека, </a:t>
            </a:r>
            <a:r>
              <a:rPr lang="ru-RU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 но при этом признается, что </a:t>
            </a:r>
            <a:r>
              <a:rPr lang="ru-RU" sz="2400" b="1" i="1" dirty="0">
                <a:solidFill>
                  <a:srgbClr val="CC00CC"/>
                </a:solidFill>
                <a:latin typeface="Calibri" panose="020F0502020204030204" pitchFamily="34" charset="0"/>
              </a:rPr>
              <a:t>идеи бывают разные и не каждую идею необходимо охранять.</a:t>
            </a:r>
            <a:r>
              <a:rPr lang="ru-RU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 В частности, сюжетные идеи, на основе которых  создаются произведения литературы или искусства охранять не нужно, поскольку авторские права не зависят от назначения и достоинств произведения (пункт 1 ст. 1259 ГК РФ) (О. В. </a:t>
            </a:r>
            <a:r>
              <a:rPr lang="ru-RU" sz="2400" b="1" i="1" dirty="0" err="1">
                <a:solidFill>
                  <a:srgbClr val="0000FF"/>
                </a:solidFill>
                <a:latin typeface="Calibri" panose="020F0502020204030204" pitchFamily="34" charset="0"/>
              </a:rPr>
              <a:t>Ревинский</a:t>
            </a:r>
            <a:r>
              <a:rPr lang="ru-RU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аргументируются мнения, что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охранять нужно любые творческие результаты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независимо  от их последующей квалификации ( А.К. Юрченко, Э.П. Гаврилов)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>
                <a:solidFill>
                  <a:srgbClr val="3333FF"/>
                </a:solidFill>
                <a:latin typeface="Calibri" panose="020F0502020204030204" pitchFamily="34" charset="0"/>
              </a:rPr>
              <a:t>Вместе с тем, следует  отметить, что </a:t>
            </a:r>
            <a:r>
              <a:rPr lang="ru-RU" sz="2400" b="1" i="1" dirty="0">
                <a:latin typeface="Calibri" panose="020F0502020204030204" pitchFamily="34" charset="0"/>
              </a:rPr>
              <a:t>существуют и противоположные позиции, авторы которых полагают, что идея является лишь  приблизительным результатом творческой деятельности, который будет дополняться и уточняться, поэтому  её охрана  лишена смысла.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6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3489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Чаще всего результаты творческого труда преподавателя направлены на  модернизацию идей, методов и способов  получения образования.  Однако у таких преподавателей отсутствует возможность  официально  приобрести  статус автора, поскольку  в соответствии с законом – 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вторские права не распространяются на идеи, концепции, принципы, методы, процессы, системы, способы, решения технических, организационных или иных задач, (п.5 ст. 1259, п.3 ст. 1448 ГК РФ)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endParaRPr kumimoji="0" lang="en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F67B0-98F1-5721-8D35-404F69F98735}"/>
              </a:ext>
            </a:extLst>
          </p:cNvPr>
          <p:cNvSpPr txBox="1"/>
          <p:nvPr/>
        </p:nvSpPr>
        <p:spPr>
          <a:xfrm>
            <a:off x="267810" y="912639"/>
            <a:ext cx="116563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Перечень  предложений, позиций и точек зрения можно продолжить, однако , и приведенных, полагаем, достаточно, чтобы убедиться в  актуальности темы.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b="1" i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Поэтому,  сформулируем собственную точку зрения: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правовую охрану необходимо предоставить лишь тем идеям, которые обладают  потенциальной экономической или социальной ценностью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то есть  реализация таких идей в завершенном результате  творчества способна  принести  материальную или духовную пользу. Традиционно, эти идеи квалифицируют как бизнес-идеи, которые  в силу своей социальной значимости  являются носителями потенциальными материальной  выгоды для общества и способны обеспечить их авторам достойную помощь.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i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В качестве наглядной иллюстрации  изложенных фактов   можно обратиться 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результатам творческого труда преподавателей, который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чаще всего </a:t>
            </a:r>
            <a:r>
              <a:rPr kumimoji="0" lang="ru-RU" sz="2400" b="1" i="1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направлен на  разработку и последующую модернизацию идей, методов и способов  получения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7769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3489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Чаще всего результаты творческого труда преподавателя направлены на  модернизацию идей, методов и способов  получения образования.  Однако у таких преподавателей отсутствует возможность  официально  приобрести  статус автора, поскольку  в соответствии с законом – 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вторские права не распространяются на идеи, концепции, принципы, методы, процессы, системы, способы, решения технических, организационных или иных задач, (п.5 ст. 1259, п.3 ст. 1448 ГК РФ)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 </a:t>
            </a:r>
            <a:endParaRPr kumimoji="0" lang="en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1F67B0-98F1-5721-8D35-404F69F98735}"/>
              </a:ext>
            </a:extLst>
          </p:cNvPr>
          <p:cNvSpPr txBox="1"/>
          <p:nvPr/>
        </p:nvSpPr>
        <p:spPr>
          <a:xfrm>
            <a:off x="267810" y="1032209"/>
            <a:ext cx="116563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Однако у таких преподавателей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отсутствует возможность  официально  приобрести 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статус автора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поскольку  в соответствии с ныне действующим законом – авторские права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 распространяются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идеи, концепции, принципы, методы, процессы, системы, способы, решения технических, организационных или иных задач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(п.5 ст. 1259, п.3 ст. 1448 ГК РФ).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Поэтому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российские преподаватели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разрабатывают инновационные идеи, применяют эффективные методы обучения, успешно их используют в образовательном процессе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однако, в отличие от зарубежных коллег официально не наделяются авторскими правами на указанные результаты своей интеллектуальной деятельности.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В то же время практика свидетельствует: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повсеместно и в самых различных направлениях образования организуются курсы, семинары и т.п. обучающие мероприятия с целью освоения уникальных идей, методов, умений и навыков, используемых для повышения эффективности  подготовки специалистов.  </a:t>
            </a:r>
          </a:p>
        </p:txBody>
      </p:sp>
    </p:spTree>
    <p:extLst>
      <p:ext uri="{BB962C8B-B14F-4D97-AF65-F5344CB8AC3E}">
        <p14:creationId xmlns:p14="http://schemas.microsoft.com/office/powerpoint/2010/main" val="202263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3489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05" y="240225"/>
            <a:ext cx="448276" cy="44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6D0C62-F29F-A5B3-6FD5-59E8473536B2}"/>
              </a:ext>
            </a:extLst>
          </p:cNvPr>
          <p:cNvSpPr txBox="1"/>
          <p:nvPr/>
        </p:nvSpPr>
        <p:spPr>
          <a:xfrm>
            <a:off x="96703" y="334951"/>
            <a:ext cx="1187419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НО, в сертификатах, дипломах и других документах, подтверждающих овладение обучающимся уникальной методики,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отсутствует указание на авторские права коуча.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Соответственно,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инновационные идеи и/или методы обучения могут использоваться другими лицами без выплаты автору вознаграждения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Такая свобода использования чужих идей, методов и способов обучения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позволяет  инновациям быстро  внедряться в гражданский оборот и способствует  ускоренному  освоению новых технологий.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то же время автор такой идеи или методики остается без официального признания его заслуг и, как правило, без дополнительного материального вознаграждения.  Поэтому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вынужден систематически продавать свой РИД  на различных мероприятиях, лишая тем самым себя  возможности разрабатывать новые идеи, методы, способы и т.п.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 В целях предоставления авторам эффективных средств защиты их прав,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необходимо  выработать  и официально закрепить понятие  бизнес-идеи и установить условия и порядок ее регистрации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1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32681" y="134899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05" y="240225"/>
            <a:ext cx="448276" cy="448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6D0C62-F29F-A5B3-6FD5-59E8473536B2}"/>
              </a:ext>
            </a:extLst>
          </p:cNvPr>
          <p:cNvSpPr txBox="1"/>
          <p:nvPr/>
        </p:nvSpPr>
        <p:spPr>
          <a:xfrm>
            <a:off x="445243" y="1166842"/>
            <a:ext cx="1145158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i="1" dirty="0">
              <a:solidFill>
                <a:srgbClr val="CC00CC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В качестве  возможного варианта  формулирования понятия бизнес-идеи предлагаем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рассматривать </a:t>
            </a:r>
            <a:r>
              <a:rPr lang="ru-RU" sz="2800" b="1" i="1" dirty="0">
                <a:solidFill>
                  <a:srgbClr val="0000FF"/>
                </a:solidFill>
              </a:rPr>
              <a:t>бизнес-идею как  выраженный в объективной форме  результат творческого процесса, содержащий определенную и конкретную концепцию, обладающую признаками новизны и оригинальности, имеющую потенциальную экономическую или социальную ценность, способную  принести полезность обществу в целом и конкретным лицам в частности, раскрываемую при  обстоятельствах, предполагающих компенсацию за её использование.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3A2516A-65E0-F962-6146-AF7AC852252C}"/>
              </a:ext>
            </a:extLst>
          </p:cNvPr>
          <p:cNvSpPr/>
          <p:nvPr/>
        </p:nvSpPr>
        <p:spPr>
          <a:xfrm>
            <a:off x="1195871" y="464363"/>
            <a:ext cx="9485832" cy="119288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ПРЕДЛОЖЕНИЯ О БИЗНЕС-ИДЕЕ</a:t>
            </a:r>
          </a:p>
        </p:txBody>
      </p:sp>
    </p:spTree>
    <p:extLst>
      <p:ext uri="{BB962C8B-B14F-4D97-AF65-F5344CB8AC3E}">
        <p14:creationId xmlns:p14="http://schemas.microsoft.com/office/powerpoint/2010/main" val="165944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CD6F51-F407-A34E-889D-3F791BEC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9DFB68F-000E-7144-9607-BCE3C40ABFE9}"/>
              </a:ext>
            </a:extLst>
          </p:cNvPr>
          <p:cNvSpPr/>
          <p:nvPr/>
        </p:nvSpPr>
        <p:spPr>
          <a:xfrm>
            <a:off x="117885" y="49377"/>
            <a:ext cx="11926638" cy="6602379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исключение</a:t>
            </a:r>
            <a:endParaRPr kumimoji="0" lang="en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FF74A83-394A-E64F-B26C-8B288BF61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E64125C-F6DE-1F4A-A554-9F1C35EAFB8C}"/>
              </a:ext>
            </a:extLst>
          </p:cNvPr>
          <p:cNvSpPr txBox="1"/>
          <p:nvPr/>
        </p:nvSpPr>
        <p:spPr>
          <a:xfrm>
            <a:off x="10337843" y="497315"/>
            <a:ext cx="6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02D69"/>
              </a:solidFill>
              <a:effectLst/>
              <a:uLnTx/>
              <a:uFillTx/>
              <a:latin typeface="HSE Sans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Рисунок 6" descr="27,625 вывод, фотографии, рисунки, изображения, фотографии, без роялти">
            <a:extLst>
              <a:ext uri="{FF2B5EF4-FFF2-40B4-BE49-F238E27FC236}">
                <a16:creationId xmlns:a16="http://schemas.microsoft.com/office/drawing/2014/main" id="{A457F9D7-C40F-2412-248C-1B9B3A13A8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516"/>
          <a:stretch/>
        </p:blipFill>
        <p:spPr bwMode="auto">
          <a:xfrm>
            <a:off x="8593592" y="181078"/>
            <a:ext cx="2903372" cy="2278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Волна 1">
            <a:extLst>
              <a:ext uri="{FF2B5EF4-FFF2-40B4-BE49-F238E27FC236}">
                <a16:creationId xmlns:a16="http://schemas.microsoft.com/office/drawing/2014/main" id="{6A399F64-99AF-C841-F208-4C248AAD32A5}"/>
              </a:ext>
            </a:extLst>
          </p:cNvPr>
          <p:cNvSpPr/>
          <p:nvPr/>
        </p:nvSpPr>
        <p:spPr>
          <a:xfrm>
            <a:off x="147477" y="962016"/>
            <a:ext cx="11760431" cy="5254226"/>
          </a:xfrm>
          <a:prstGeom prst="wave">
            <a:avLst>
              <a:gd name="adj1" fmla="val 12500"/>
              <a:gd name="adj2" fmla="val 216"/>
            </a:avLst>
          </a:prstGeom>
          <a:solidFill>
            <a:schemeClr val="accent4">
              <a:alpha val="3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целях устранения имеющегося пробела в части охраны  авторских прав 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бизнес-идеи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предлагаю  признавать их 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объектами патентных прав и по аналогии закона  применять к ним режим полезных моделей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Реализация этого предложения позволит специалистам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систематически модернизировать  свои предварительные результаты творчества,  активно внедрять их в гражданский оборот и получать достойные материальные вознаграждения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340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A2275A89-4F20-A34B-9724-B7FE29F05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24" y="736452"/>
            <a:ext cx="664874" cy="664874"/>
          </a:xfrm>
          <a:prstGeom prst="rect">
            <a:avLst/>
          </a:prstGeom>
        </p:spPr>
      </p:pic>
      <p:sp>
        <p:nvSpPr>
          <p:cNvPr id="2" name="Волна 1">
            <a:extLst>
              <a:ext uri="{FF2B5EF4-FFF2-40B4-BE49-F238E27FC236}">
                <a16:creationId xmlns:a16="http://schemas.microsoft.com/office/drawing/2014/main" id="{0902FE0C-5BBD-CDCB-22F6-BA91F72DE149}"/>
              </a:ext>
            </a:extLst>
          </p:cNvPr>
          <p:cNvSpPr/>
          <p:nvPr/>
        </p:nvSpPr>
        <p:spPr>
          <a:xfrm>
            <a:off x="1508127" y="2015231"/>
            <a:ext cx="9580083" cy="360433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БЛАГОДАРЮ ЗА ВНИМАНИЕ</a:t>
            </a: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9796596-4AF4-317F-8C17-4C6D9D3A76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r="2899" b="1978"/>
          <a:stretch/>
        </p:blipFill>
        <p:spPr bwMode="auto">
          <a:xfrm>
            <a:off x="9143713" y="3224813"/>
            <a:ext cx="650240" cy="1033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97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1187</Words>
  <Application>Microsoft Office PowerPoint</Application>
  <PresentationFormat>Широкоэкранный</PresentationFormat>
  <Paragraphs>63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HSE Sans</vt:lpstr>
      <vt:lpstr>Times New Roman</vt:lpstr>
      <vt:lpstr>Wingdings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Синельникова Валентина Николаевна</cp:lastModifiedBy>
  <cp:revision>20</cp:revision>
  <dcterms:created xsi:type="dcterms:W3CDTF">2022-10-30T18:44:20Z</dcterms:created>
  <dcterms:modified xsi:type="dcterms:W3CDTF">2022-11-10T04:49:26Z</dcterms:modified>
</cp:coreProperties>
</file>