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" r:id="rId3"/>
    <p:sldId id="274" r:id="rId4"/>
    <p:sldId id="285" r:id="rId5"/>
    <p:sldId id="280" r:id="rId6"/>
    <p:sldId id="287" r:id="rId7"/>
    <p:sldId id="275" r:id="rId8"/>
    <p:sldId id="277" r:id="rId9"/>
    <p:sldId id="278" r:id="rId10"/>
    <p:sldId id="281" r:id="rId11"/>
    <p:sldId id="276" r:id="rId12"/>
    <p:sldId id="283" r:id="rId13"/>
    <p:sldId id="282" r:id="rId14"/>
    <p:sldId id="28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12700" rtl="0" fontAlgn="auto" latinLnBrk="0" hangingPunct="0">
      <a:lnSpc>
        <a:spcPct val="100000"/>
      </a:lnSpc>
      <a:spcBef>
        <a:spcPts val="120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102D69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B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102D69"/>
        </a:fontRef>
        <a:srgbClr val="102D69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9525" cap="flat">
              <a:solidFill>
                <a:srgbClr val="BFBFBF"/>
              </a:solidFill>
              <a:prstDash val="solid"/>
              <a:round/>
            </a:ln>
          </a:top>
          <a:bottom>
            <a:ln w="9525" cap="flat">
              <a:solidFill>
                <a:srgbClr val="BFBFBF"/>
              </a:solidFill>
              <a:prstDash val="solid"/>
              <a:round/>
            </a:ln>
          </a:bottom>
          <a:insideH>
            <a:ln w="9525" cap="flat">
              <a:solidFill>
                <a:srgbClr val="BFBFB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102D69"/>
        </a:fontRef>
        <a:srgbClr val="102D69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9525" cap="flat">
              <a:solidFill>
                <a:srgbClr val="BFBFBF"/>
              </a:solidFill>
              <a:prstDash val="solid"/>
              <a:round/>
            </a:ln>
          </a:top>
          <a:bottom>
            <a:ln w="9525" cap="flat">
              <a:solidFill>
                <a:srgbClr val="BFBFB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6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-27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6730C81-EAB6-09E7-2B0E-BC5177E223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02178-1A22-BD4F-5313-17C1B6930C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E8E0-8065-4927-843A-BC2935777A1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4F0132-0E86-EE34-D185-D7A97B01B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B74043-3E3F-45CF-8D09-1A3479E343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9F4DB-C30B-4E8A-8832-881D30F476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40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gsb_5_Abbreviation_ENG_CMYK.png" descr="gsb_5_Abbreviation_ENG_CMYK.png"/>
            <p:cNvPicPr>
              <a:picLocks noChangeAspect="1"/>
            </p:cNvPicPr>
            <p:nvPr/>
          </p:nvPicPr>
          <p:blipFill>
            <a:blip r:embed="rId2"/>
            <a:srcRect l="21763" t="2015" r="5269" b="2015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" name="Rectangle 24"/>
            <p:cNvSpPr/>
            <p:nvPr/>
          </p:nvSpPr>
          <p:spPr>
            <a:xfrm>
              <a:off x="766762" y="753175"/>
              <a:ext cx="10658476" cy="5339651"/>
            </a:xfrm>
            <a:prstGeom prst="rect">
              <a:avLst/>
            </a:prstGeom>
            <a:solidFill>
              <a:srgbClr val="FFFFFF"/>
            </a:solidFill>
            <a:ln w="3175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0"/>
                </a:spcBef>
                <a:defRPr sz="18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</p:grpSp>
      <p:sp>
        <p:nvSpPr>
          <p:cNvPr id="42" name="Straight Connector 48"/>
          <p:cNvSpPr/>
          <p:nvPr/>
        </p:nvSpPr>
        <p:spPr>
          <a:xfrm>
            <a:off x="6090212" y="962172"/>
            <a:ext cx="1" cy="840174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3" name="Straight Connector 50"/>
          <p:cNvSpPr/>
          <p:nvPr/>
        </p:nvSpPr>
        <p:spPr>
          <a:xfrm>
            <a:off x="8642580" y="962172"/>
            <a:ext cx="1" cy="840174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4" name="Straight Connector 51"/>
          <p:cNvSpPr/>
          <p:nvPr/>
        </p:nvSpPr>
        <p:spPr>
          <a:xfrm>
            <a:off x="11179046" y="962172"/>
            <a:ext cx="1" cy="840174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5" name="Название подразделения в две или три строки (12pt)"/>
          <p:cNvSpPr txBox="1">
            <a:spLocks noGrp="1"/>
          </p:cNvSpPr>
          <p:nvPr>
            <p:ph type="body" sz="quarter" idx="21"/>
          </p:nvPr>
        </p:nvSpPr>
        <p:spPr>
          <a:xfrm>
            <a:off x="6239979" y="1112072"/>
            <a:ext cx="2252835" cy="540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Название подразделения</a:t>
            </a:r>
            <a:br/>
            <a:r>
              <a:t>в две или три строки (12pt)</a:t>
            </a:r>
          </a:p>
        </p:txBody>
      </p:sp>
      <p:sp>
        <p:nvSpPr>
          <p:cNvPr id="46" name="Москва 2022 (12pt)"/>
          <p:cNvSpPr txBox="1">
            <a:spLocks noGrp="1"/>
          </p:cNvSpPr>
          <p:nvPr>
            <p:ph type="body" sz="quarter" idx="22"/>
          </p:nvPr>
        </p:nvSpPr>
        <p:spPr>
          <a:xfrm>
            <a:off x="8796001" y="1112072"/>
            <a:ext cx="2252835" cy="5403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t>Москва</a:t>
            </a:r>
            <a:br/>
            <a:r>
              <a:t>2022 (12pt)</a:t>
            </a:r>
          </a:p>
        </p:txBody>
      </p:sp>
      <p:sp>
        <p:nvSpPr>
          <p:cNvPr id="47" name="Название презентации может быть набрано в две  или три строки (43 pt)"/>
          <p:cNvSpPr txBox="1">
            <a:spLocks noGrp="1"/>
          </p:cNvSpPr>
          <p:nvPr>
            <p:ph type="body" sz="half" idx="23"/>
          </p:nvPr>
        </p:nvSpPr>
        <p:spPr>
          <a:xfrm>
            <a:off x="1014505" y="2284019"/>
            <a:ext cx="10162990" cy="1981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/>
            </a:r>
            <a:br>
              <a:rPr dirty="0"/>
            </a:b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набрано</a:t>
            </a:r>
            <a:r>
              <a:rPr dirty="0"/>
              <a:t> в </a:t>
            </a:r>
            <a:r>
              <a:rPr dirty="0" err="1"/>
              <a:t>две</a:t>
            </a:r>
            <a:r>
              <a:rPr dirty="0"/>
              <a:t> </a:t>
            </a:r>
            <a:br>
              <a:rPr dirty="0"/>
            </a:b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три</a:t>
            </a:r>
            <a:r>
              <a:rPr dirty="0"/>
              <a:t> </a:t>
            </a:r>
            <a:r>
              <a:rPr dirty="0" err="1"/>
              <a:t>строки</a:t>
            </a:r>
            <a:r>
              <a:rPr dirty="0"/>
              <a:t> (43 pt)</a:t>
            </a:r>
          </a:p>
        </p:txBody>
      </p:sp>
      <p:sp>
        <p:nvSpPr>
          <p:cNvPr id="48" name="Если нужно больше места,  то используйте подзаголовок (16 pt)"/>
          <p:cNvSpPr txBox="1">
            <a:spLocks noGrp="1"/>
          </p:cNvSpPr>
          <p:nvPr>
            <p:ph type="body" sz="quarter" idx="24"/>
          </p:nvPr>
        </p:nvSpPr>
        <p:spPr>
          <a:xfrm>
            <a:off x="1014505" y="4747187"/>
            <a:ext cx="4997854" cy="886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t>Если нужно больше места, </a:t>
            </a:r>
            <a:br/>
            <a:r>
              <a:t>то используйте подзаголовок (16 pt)</a:t>
            </a:r>
          </a:p>
        </p:txBody>
      </p:sp>
      <p:pic>
        <p:nvPicPr>
          <p:cNvPr id="4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335" y="1015828"/>
            <a:ext cx="1860597" cy="747682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екс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sb_5_Abbreviation_ENG_CMYK.png" descr="gsb_5_Abbreviation_ENG_CMYK.png"/>
          <p:cNvPicPr>
            <a:picLocks noChangeAspect="1"/>
          </p:cNvPicPr>
          <p:nvPr/>
        </p:nvPicPr>
        <p:blipFill>
          <a:blip r:embed="rId2"/>
          <a:srcRect l="22713" t="2167" r="4552" b="21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24"/>
          <p:cNvSpPr/>
          <p:nvPr/>
        </p:nvSpPr>
        <p:spPr>
          <a:xfrm>
            <a:off x="132681" y="134898"/>
            <a:ext cx="11926638" cy="6602381"/>
          </a:xfrm>
          <a:prstGeom prst="rect">
            <a:avLst/>
          </a:prstGeom>
          <a:solidFill>
            <a:srgbClr val="FFFFFF"/>
          </a:solidFill>
          <a:ln w="3175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defTabSz="914400">
              <a:spcBef>
                <a:spcPts val="0"/>
              </a:spcBef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6" name="Straight Connector 19"/>
          <p:cNvSpPr/>
          <p:nvPr/>
        </p:nvSpPr>
        <p:spPr>
          <a:xfrm>
            <a:off x="3298685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7" name="Straight Connector 21"/>
          <p:cNvSpPr/>
          <p:nvPr/>
        </p:nvSpPr>
        <p:spPr>
          <a:xfrm>
            <a:off x="6099415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8" name="Straight Connector 59"/>
          <p:cNvSpPr/>
          <p:nvPr/>
        </p:nvSpPr>
        <p:spPr>
          <a:xfrm>
            <a:off x="11643868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49" name="TextBox 30"/>
          <p:cNvSpPr txBox="1">
            <a:spLocks noGrp="1"/>
          </p:cNvSpPr>
          <p:nvPr>
            <p:ph type="body" sz="quarter" idx="21"/>
          </p:nvPr>
        </p:nvSpPr>
        <p:spPr>
          <a:xfrm>
            <a:off x="3411347" y="497314"/>
            <a:ext cx="2255306" cy="548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127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000">
                <a:latin typeface="+mn-lt"/>
                <a:ea typeface="+mn-ea"/>
                <a:cs typeface="+mn-cs"/>
                <a:sym typeface="Helvetica"/>
              </a:defRPr>
            </a:pPr>
            <a:r>
              <a:t>Название презентации может быть набрано в две или три строки (10pt)</a:t>
            </a:r>
          </a:p>
        </p:txBody>
      </p:sp>
      <p:sp>
        <p:nvSpPr>
          <p:cNvPr id="150" name="TextBox 31"/>
          <p:cNvSpPr txBox="1">
            <a:spLocks noGrp="1"/>
          </p:cNvSpPr>
          <p:nvPr>
            <p:ph type="body" sz="quarter" idx="22"/>
          </p:nvPr>
        </p:nvSpPr>
        <p:spPr>
          <a:xfrm>
            <a:off x="6203837" y="497314"/>
            <a:ext cx="2255307" cy="548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1270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000">
                <a:latin typeface="+mn-lt"/>
                <a:ea typeface="+mn-ea"/>
                <a:cs typeface="+mn-cs"/>
                <a:sym typeface="Helvetica"/>
              </a:defRPr>
            </a:pPr>
            <a:r>
              <a:t>Название раздела может быть набрано в две или три строки (10pt)</a:t>
            </a:r>
          </a:p>
        </p:txBody>
      </p:sp>
      <p:sp>
        <p:nvSpPr>
          <p:cNvPr id="151" name="TextBox 63"/>
          <p:cNvSpPr txBox="1">
            <a:spLocks noGrp="1"/>
          </p:cNvSpPr>
          <p:nvPr>
            <p:ph type="body" sz="quarter" idx="23"/>
          </p:nvPr>
        </p:nvSpPr>
        <p:spPr>
          <a:xfrm>
            <a:off x="535695" y="1396903"/>
            <a:ext cx="10041551" cy="791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defTabSz="12700">
              <a:spcBef>
                <a:spcPts val="1200"/>
              </a:spcBef>
              <a:buSzTx/>
              <a:buFontTx/>
              <a:buNone/>
              <a:defRPr sz="2400">
                <a:solidFill>
                  <a:srgbClr val="102D6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Заголовок может быть набран</a:t>
            </a:r>
            <a:br/>
            <a:r>
              <a:t>в две или три строки (24 pt)</a:t>
            </a:r>
          </a:p>
        </p:txBody>
      </p:sp>
      <p:sp>
        <p:nvSpPr>
          <p:cNvPr id="152" name="TextBox 32"/>
          <p:cNvSpPr txBox="1"/>
          <p:nvPr/>
        </p:nvSpPr>
        <p:spPr>
          <a:xfrm>
            <a:off x="10337842" y="497314"/>
            <a:ext cx="27355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spcBef>
                <a:spcPts val="0"/>
              </a:spcBef>
              <a:defRPr sz="2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3" name="Straight Connector 25"/>
          <p:cNvSpPr/>
          <p:nvPr/>
        </p:nvSpPr>
        <p:spPr>
          <a:xfrm>
            <a:off x="10277081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54" name="TextBox 14"/>
          <p:cNvSpPr txBox="1">
            <a:spLocks noGrp="1"/>
          </p:cNvSpPr>
          <p:nvPr>
            <p:ph type="body" idx="24"/>
          </p:nvPr>
        </p:nvSpPr>
        <p:spPr>
          <a:xfrm>
            <a:off x="562920" y="2362798"/>
            <a:ext cx="11066161" cy="3282660"/>
          </a:xfrm>
          <a:prstGeom prst="rect">
            <a:avLst/>
          </a:prstGeom>
        </p:spPr>
        <p:txBody>
          <a:bodyPr numCol="3" spcCol="126384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SzTx/>
              <a:buFontTx/>
              <a:buNone/>
              <a:defRPr sz="1300">
                <a:latin typeface="+mn-lt"/>
                <a:ea typeface="+mn-ea"/>
                <a:cs typeface="+mn-cs"/>
                <a:sym typeface="Helvetica"/>
              </a:defRPr>
            </a:pPr>
            <a: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</a:t>
            </a:r>
          </a:p>
        </p:txBody>
      </p:sp>
      <p:pic>
        <p:nvPicPr>
          <p:cNvPr id="15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92" y="451663"/>
            <a:ext cx="1128231" cy="45338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b_5_Abbreviation_ENG_CMYK.png" descr="gsb_5_Abbreviation_ENG_CMYK.png"/>
          <p:cNvPicPr>
            <a:picLocks noChangeAspect="1"/>
          </p:cNvPicPr>
          <p:nvPr/>
        </p:nvPicPr>
        <p:blipFill>
          <a:blip r:embed="rId4"/>
          <a:srcRect l="20598" t="2234" r="7027" b="25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4"/>
          <p:cNvSpPr/>
          <p:nvPr/>
        </p:nvSpPr>
        <p:spPr>
          <a:xfrm>
            <a:off x="132681" y="134898"/>
            <a:ext cx="11926638" cy="6602381"/>
          </a:xfrm>
          <a:prstGeom prst="rect">
            <a:avLst/>
          </a:prstGeom>
          <a:solidFill>
            <a:srgbClr val="FFFFFF"/>
          </a:solidFill>
          <a:ln w="3175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 defTabSz="914400">
              <a:spcBef>
                <a:spcPts val="0"/>
              </a:spcBef>
              <a:defRPr sz="160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4" name="Straight Connector 19"/>
          <p:cNvSpPr/>
          <p:nvPr/>
        </p:nvSpPr>
        <p:spPr>
          <a:xfrm>
            <a:off x="3298685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" name="Straight Connector 21"/>
          <p:cNvSpPr/>
          <p:nvPr/>
        </p:nvSpPr>
        <p:spPr>
          <a:xfrm>
            <a:off x="6099415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" name="Straight Connector 59"/>
          <p:cNvSpPr/>
          <p:nvPr/>
        </p:nvSpPr>
        <p:spPr>
          <a:xfrm>
            <a:off x="11643868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Straight Connector 25"/>
          <p:cNvSpPr/>
          <p:nvPr/>
        </p:nvSpPr>
        <p:spPr>
          <a:xfrm>
            <a:off x="10277081" y="464363"/>
            <a:ext cx="1" cy="586261"/>
          </a:xfrm>
          <a:prstGeom prst="line">
            <a:avLst/>
          </a:prstGeom>
          <a:ln w="12700">
            <a:solidFill>
              <a:srgbClr val="102D69"/>
            </a:solidFill>
            <a:miter/>
          </a:ln>
        </p:spPr>
        <p:txBody>
          <a:bodyPr lIns="45719" rIns="45719"/>
          <a:lstStyle/>
          <a:p>
            <a:pPr defTabSz="914400">
              <a:spcBef>
                <a:spcPts val="0"/>
              </a:spcBef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1" y="460252"/>
            <a:ext cx="1135988" cy="4564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defTabSz="914400">
              <a:spcBef>
                <a:spcPts val="0"/>
              </a:spcBef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HSE Sans" panose="02000000000000000000" pitchFamily="50" charset="-52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SE Sans" panose="02000000000000000000" pitchFamily="50" charset="-52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SE Sans" panose="02000000000000000000" pitchFamily="50" charset="-52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SE Sans" panose="02000000000000000000" pitchFamily="50" charset="-52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SE Sans" panose="02000000000000000000" pitchFamily="50" charset="-52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HSE Sans" panose="02000000000000000000" pitchFamily="50" charset="-52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***@edu.hse.ru" TargetMode="External"/><Relationship Id="rId2" Type="http://schemas.openxmlformats.org/officeDocument/2006/relationships/hyperlink" Target="https://assessment.unionepr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yandex.ru/cloud/6554c0832530c238774a98b2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iority2030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gsb_support@hse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Название подразделения в две или три строки (12pt)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/>
              <a:t>Центр сопровождения учебного процесса</a:t>
            </a:r>
            <a:endParaRPr dirty="0"/>
          </a:p>
        </p:txBody>
      </p:sp>
      <p:sp>
        <p:nvSpPr>
          <p:cNvPr id="300" name="Москва 2022 (12pt)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1200">
                <a:latin typeface="+mn-lt"/>
                <a:ea typeface="+mn-ea"/>
                <a:cs typeface="+mn-cs"/>
                <a:sym typeface="Helvetica"/>
              </a:defRPr>
            </a:pPr>
            <a:r>
              <a:rPr dirty="0" err="1"/>
              <a:t>Москва</a:t>
            </a:r>
            <a:r>
              <a:rPr dirty="0"/>
              <a:t/>
            </a:r>
            <a:br>
              <a:rPr dirty="0"/>
            </a:br>
            <a:r>
              <a:rPr dirty="0"/>
              <a:t>202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301" name="Название презентации может быть набрано в две  или три строки (43 pt)"/>
          <p:cNvSpPr txBox="1">
            <a:spLocks noGrp="1"/>
          </p:cNvSpPr>
          <p:nvPr>
            <p:ph type="body" idx="23"/>
          </p:nvPr>
        </p:nvSpPr>
        <p:spPr>
          <a:xfrm>
            <a:off x="1404292" y="2543995"/>
            <a:ext cx="9738837" cy="13377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4300" dirty="0">
                <a:solidFill>
                  <a:schemeClr val="tx1"/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dirty="0"/>
          </a:p>
        </p:txBody>
      </p:sp>
      <p:sp>
        <p:nvSpPr>
          <p:cNvPr id="302" name="Если нужно больше места,  то используйте подзаголовок (16 pt)"/>
          <p:cNvSpPr txBox="1">
            <a:spLocks noGrp="1"/>
          </p:cNvSpPr>
          <p:nvPr>
            <p:ph type="body" idx="24"/>
          </p:nvPr>
        </p:nvSpPr>
        <p:spPr>
          <a:xfrm>
            <a:off x="1404292" y="4010587"/>
            <a:ext cx="4997854" cy="8865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 lang="ru-RU" dirty="0" smtClean="0"/>
              <a:t>Организационная информация </a:t>
            </a:r>
            <a:r>
              <a:rPr lang="ru-RU" dirty="0"/>
              <a:t>для студентов </a:t>
            </a:r>
            <a:r>
              <a:rPr lang="ru-RU" dirty="0" smtClean="0"/>
              <a:t>2 </a:t>
            </a:r>
            <a:r>
              <a:rPr lang="ru-RU" dirty="0"/>
              <a:t>курса образовательных программ бакалавриата </a:t>
            </a:r>
            <a:r>
              <a:rPr lang="ru-RU" sz="1600" dirty="0" smtClean="0">
                <a:latin typeface="+mn-lt"/>
                <a:ea typeface="+mn-ea"/>
                <a:cs typeface="+mn-cs"/>
              </a:rPr>
              <a:t>ВШБ </a:t>
            </a:r>
            <a:r>
              <a:rPr lang="ru-RU" sz="1600" dirty="0">
                <a:latin typeface="+mn-lt"/>
                <a:ea typeface="+mn-ea"/>
                <a:cs typeface="+mn-cs"/>
              </a:rPr>
              <a:t>НИУ ВШЭ</a:t>
            </a:r>
            <a:endParaRPr sz="16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Если нужно больше места,  то используйте подзаголовок (16 pt)"/>
          <p:cNvSpPr txBox="1">
            <a:spLocks/>
          </p:cNvSpPr>
          <p:nvPr/>
        </p:nvSpPr>
        <p:spPr>
          <a:xfrm>
            <a:off x="2796989" y="5316070"/>
            <a:ext cx="8572476" cy="7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До завершения обязательного входного тестирования </a:t>
            </a:r>
            <a:r>
              <a:rPr lang="ru-RU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осталось </a:t>
            </a:r>
            <a:r>
              <a:rPr lang="ru-RU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9 дней</a:t>
            </a:r>
            <a:r>
              <a:rPr lang="en-US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 (</a:t>
            </a:r>
            <a:r>
              <a:rPr lang="ru-RU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216 часов</a:t>
            </a:r>
            <a:r>
              <a:rPr lang="en-US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)</a:t>
            </a:r>
            <a:endParaRPr lang="ru-RU" sz="1600" dirty="0">
              <a:solidFill>
                <a:schemeClr val="accent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Если нужно больше места,  то используйте подзаголовок (16 pt)"/>
          <p:cNvSpPr txBox="1">
            <a:spLocks/>
          </p:cNvSpPr>
          <p:nvPr/>
        </p:nvSpPr>
        <p:spPr>
          <a:xfrm>
            <a:off x="1404292" y="5316070"/>
            <a:ext cx="1204437" cy="353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hangingPunct="1">
              <a:spcBef>
                <a:spcPts val="0"/>
              </a:spcBef>
              <a:buSzTx/>
              <a:buFontTx/>
              <a:buNone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60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"/>
              </a:rPr>
              <a:t>17.11.2023</a:t>
            </a:r>
            <a:endParaRPr lang="ru-RU" sz="1600" dirty="0">
              <a:solidFill>
                <a:schemeClr val="accent1"/>
              </a:solidFill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Контакты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536CC-91B4-773B-7DD3-95FFC6FDC91C}"/>
              </a:ext>
            </a:extLst>
          </p:cNvPr>
          <p:cNvSpPr txBox="1"/>
          <p:nvPr/>
        </p:nvSpPr>
        <p:spPr>
          <a:xfrm>
            <a:off x="7124700" y="2115957"/>
            <a:ext cx="44929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HSE Slab" panose="02000000000000000000" pitchFamily="2" charset="0"/>
              </a:rPr>
              <a:t>Тех. поддержка:</a:t>
            </a:r>
          </a:p>
          <a:p>
            <a:pPr algn="just"/>
            <a:r>
              <a:rPr lang="ru-RU" sz="1600" dirty="0" smtClean="0">
                <a:latin typeface="HSE Slab" panose="02000000000000000000" pitchFamily="2" charset="0"/>
              </a:rPr>
              <a:t>8 </a:t>
            </a:r>
            <a:r>
              <a:rPr lang="ru-RU" sz="1600" dirty="0">
                <a:latin typeface="HSE Slab" panose="02000000000000000000" pitchFamily="2" charset="0"/>
              </a:rPr>
              <a:t>800 550 31 71 </a:t>
            </a:r>
          </a:p>
          <a:p>
            <a:pPr algn="just"/>
            <a:r>
              <a:rPr lang="ru-RU" sz="1600" dirty="0" err="1">
                <a:latin typeface="HSE Slab" panose="02000000000000000000" pitchFamily="2" charset="0"/>
              </a:rPr>
              <a:t>assesment.support@innopolis.university</a:t>
            </a:r>
            <a:r>
              <a:rPr lang="ru-RU" sz="1600" dirty="0">
                <a:latin typeface="HSE Slab" panose="02000000000000000000" pitchFamily="2" charset="0"/>
              </a:rPr>
              <a:t> </a:t>
            </a:r>
          </a:p>
          <a:p>
            <a:pPr algn="just"/>
            <a:r>
              <a:rPr lang="ru-RU" sz="1600" dirty="0">
                <a:latin typeface="HSE Slab" panose="02000000000000000000" pitchFamily="2" charset="0"/>
                <a:hlinkClick r:id="rId2"/>
              </a:rPr>
              <a:t>Чат на платформе </a:t>
            </a:r>
            <a:endParaRPr lang="ru-RU" sz="1600" dirty="0">
              <a:latin typeface="HSE Slab" panose="02000000000000000000" pitchFamily="2" charset="0"/>
            </a:endParaRPr>
          </a:p>
          <a:p>
            <a:pPr algn="just"/>
            <a:r>
              <a:rPr lang="ru-RU" sz="1600" dirty="0">
                <a:latin typeface="HSE Slab" panose="02000000000000000000" pitchFamily="2" charset="0"/>
              </a:rPr>
              <a:t>по будням с 9:00 до 18:00 по </a:t>
            </a:r>
            <a:r>
              <a:rPr lang="ru-RU" sz="1600" dirty="0" smtClean="0">
                <a:latin typeface="HSE Slab" panose="02000000000000000000" pitchFamily="2" charset="0"/>
              </a:rPr>
              <a:t>МСК</a:t>
            </a:r>
            <a:endParaRPr lang="ru-RU" sz="1600" dirty="0">
              <a:latin typeface="HSE Slab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688" y="1290794"/>
            <a:ext cx="605784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1600" b="1" dirty="0">
                <a:solidFill>
                  <a:schemeClr val="tx1"/>
                </a:solidFill>
                <a:latin typeface="HSE Slab" panose="02000000000000000000" pitchFamily="2" charset="0"/>
              </a:rPr>
              <a:t>Для авторизация на платформе студенту необходимо ввести данные: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HSE Slab" panose="02000000000000000000" pitchFamily="2" charset="0"/>
              </a:rPr>
              <a:t>Номер моб. Телефона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HSE Slab" panose="02000000000000000000" pitchFamily="2" charset="0"/>
              </a:rPr>
              <a:t>ФИО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D5A5A"/>
                </a:solidFill>
                <a:latin typeface="HSE Slab" panose="02000000000000000000" pitchFamily="2" charset="0"/>
              </a:rPr>
              <a:t>СНИЛС (паспорт для иностранных граждан)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CD5A5A"/>
                </a:solidFill>
                <a:latin typeface="HSE Slab" panose="02000000000000000000" pitchFamily="2" charset="0"/>
              </a:rPr>
              <a:t>Корпоративную эл. Почту </a:t>
            </a:r>
            <a:r>
              <a:rPr lang="en-US" sz="1600" dirty="0">
                <a:latin typeface="HSE Slab" panose="02000000000000000000" pitchFamily="2" charset="0"/>
                <a:hlinkClick r:id="rId3"/>
              </a:rPr>
              <a:t>***@edu.hse.ru</a:t>
            </a:r>
            <a:endParaRPr lang="ru-RU" sz="1600" dirty="0">
              <a:solidFill>
                <a:srgbClr val="000000"/>
              </a:solidFill>
              <a:latin typeface="HSE Slab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D1467-BD39-296D-D2C9-227A07603903}"/>
              </a:ext>
            </a:extLst>
          </p:cNvPr>
          <p:cNvSpPr txBox="1"/>
          <p:nvPr/>
        </p:nvSpPr>
        <p:spPr>
          <a:xfrm>
            <a:off x="300148" y="4993566"/>
            <a:ext cx="1106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effectLst/>
                <a:latin typeface="HSE Slab" panose="02000000000000000000" pitchFamily="2" charset="0"/>
              </a:rPr>
              <a:t>При введении некорректных данных работа студента не будет засчитана</a:t>
            </a:r>
            <a:endParaRPr lang="ru-RU" i="1" u="sng" dirty="0">
              <a:solidFill>
                <a:srgbClr val="FF0000"/>
              </a:solidFill>
              <a:latin typeface="HSE Slab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578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3872CBB7-AE1B-9D40-A298-6BDF023AFBD6}"/>
              </a:ext>
            </a:extLst>
          </p:cNvPr>
          <p:cNvSpPr txBox="1">
            <a:spLocks/>
          </p:cNvSpPr>
          <p:nvPr/>
        </p:nvSpPr>
        <p:spPr>
          <a:xfrm>
            <a:off x="371105" y="1132449"/>
            <a:ext cx="1665925" cy="554938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sz="3200" b="1" dirty="0" smtClean="0">
                <a:solidFill>
                  <a:schemeClr val="tx1"/>
                </a:solidFill>
              </a:rPr>
              <a:t>ОЦЕНКА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326EAC18-64A9-4DB2-74C7-BDF0CB41A7B8}"/>
              </a:ext>
            </a:extLst>
          </p:cNvPr>
          <p:cNvSpPr/>
          <p:nvPr/>
        </p:nvSpPr>
        <p:spPr>
          <a:xfrm>
            <a:off x="678426" y="2232793"/>
            <a:ext cx="4230003" cy="104932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212121"/>
                </a:solidFill>
                <a:latin typeface="HSE Slab" panose="02000000000000000000" pitchFamily="2" charset="0"/>
              </a:rPr>
              <a:t>Результат Входного тестирования</a:t>
            </a: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id="{4815EDC9-99F6-2217-3CCA-198A2B46A052}"/>
              </a:ext>
            </a:extLst>
          </p:cNvPr>
          <p:cNvSpPr/>
          <p:nvPr/>
        </p:nvSpPr>
        <p:spPr>
          <a:xfrm>
            <a:off x="678426" y="3466052"/>
            <a:ext cx="4230003" cy="104932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Результат Промежуточного </a:t>
            </a:r>
            <a:r>
              <a:rPr lang="ru-RU" sz="1800" dirty="0">
                <a:solidFill>
                  <a:srgbClr val="212121"/>
                </a:solidFill>
                <a:latin typeface="HSE Slab" panose="02000000000000000000" pitchFamily="2" charset="0"/>
              </a:rPr>
              <a:t>тестирования</a:t>
            </a:r>
            <a:endParaRPr lang="ru-RU" sz="1800" dirty="0">
              <a:latin typeface="HSE Slab" panose="02000000000000000000" pitchFamily="2" charset="0"/>
            </a:endParaRPr>
          </a:p>
        </p:txBody>
      </p:sp>
      <p:sp>
        <p:nvSpPr>
          <p:cNvPr id="9" name="Прямоугольник: скругленные углы 12">
            <a:extLst>
              <a:ext uri="{FF2B5EF4-FFF2-40B4-BE49-F238E27FC236}">
                <a16:creationId xmlns:a16="http://schemas.microsoft.com/office/drawing/2014/main" id="{6DCD162E-56A7-E387-DFC6-58C764B43FC5}"/>
              </a:ext>
            </a:extLst>
          </p:cNvPr>
          <p:cNvSpPr/>
          <p:nvPr/>
        </p:nvSpPr>
        <p:spPr>
          <a:xfrm>
            <a:off x="678426" y="4726136"/>
            <a:ext cx="4230003" cy="1049327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0" i="0" dirty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Результат Итогового </a:t>
            </a:r>
            <a:r>
              <a:rPr lang="ru-RU" sz="1800" dirty="0">
                <a:solidFill>
                  <a:srgbClr val="212121"/>
                </a:solidFill>
                <a:latin typeface="HSE Slab" panose="02000000000000000000" pitchFamily="2" charset="0"/>
              </a:rPr>
              <a:t>тестирования</a:t>
            </a:r>
            <a:endParaRPr lang="ru-RU" sz="1800" dirty="0">
              <a:latin typeface="HSE Slab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D3AD4-8B7B-6E5B-9229-73CFECE4573B}"/>
              </a:ext>
            </a:extLst>
          </p:cNvPr>
          <p:cNvSpPr txBox="1"/>
          <p:nvPr/>
        </p:nvSpPr>
        <p:spPr>
          <a:xfrm>
            <a:off x="5820696" y="25678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НЭ по Цифровой грамотности и </a:t>
            </a:r>
            <a:r>
              <a:rPr lang="ru-RU" sz="1800" b="0" i="0" dirty="0" smtClean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ДПР </a:t>
            </a:r>
            <a:endParaRPr lang="ru-RU" dirty="0">
              <a:latin typeface="HSE Slab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198818-7D2E-5FC1-14E8-D707ED952181}"/>
              </a:ext>
            </a:extLst>
          </p:cNvPr>
          <p:cNvSpPr txBox="1"/>
          <p:nvPr/>
        </p:nvSpPr>
        <p:spPr>
          <a:xfrm>
            <a:off x="5916887" y="349199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НЭ по Программированию и </a:t>
            </a:r>
            <a:r>
              <a:rPr lang="ru-RU" dirty="0">
                <a:solidFill>
                  <a:srgbClr val="212121"/>
                </a:solidFill>
                <a:latin typeface="HSE Slab" panose="02000000000000000000" pitchFamily="2" charset="0"/>
              </a:rPr>
              <a:t>ДПР (т.е. дисциплине, непосредственно готовящей студентов к НЭ и указанной в РУП в разделе </a:t>
            </a:r>
            <a:r>
              <a:rPr lang="en-US" dirty="0">
                <a:solidFill>
                  <a:srgbClr val="212121"/>
                </a:solidFill>
                <a:latin typeface="HSE Slab" panose="02000000000000000000" pitchFamily="2" charset="0"/>
              </a:rPr>
              <a:t>Data Culture</a:t>
            </a:r>
            <a:r>
              <a:rPr lang="ru-RU" dirty="0">
                <a:solidFill>
                  <a:srgbClr val="212121"/>
                </a:solidFill>
                <a:latin typeface="HSE Slab" panose="02000000000000000000" pitchFamily="2" charset="0"/>
              </a:rPr>
              <a:t>) </a:t>
            </a:r>
            <a:endParaRPr lang="ru-RU" dirty="0">
              <a:latin typeface="HSE Slab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3A1D5-837E-A9A6-F94B-88583858DBB3}"/>
              </a:ext>
            </a:extLst>
          </p:cNvPr>
          <p:cNvSpPr txBox="1"/>
          <p:nvPr/>
        </p:nvSpPr>
        <p:spPr>
          <a:xfrm>
            <a:off x="5916887" y="490388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НЭ по Анализу данных и </a:t>
            </a:r>
            <a:r>
              <a:rPr lang="ru-RU" dirty="0">
                <a:solidFill>
                  <a:srgbClr val="212121"/>
                </a:solidFill>
                <a:latin typeface="HSE Slab" panose="02000000000000000000" pitchFamily="2" charset="0"/>
              </a:rPr>
              <a:t>ДПР (т.е. дисциплине, непосредственно готовящей студентов к НЭ и указанной в РУП в разделе </a:t>
            </a:r>
            <a:r>
              <a:rPr lang="en-US" dirty="0">
                <a:solidFill>
                  <a:srgbClr val="212121"/>
                </a:solidFill>
                <a:latin typeface="HSE Slab" panose="02000000000000000000" pitchFamily="2" charset="0"/>
              </a:rPr>
              <a:t>Data Culture</a:t>
            </a:r>
            <a:r>
              <a:rPr lang="ru-RU" dirty="0">
                <a:solidFill>
                  <a:srgbClr val="212121"/>
                </a:solidFill>
                <a:latin typeface="HSE Slab" panose="02000000000000000000" pitchFamily="2" charset="0"/>
              </a:rPr>
              <a:t>)</a:t>
            </a:r>
            <a:endParaRPr lang="ru-RU" dirty="0">
              <a:latin typeface="HSE Slab" panose="02000000000000000000" pitchFamily="2" charset="0"/>
            </a:endParaRPr>
          </a:p>
          <a:p>
            <a:endParaRPr lang="ru-RU" dirty="0">
              <a:latin typeface="HSE Slab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76974-7566-FC58-158D-7F126C38D4AA}"/>
              </a:ext>
            </a:extLst>
          </p:cNvPr>
          <p:cNvSpPr txBox="1"/>
          <p:nvPr/>
        </p:nvSpPr>
        <p:spPr>
          <a:xfrm>
            <a:off x="2132280" y="1156649"/>
            <a:ext cx="9592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rgbClr val="FF0000"/>
                </a:solidFill>
                <a:latin typeface="HSE Slab" panose="02000000000000000000" pitchFamily="2" charset="0"/>
              </a:rPr>
              <a:t>будет учитываться в качестве ранее полученной оценки по НЭ по ЦК и обязательной </a:t>
            </a:r>
            <a:r>
              <a:rPr lang="ru-RU" sz="1400" i="1" dirty="0" smtClean="0">
                <a:solidFill>
                  <a:srgbClr val="FF0000"/>
                </a:solidFill>
                <a:latin typeface="HSE Slab" panose="02000000000000000000" pitchFamily="2" charset="0"/>
              </a:rPr>
              <a:t>дисциплине-</a:t>
            </a:r>
            <a:r>
              <a:rPr lang="en-US" sz="1400" i="1" dirty="0" smtClean="0">
                <a:solidFill>
                  <a:srgbClr val="FF0000"/>
                </a:solidFill>
                <a:latin typeface="HSE Slab" panose="02000000000000000000" pitchFamily="2" charset="0"/>
              </a:rPr>
              <a:t> </a:t>
            </a:r>
            <a:r>
              <a:rPr lang="ru-RU" sz="1400" i="1" dirty="0" err="1" smtClean="0">
                <a:solidFill>
                  <a:srgbClr val="FF0000"/>
                </a:solidFill>
                <a:latin typeface="HSE Slab" panose="02000000000000000000" pitchFamily="2" charset="0"/>
              </a:rPr>
              <a:t>пререквизиту</a:t>
            </a:r>
            <a:r>
              <a:rPr lang="ru-RU" sz="1400" i="1" dirty="0" smtClean="0">
                <a:solidFill>
                  <a:srgbClr val="FF0000"/>
                </a:solidFill>
                <a:latin typeface="HSE Slab" panose="02000000000000000000" pitchFamily="2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HSE Slab" panose="02000000000000000000" pitchFamily="2" charset="0"/>
              </a:rPr>
              <a:t>(далее –ДПР), </a:t>
            </a:r>
            <a:r>
              <a:rPr lang="ru-RU" sz="1400" b="1" i="1" dirty="0">
                <a:solidFill>
                  <a:srgbClr val="FF0000"/>
                </a:solidFill>
                <a:latin typeface="HSE Slab" panose="02000000000000000000" pitchFamily="2" charset="0"/>
              </a:rPr>
              <a:t>если </a:t>
            </a:r>
            <a:r>
              <a:rPr lang="ru-RU" sz="1400" b="1" i="1" dirty="0">
                <a:solidFill>
                  <a:srgbClr val="FF0000"/>
                </a:solidFill>
                <a:effectLst/>
                <a:latin typeface="HSE Slab" panose="02000000000000000000" pitchFamily="2" charset="0"/>
              </a:rPr>
              <a:t>она будет выше</a:t>
            </a:r>
            <a:r>
              <a:rPr lang="ru-RU" sz="1400" b="0" i="1" dirty="0">
                <a:solidFill>
                  <a:srgbClr val="FF0000"/>
                </a:solidFill>
                <a:effectLst/>
                <a:latin typeface="HSE Slab" panose="02000000000000000000" pitchFamily="2" charset="0"/>
              </a:rPr>
              <a:t> оценки по НЭ по ЦК и по </a:t>
            </a:r>
            <a:r>
              <a:rPr lang="ru-RU" sz="1400" i="1" dirty="0" smtClean="0">
                <a:solidFill>
                  <a:srgbClr val="FF0000"/>
                </a:solidFill>
                <a:latin typeface="HSE Slab" panose="02000000000000000000" pitchFamily="2" charset="0"/>
              </a:rPr>
              <a:t>дисциплине- </a:t>
            </a:r>
            <a:r>
              <a:rPr lang="ru-RU" sz="1400" i="1" dirty="0" err="1" smtClean="0">
                <a:solidFill>
                  <a:srgbClr val="FF0000"/>
                </a:solidFill>
                <a:latin typeface="HSE Slab" panose="02000000000000000000" pitchFamily="2" charset="0"/>
              </a:rPr>
              <a:t>пререквизиту</a:t>
            </a:r>
            <a:endParaRPr lang="ru-RU" sz="1400" b="1" i="1" dirty="0">
              <a:solidFill>
                <a:srgbClr val="FF0000"/>
              </a:solidFill>
              <a:latin typeface="HSE Slab" panose="02000000000000000000" pitchFamily="2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692F056-7440-346B-B1C6-830329CAEA9E}"/>
              </a:ext>
            </a:extLst>
          </p:cNvPr>
          <p:cNvCxnSpPr/>
          <p:nvPr/>
        </p:nvCxnSpPr>
        <p:spPr>
          <a:xfrm>
            <a:off x="5122606" y="2749478"/>
            <a:ext cx="580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5142DB7-3A60-09F7-7796-ED995233625F}"/>
              </a:ext>
            </a:extLst>
          </p:cNvPr>
          <p:cNvCxnSpPr/>
          <p:nvPr/>
        </p:nvCxnSpPr>
        <p:spPr>
          <a:xfrm>
            <a:off x="5122606" y="3911402"/>
            <a:ext cx="580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FDEA396-6E02-F6A6-A5C6-64478D7C9F0B}"/>
              </a:ext>
            </a:extLst>
          </p:cNvPr>
          <p:cNvCxnSpPr/>
          <p:nvPr/>
        </p:nvCxnSpPr>
        <p:spPr>
          <a:xfrm>
            <a:off x="5122606" y="5294689"/>
            <a:ext cx="580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D26437-6847-4826-A47D-5F208D16A167}"/>
              </a:ext>
            </a:extLst>
          </p:cNvPr>
          <p:cNvSpPr/>
          <p:nvPr/>
        </p:nvSpPr>
        <p:spPr>
          <a:xfrm>
            <a:off x="427030" y="5994702"/>
            <a:ext cx="11455057" cy="64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rgbClr val="CCECFF"/>
                </a:solidFill>
                <a:latin typeface="HSE Slab" panose="02000000000000000000" pitchFamily="2" charset="0"/>
              </a:rPr>
              <a:t>Взаимный зачет оценок</a:t>
            </a:r>
            <a:r>
              <a:rPr lang="ru-RU" u="sng" dirty="0">
                <a:solidFill>
                  <a:srgbClr val="CCECFF"/>
                </a:solidFill>
                <a:latin typeface="HSE Slab" panose="02000000000000000000" pitchFamily="2" charset="0"/>
              </a:rPr>
              <a:t> </a:t>
            </a:r>
            <a:r>
              <a:rPr lang="ru-RU" dirty="0">
                <a:latin typeface="HSE Slab" panose="02000000000000000000" pitchFamily="2" charset="0"/>
              </a:rPr>
              <a:t>по НЭ по ЦК, ДПР и внешней оценке компетенций </a:t>
            </a:r>
            <a:r>
              <a:rPr lang="ru-RU" b="1" u="sng" dirty="0">
                <a:solidFill>
                  <a:srgbClr val="CCECFF"/>
                </a:solidFill>
                <a:latin typeface="HSE Slab" panose="02000000000000000000" pitchFamily="2" charset="0"/>
              </a:rPr>
              <a:t>проводится</a:t>
            </a:r>
            <a:r>
              <a:rPr lang="ru-RU" dirty="0">
                <a:latin typeface="HSE Slab" panose="02000000000000000000" pitchFamily="2" charset="0"/>
              </a:rPr>
              <a:t> автоматически </a:t>
            </a:r>
            <a:r>
              <a:rPr lang="ru-RU" b="1" u="sng" dirty="0">
                <a:solidFill>
                  <a:srgbClr val="CCECFF"/>
                </a:solidFill>
                <a:latin typeface="HSE Slab" panose="02000000000000000000" pitchFamily="2" charset="0"/>
              </a:rPr>
              <a:t>один раз в год</a:t>
            </a:r>
            <a:r>
              <a:rPr lang="ru-RU" u="sng" dirty="0">
                <a:solidFill>
                  <a:srgbClr val="CCECFF"/>
                </a:solidFill>
                <a:latin typeface="HSE Slab" panose="02000000000000000000" pitchFamily="2" charset="0"/>
              </a:rPr>
              <a:t> </a:t>
            </a:r>
            <a:r>
              <a:rPr lang="ru-RU" dirty="0">
                <a:latin typeface="HSE Slab" panose="02000000000000000000" pitchFamily="2" charset="0"/>
              </a:rPr>
              <a:t>в период после окончания сессии 4 модуля до 10 июля включительно</a:t>
            </a:r>
          </a:p>
        </p:txBody>
      </p:sp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Взаимный зачет оценок</a:t>
            </a:r>
            <a:endParaRPr lang="ru-RU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576974-7566-FC58-158D-7F126C38D4AA}"/>
              </a:ext>
            </a:extLst>
          </p:cNvPr>
          <p:cNvSpPr txBox="1"/>
          <p:nvPr/>
        </p:nvSpPr>
        <p:spPr>
          <a:xfrm>
            <a:off x="2132279" y="1629719"/>
            <a:ext cx="95920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HSE Slab" panose="02000000000000000000" pitchFamily="2" charset="0"/>
              </a:rPr>
              <a:t>! Следите за актуализацией информации</a:t>
            </a:r>
            <a:endParaRPr lang="ru-RU" sz="1400" b="1" i="1" dirty="0">
              <a:solidFill>
                <a:srgbClr val="FF0000"/>
              </a:solidFill>
              <a:latin typeface="HSE Slab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304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Частые вопросы</a:t>
            </a:r>
            <a:endParaRPr lang="ru-RU" sz="1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7922" y="1464920"/>
            <a:ext cx="11012103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тветы на наиболее частые вопросы по Внешнему тестированию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Внешнее измерение Цифровых компетенций проходит в рамках проекта «Цифровая кафедра». В НИУ ВШЭ проект «Цифровая кафедра» реализуется через ИТ-модули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интегрированные во все образовательный программы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бакалавриата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специалитета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Внешние измерения проходят в три этапа: в начале обучения (для определения уровня компетенции), в середине ИТ-модуля и в конце. Данная концепция позволяет отслеживать, как меняется уровень студентов в ходе образовательного процесса.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Внешние измерения ЦК являются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обязательными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согласно ПОПАТКУС, Приложение 17 – пункты 1.1 и 1.5.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 Внешнему тестированию в 2023-24 уч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ебном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году допускаются только студенты, обучающиеся на 2 курсе фактически (студенты, обучающиеся формально на 1 курсе по ускоренной программе, во Внешнем тестировании в этом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уч.году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не участвуют).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Неудовлетворительная оценка никак не наказывается и пересдачи не требует. Оценка не включается в диплом, также она не влияет на рейтинг/стипендию.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Непрохождение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внешнего измерения влечет за собой 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дисциплинарное взыскание.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Итоговый проект будет взят из курса по программированию.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Заранее ознакомиться с заданиями внешней оценки нельзя, так как Иннополис не распространяет данную информацию.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521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Завершение тестирования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79422" y="1128484"/>
            <a:ext cx="5087232" cy="1446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rgbClr val="102D69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После завершения входного тестирования необходимо заполнить форму: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102D69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r>
              <a:rPr kumimoji="0" lang="ru-RU" sz="1300" b="0" i="0" u="none" strike="noStrike" cap="none" spc="0" normalizeH="0" baseline="0" dirty="0" smtClean="0">
                <a:ln>
                  <a:noFill/>
                </a:ln>
                <a:solidFill>
                  <a:srgbClr val="102D69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GB" dirty="0">
                <a:hlinkClick r:id="rId2"/>
              </a:rPr>
              <a:t>https://forms.yandex.ru/cloud/6554c0832530c238774a98b2</a:t>
            </a:r>
            <a:r>
              <a:rPr lang="en-GB" dirty="0" smtClean="0">
                <a:hlinkClick r:id="rId2"/>
              </a:rPr>
              <a:t>/</a:t>
            </a:r>
            <a:endParaRPr lang="ru-RU" dirty="0" smtClean="0"/>
          </a:p>
          <a:p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102D69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42" y="1128484"/>
            <a:ext cx="5339993" cy="541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24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Частые вопросы</a:t>
            </a:r>
            <a:endParaRPr lang="ru-RU" sz="1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9347" y="2147356"/>
            <a:ext cx="11012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Желаем всем успешного прохождения тестирования!</a:t>
            </a:r>
          </a:p>
        </p:txBody>
      </p:sp>
    </p:spTree>
    <p:extLst>
      <p:ext uri="{BB962C8B-B14F-4D97-AF65-F5344CB8AC3E}">
        <p14:creationId xmlns:p14="http://schemas.microsoft.com/office/powerpoint/2010/main" val="16695366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23"/>
          </p:nvPr>
        </p:nvSpPr>
        <p:spPr>
          <a:xfrm>
            <a:off x="580962" y="2048752"/>
            <a:ext cx="10041551" cy="29320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План </a:t>
            </a:r>
          </a:p>
          <a:p>
            <a:pPr marL="514350" indent="-514350">
              <a:buAutoNum type="arabicPeriod"/>
            </a:pPr>
            <a:r>
              <a:rPr lang="ru-RU" dirty="0" smtClean="0"/>
              <a:t>Суть и цель тестирования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Часто задаваемые вопросы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Мотивация на тестирование</a:t>
            </a:r>
            <a:r>
              <a:rPr lang="en-US" dirty="0" smtClean="0"/>
              <a:t>/</a:t>
            </a:r>
            <a:r>
              <a:rPr lang="ru-RU" dirty="0" smtClean="0"/>
              <a:t>возможности </a:t>
            </a:r>
            <a:r>
              <a:rPr lang="ru-RU" dirty="0" smtClean="0"/>
              <a:t>перезачета результатов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7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8127" y="497313"/>
            <a:ext cx="3518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17875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8127" y="497313"/>
            <a:ext cx="3518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«</a:t>
            </a:r>
            <a:r>
              <a:rPr lang="ru-RU" b="1" dirty="0" smtClean="0"/>
              <a:t>Приоритет – 2023»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E78DBC-001D-C499-F002-855953D63379}"/>
              </a:ext>
            </a:extLst>
          </p:cNvPr>
          <p:cNvSpPr txBox="1"/>
          <p:nvPr/>
        </p:nvSpPr>
        <p:spPr>
          <a:xfrm>
            <a:off x="380943" y="4933383"/>
            <a:ext cx="11366089" cy="13619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ru-RU" sz="2000" b="1" i="0" dirty="0">
                <a:effectLst/>
                <a:latin typeface="HSE Slab" panose="02000000000000000000" pitchFamily="2" charset="0"/>
              </a:rPr>
              <a:t>В рамках реализации программы «Приоритет-2030»</a:t>
            </a:r>
            <a:r>
              <a:rPr lang="ru-RU" sz="2000" b="0" i="0" dirty="0">
                <a:effectLst/>
                <a:latin typeface="HSE Slab" panose="02000000000000000000" pitchFamily="2" charset="0"/>
              </a:rPr>
              <a:t> наша </a:t>
            </a:r>
            <a:r>
              <a:rPr lang="ru-RU" sz="2000" b="1" i="0" dirty="0" smtClean="0">
                <a:effectLst/>
                <a:latin typeface="HSE Slab" panose="02000000000000000000" pitchFamily="2" charset="0"/>
              </a:rPr>
              <a:t>задача</a:t>
            </a:r>
            <a:r>
              <a:rPr lang="en-US" sz="2000" b="1" i="0" dirty="0" smtClean="0">
                <a:effectLst/>
                <a:latin typeface="HSE Slab" panose="02000000000000000000" pitchFamily="2" charset="0"/>
              </a:rPr>
              <a:t> - </a:t>
            </a:r>
            <a:r>
              <a:rPr lang="ru-RU" sz="2000" b="1" i="0" dirty="0" smtClean="0">
                <a:effectLst/>
                <a:latin typeface="HSE Slab" panose="02000000000000000000" pitchFamily="2" charset="0"/>
              </a:rPr>
              <a:t>подтвердить </a:t>
            </a:r>
            <a:r>
              <a:rPr lang="ru-RU" sz="2000" b="1" i="0" dirty="0">
                <a:effectLst/>
                <a:latin typeface="HSE Slab" panose="02000000000000000000" pitchFamily="2" charset="0"/>
              </a:rPr>
              <a:t>эффективность развития цифровых компетенций у студентов НИУ ВШЭ</a:t>
            </a:r>
            <a:r>
              <a:rPr lang="ru-RU" sz="2000" b="0" i="0" dirty="0">
                <a:effectLst/>
                <a:latin typeface="HSE Slab" panose="02000000000000000000" pitchFamily="2" charset="0"/>
              </a:rPr>
              <a:t> с помощью внешней организации</a:t>
            </a:r>
          </a:p>
          <a:p>
            <a:pPr algn="ctr">
              <a:spcAft>
                <a:spcPts val="1500"/>
              </a:spcAft>
            </a:pPr>
            <a:r>
              <a:rPr lang="ru-RU" sz="2000" b="1" i="0" dirty="0">
                <a:effectLst/>
                <a:latin typeface="HSE Slab" panose="02000000000000000000" pitchFamily="2" charset="0"/>
              </a:rPr>
              <a:t>Университета </a:t>
            </a:r>
            <a:r>
              <a:rPr lang="ru-RU" sz="2000" b="1" i="0" dirty="0" smtClean="0">
                <a:effectLst/>
                <a:latin typeface="HSE Slab" panose="02000000000000000000" pitchFamily="2" charset="0"/>
              </a:rPr>
              <a:t>Иннополис</a:t>
            </a:r>
            <a:endParaRPr lang="ru-RU" sz="2000" b="1" i="0" dirty="0">
              <a:effectLst/>
              <a:latin typeface="HSE Slab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43" y="3647963"/>
            <a:ext cx="10764479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2000" dirty="0"/>
              <a:t>Цель программы «Приоритет 2030» – к 2030 году сформировать в России более 100 прогрессивных современных университетов - центров научно-технологического и социально-экономического развития </a:t>
            </a:r>
            <a:r>
              <a:rPr lang="ru-RU" sz="2000" dirty="0" smtClean="0"/>
              <a:t>страны.</a:t>
            </a:r>
            <a:r>
              <a:rPr lang="en-US" sz="2000" dirty="0" smtClean="0"/>
              <a:t>    </a:t>
            </a:r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://priority2030.ru</a:t>
            </a:r>
            <a:r>
              <a:rPr lang="en-GB" sz="2000" dirty="0" smtClean="0">
                <a:hlinkClick r:id="rId2"/>
              </a:rPr>
              <a:t>/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494" y="1722089"/>
            <a:ext cx="5201376" cy="18100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1454" y="1325600"/>
            <a:ext cx="74013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Это не просто </a:t>
            </a:r>
            <a:r>
              <a:rPr lang="ru-RU" sz="1600" dirty="0" smtClean="0">
                <a:solidFill>
                  <a:srgbClr val="FF0000"/>
                </a:solidFill>
              </a:rPr>
              <a:t>тестирование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FF0000"/>
                </a:solidFill>
              </a:rPr>
              <a:t>это государственная стратегическая </a:t>
            </a:r>
            <a:r>
              <a:rPr lang="ru-RU" sz="1600" dirty="0" smtClean="0">
                <a:solidFill>
                  <a:srgbClr val="FF0000"/>
                </a:solidFill>
              </a:rPr>
              <a:t>программа</a:t>
            </a:r>
            <a:r>
              <a:rPr lang="en-US" sz="1600" dirty="0">
                <a:solidFill>
                  <a:srgbClr val="FF0000"/>
                </a:solidFill>
              </a:rPr>
              <a:t>!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615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8127" y="497313"/>
            <a:ext cx="3518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Программа «</a:t>
            </a:r>
            <a:r>
              <a:rPr lang="ru-RU" b="1" dirty="0" smtClean="0"/>
              <a:t>Приоритет – 2023»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5636" y="1293089"/>
            <a:ext cx="11308602" cy="5032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1600" dirty="0"/>
              <a:t>Одним из показателей программы «Приоритет 2030» для каждого из </a:t>
            </a:r>
            <a:r>
              <a:rPr lang="ru-RU" sz="1600" dirty="0" smtClean="0"/>
              <a:t>университетов</a:t>
            </a:r>
            <a:r>
              <a:rPr lang="en-US" sz="1600" dirty="0" smtClean="0"/>
              <a:t> -</a:t>
            </a:r>
            <a:r>
              <a:rPr lang="en-US" sz="1600" dirty="0"/>
              <a:t> </a:t>
            </a:r>
            <a:r>
              <a:rPr lang="ru-RU" sz="1600" dirty="0" smtClean="0"/>
              <a:t>участников </a:t>
            </a:r>
            <a:r>
              <a:rPr lang="ru-RU" sz="1600" dirty="0"/>
              <a:t>является доля выпускников, </a:t>
            </a:r>
            <a:r>
              <a:rPr lang="ru-RU" sz="1600" dirty="0" smtClean="0"/>
              <a:t>подтвердивших </a:t>
            </a:r>
            <a:r>
              <a:rPr lang="ru-RU" sz="1600" dirty="0"/>
              <a:t>дополнительную квалификацию по ИТ-направлению. В </a:t>
            </a:r>
            <a:r>
              <a:rPr lang="ru-RU" sz="1600" dirty="0" smtClean="0"/>
              <a:t>НИУ ВШЭ </a:t>
            </a:r>
            <a:r>
              <a:rPr lang="ru-RU" sz="1600" dirty="0"/>
              <a:t>формирование такой квалификации происходит благодаря модулю программ </a:t>
            </a:r>
            <a:r>
              <a:rPr lang="ru-RU" sz="1600" dirty="0" err="1"/>
              <a:t>бакалавриата</a:t>
            </a:r>
            <a:r>
              <a:rPr lang="ru-RU" sz="1600" dirty="0"/>
              <a:t> и </a:t>
            </a:r>
            <a:r>
              <a:rPr lang="ru-RU" sz="1600" dirty="0" err="1"/>
              <a:t>специалитета</a:t>
            </a:r>
            <a:r>
              <a:rPr lang="ru-RU" sz="1600" dirty="0"/>
              <a:t>  </a:t>
            </a:r>
            <a:r>
              <a:rPr lang="ru-RU" sz="1600" dirty="0" err="1"/>
              <a:t>Data</a:t>
            </a:r>
            <a:r>
              <a:rPr lang="ru-RU" sz="1600" dirty="0"/>
              <a:t> </a:t>
            </a:r>
            <a:r>
              <a:rPr lang="ru-RU" sz="1600" dirty="0" err="1"/>
              <a:t>Culture</a:t>
            </a:r>
            <a:r>
              <a:rPr lang="ru-RU" sz="1600" dirty="0"/>
              <a:t>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НИУ ВШЭ </a:t>
            </a:r>
            <a:r>
              <a:rPr lang="ru-RU" sz="1600" dirty="0"/>
              <a:t>проверяет у </a:t>
            </a:r>
            <a:r>
              <a:rPr lang="ru-RU" sz="1600" b="1" u="sng" dirty="0"/>
              <a:t>всех</a:t>
            </a:r>
            <a:r>
              <a:rPr lang="ru-RU" sz="1600" dirty="0"/>
              <a:t> своих студентов </a:t>
            </a:r>
            <a:r>
              <a:rPr lang="en-US" sz="1600" dirty="0"/>
              <a:t>3</a:t>
            </a:r>
            <a:r>
              <a:rPr lang="ru-RU" sz="1600" dirty="0" smtClean="0"/>
              <a:t> </a:t>
            </a:r>
            <a:r>
              <a:rPr lang="ru-RU" sz="1600" dirty="0"/>
              <a:t>цифровые компетенции: </a:t>
            </a:r>
            <a:endParaRPr lang="en-US" sz="1600" dirty="0" smtClean="0"/>
          </a:p>
          <a:p>
            <a:pPr marL="720000" lvl="2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цифровую грамотность </a:t>
            </a:r>
            <a:endParaRPr lang="en-US" sz="1600" b="1" dirty="0" smtClean="0"/>
          </a:p>
          <a:p>
            <a:pPr marL="72000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программирование </a:t>
            </a:r>
            <a:endParaRPr lang="en-US" sz="1600" b="1" dirty="0" smtClean="0"/>
          </a:p>
          <a:p>
            <a:pPr marL="72000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/>
              <a:t>анализ данных</a:t>
            </a:r>
            <a:endParaRPr lang="en-US" sz="1600" b="1" dirty="0" smtClean="0"/>
          </a:p>
          <a:p>
            <a:pPr algn="just"/>
            <a:r>
              <a:rPr lang="ru-RU" sz="1600" dirty="0" smtClean="0"/>
              <a:t>Для </a:t>
            </a:r>
            <a:r>
              <a:rPr lang="ru-RU" sz="1600" dirty="0"/>
              <a:t>этого организуются независимые </a:t>
            </a:r>
            <a:r>
              <a:rPr lang="ru-RU" sz="1600" dirty="0" smtClean="0"/>
              <a:t>экзамены.</a:t>
            </a:r>
            <a:endParaRPr lang="en-US" sz="1600" dirty="0" smtClean="0"/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Всем </a:t>
            </a:r>
            <a:r>
              <a:rPr lang="ru-RU" sz="1600" dirty="0"/>
              <a:t>студентам </a:t>
            </a:r>
            <a:r>
              <a:rPr lang="ru-RU" sz="1600" dirty="0" smtClean="0"/>
              <a:t>университетов-участников </a:t>
            </a:r>
            <a:r>
              <a:rPr lang="ru-RU" sz="1600" dirty="0"/>
              <a:t>программы «Приоритет 2030</a:t>
            </a:r>
            <a:r>
              <a:rPr lang="ru-RU" sz="1600" dirty="0" smtClean="0"/>
              <a:t>» </a:t>
            </a:r>
            <a:r>
              <a:rPr lang="ru-RU" sz="1600" dirty="0"/>
              <a:t>предстоит пройти </a:t>
            </a:r>
            <a:r>
              <a:rPr lang="ru-RU" sz="1600" b="1" dirty="0"/>
              <a:t>обязательное внешнее </a:t>
            </a:r>
            <a:r>
              <a:rPr lang="ru-RU" sz="1600" b="1" dirty="0" smtClean="0"/>
              <a:t>тестирование </a:t>
            </a:r>
            <a:r>
              <a:rPr lang="ru-RU" sz="1600" b="1" dirty="0"/>
              <a:t>цифровых компетенций</a:t>
            </a:r>
            <a:r>
              <a:rPr lang="ru-RU" sz="1600" dirty="0"/>
              <a:t>. Инструмент для этого тестирования и платформа, на которой сравниваются результаты студентов 106 университетов, разработана Университетом Иннополис.</a:t>
            </a:r>
          </a:p>
          <a:p>
            <a:pPr marL="0" marR="0" indent="0" algn="just" defTabSz="127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spc="0" normalizeH="0" baseline="0" dirty="0">
              <a:ln>
                <a:noFill/>
              </a:ln>
              <a:solidFill>
                <a:srgbClr val="102D69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51984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Уровни компетенций</a:t>
            </a:r>
            <a:endParaRPr lang="ru-RU" sz="14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85897" y="1172583"/>
            <a:ext cx="11267435" cy="66643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ru-RU" smtClean="0"/>
              <a:t>Компетенции и их уровень, формируемые в рамках ИТ-модулей</a:t>
            </a:r>
            <a:endParaRPr lang="ru-RU" dirty="0"/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113CEC36-0132-9A5B-5C6A-C4E7D1E265A7}"/>
              </a:ext>
            </a:extLst>
          </p:cNvPr>
          <p:cNvSpPr/>
          <p:nvPr/>
        </p:nvSpPr>
        <p:spPr>
          <a:xfrm>
            <a:off x="206020" y="1839018"/>
            <a:ext cx="3803242" cy="22810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" sz="1400" b="1" i="0" u="none" strike="noStrike" dirty="0">
                <a:solidFill>
                  <a:srgbClr val="000000"/>
                </a:solidFill>
                <a:effectLst/>
                <a:latin typeface="HSE Sans" pitchFamily="2" charset="0"/>
              </a:rPr>
              <a:t>DC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HSE Sans" pitchFamily="2" charset="0"/>
              </a:rPr>
              <a:t>продвинутый уровень:</a:t>
            </a:r>
          </a:p>
          <a:p>
            <a:pPr algn="l"/>
            <a:r>
              <a:rPr lang="ru-RU" sz="1200" b="0" i="0" u="sng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</a:t>
            </a: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экспертном уровне: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/>
            </a:r>
            <a:b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</a:b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 Применяет искусственный интеллект и машинное обучение;</a:t>
            </a:r>
            <a:b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</a:b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 Разрабатывает и применяет методы машинного обучения (МО) для решения задач;</a:t>
            </a:r>
            <a:b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</a:b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 Применяет принципы и основы 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алгоритмизации</a:t>
            </a:r>
          </a:p>
          <a:p>
            <a:pPr algn="l"/>
            <a:r>
              <a:rPr lang="ru-RU" sz="1200" b="1" dirty="0" smtClean="0">
                <a:solidFill>
                  <a:srgbClr val="C00000"/>
                </a:solidFill>
                <a:latin typeface="HSE Slab" panose="02000000000000000000" pitchFamily="2" charset="0"/>
              </a:rPr>
              <a:t>(БИ и ЦИУП)</a:t>
            </a:r>
            <a:endParaRPr lang="ru-RU" sz="1200" b="1" i="0" u="none" strike="noStrike" dirty="0">
              <a:solidFill>
                <a:srgbClr val="C00000"/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9" name="Прямоугольник: скругленные углы 10">
            <a:extLst>
              <a:ext uri="{FF2B5EF4-FFF2-40B4-BE49-F238E27FC236}">
                <a16:creationId xmlns:a16="http://schemas.microsoft.com/office/drawing/2014/main" id="{FE3A3357-96AB-F286-8A9C-9EFC982045D0}"/>
              </a:ext>
            </a:extLst>
          </p:cNvPr>
          <p:cNvSpPr/>
          <p:nvPr/>
        </p:nvSpPr>
        <p:spPr>
          <a:xfrm>
            <a:off x="8079608" y="1839018"/>
            <a:ext cx="3803242" cy="2281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" sz="1400" b="1" i="0" u="none" strike="noStrike" dirty="0" smtClean="0">
                <a:solidFill>
                  <a:srgbClr val="000000"/>
                </a:solidFill>
                <a:effectLst/>
                <a:latin typeface="HSE Sans" pitchFamily="2" charset="0"/>
              </a:rPr>
              <a:t>DC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HSE Sans" pitchFamily="2" charset="0"/>
              </a:rPr>
              <a:t>начальный уровень:</a:t>
            </a:r>
          </a:p>
          <a:p>
            <a:pPr algn="l"/>
            <a:r>
              <a:rPr lang="ru-RU" sz="1200" b="0" i="0" u="sng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</a:t>
            </a: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базовом уровне: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-Применяет принципы и основы алгоритмизации;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Принимает решение об использовании искусственного интеллекта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Применяет языки программирования для решения профессиональных задач</a:t>
            </a:r>
          </a:p>
        </p:txBody>
      </p:sp>
      <p:sp>
        <p:nvSpPr>
          <p:cNvPr id="10" name="Прямоугольник: скругленные углы 10">
            <a:extLst>
              <a:ext uri="{FF2B5EF4-FFF2-40B4-BE49-F238E27FC236}">
                <a16:creationId xmlns:a16="http://schemas.microsoft.com/office/drawing/2014/main" id="{F3BF39EA-2259-4474-D687-67CAB8E19782}"/>
              </a:ext>
            </a:extLst>
          </p:cNvPr>
          <p:cNvSpPr/>
          <p:nvPr/>
        </p:nvSpPr>
        <p:spPr>
          <a:xfrm>
            <a:off x="1742017" y="4289417"/>
            <a:ext cx="4235248" cy="2281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HSE Sans" pitchFamily="2" charset="0"/>
              </a:rPr>
              <a:t>ИТ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HSE Sans" pitchFamily="2" charset="0"/>
              </a:rPr>
              <a:t>в финансовом секторе:</a:t>
            </a:r>
          </a:p>
          <a:p>
            <a:pPr algn="l"/>
            <a:r>
              <a:rPr lang="ru-RU" sz="1200" b="0" i="0" u="sng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</a:t>
            </a: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базовом уровне: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Применяет принципы и основы алгоритмизации;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Принимает решение об использовании искусственного интеллекта</a:t>
            </a:r>
          </a:p>
          <a:p>
            <a:pPr algn="l">
              <a:spcBef>
                <a:spcPts val="0"/>
              </a:spcBef>
            </a:pP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продвинутом уровне: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Применяет языки программирования для решения профессиональных задач</a:t>
            </a:r>
          </a:p>
        </p:txBody>
      </p:sp>
      <p:sp>
        <p:nvSpPr>
          <p:cNvPr id="13" name="Прямоугольник: скругленные углы 10">
            <a:extLst>
              <a:ext uri="{FF2B5EF4-FFF2-40B4-BE49-F238E27FC236}">
                <a16:creationId xmlns:a16="http://schemas.microsoft.com/office/drawing/2014/main" id="{1A313622-D626-D392-E294-F0C06F4CF870}"/>
              </a:ext>
            </a:extLst>
          </p:cNvPr>
          <p:cNvSpPr/>
          <p:nvPr/>
        </p:nvSpPr>
        <p:spPr>
          <a:xfrm>
            <a:off x="6485669" y="4289417"/>
            <a:ext cx="4235248" cy="2281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HSE Sans" pitchFamily="2" charset="0"/>
              </a:rPr>
              <a:t>Цифровой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HSE Sans" pitchFamily="2" charset="0"/>
              </a:rPr>
              <a:t>дизайн</a:t>
            </a:r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HSE Sans" pitchFamily="2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sz="1200" b="0" i="0" u="sng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</a:t>
            </a: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базовом уровне: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Применяет языки программирования для решения профессиональных задач На продвинутом уровне: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Разрабатывает фирменный̆ стиль, логотипы, дизайн рекламы и коммуникаций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Использует основы композиции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Выполняет верстку проекта</a:t>
            </a:r>
          </a:p>
        </p:txBody>
      </p:sp>
      <p:sp>
        <p:nvSpPr>
          <p:cNvPr id="22" name="Прямоугольник: скругленные углы 10">
            <a:extLst>
              <a:ext uri="{FF2B5EF4-FFF2-40B4-BE49-F238E27FC236}">
                <a16:creationId xmlns:a16="http://schemas.microsoft.com/office/drawing/2014/main" id="{337EA772-9E81-7A1C-6A84-4031530D037C}"/>
              </a:ext>
            </a:extLst>
          </p:cNvPr>
          <p:cNvSpPr/>
          <p:nvPr/>
        </p:nvSpPr>
        <p:spPr>
          <a:xfrm>
            <a:off x="4142814" y="1837597"/>
            <a:ext cx="3803242" cy="228106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" sz="1400" b="1" i="0" u="none" strike="noStrike" dirty="0" smtClean="0">
                <a:solidFill>
                  <a:srgbClr val="000000"/>
                </a:solidFill>
                <a:effectLst/>
                <a:latin typeface="HSE Sans" pitchFamily="2" charset="0"/>
              </a:rPr>
              <a:t>DC </a:t>
            </a:r>
            <a:r>
              <a:rPr lang="ru-RU" sz="1400" b="1" i="0" u="none" strike="noStrike" dirty="0">
                <a:solidFill>
                  <a:srgbClr val="000000"/>
                </a:solidFill>
                <a:effectLst/>
                <a:latin typeface="HSE Sans" pitchFamily="2" charset="0"/>
              </a:rPr>
              <a:t>базовый уровень:</a:t>
            </a:r>
          </a:p>
          <a:p>
            <a:pPr algn="l"/>
            <a:r>
              <a:rPr lang="ru-RU" sz="1200" b="0" i="0" u="sng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</a:t>
            </a: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продвинутом уровне: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Применяет принципы и основы алгоритмизации;</a:t>
            </a:r>
          </a:p>
          <a:p>
            <a:pPr algn="l">
              <a:spcBef>
                <a:spcPts val="0"/>
              </a:spcBef>
            </a:pP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- Применяет языки программирования для решения профессиональных задач</a:t>
            </a:r>
          </a:p>
          <a:p>
            <a:pPr algn="l">
              <a:spcBef>
                <a:spcPts val="0"/>
              </a:spcBef>
            </a:pPr>
            <a:r>
              <a:rPr lang="ru-RU" sz="1200" b="0" i="0" u="sng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На базовом уровне:</a:t>
            </a:r>
          </a:p>
          <a:p>
            <a:pPr marL="171450" indent="-171450" algn="l">
              <a:spcBef>
                <a:spcPts val="0"/>
              </a:spcBef>
              <a:buFontTx/>
              <a:buChar char="-"/>
            </a:pP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Разрабатывает </a:t>
            </a:r>
            <a:r>
              <a:rPr lang="ru-RU" sz="1200" b="0" i="0" u="none" strike="noStrike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и применяет методы машинного обучения для решения </a:t>
            </a:r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задач</a:t>
            </a:r>
          </a:p>
          <a:p>
            <a:pPr algn="l">
              <a:spcBef>
                <a:spcPts val="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HSE Slab" panose="02000000000000000000" pitchFamily="2" charset="0"/>
              </a:rPr>
              <a:t>(УБ, МБ, </a:t>
            </a:r>
            <a:r>
              <a:rPr lang="ru-RU" sz="1200" b="1" dirty="0" err="1" smtClean="0">
                <a:solidFill>
                  <a:srgbClr val="C00000"/>
                </a:solidFill>
                <a:latin typeface="HSE Slab" panose="02000000000000000000" pitchFamily="2" charset="0"/>
              </a:rPr>
              <a:t>МиРА</a:t>
            </a:r>
            <a:r>
              <a:rPr lang="ru-RU" sz="1200" b="1" dirty="0" smtClean="0">
                <a:solidFill>
                  <a:srgbClr val="C00000"/>
                </a:solidFill>
                <a:latin typeface="HSE Slab" panose="02000000000000000000" pitchFamily="2" charset="0"/>
              </a:rPr>
              <a:t>, УЦП и БА) </a:t>
            </a:r>
            <a:endParaRPr lang="ru-RU" sz="1200" b="1" i="0" u="none" strike="noStrike" dirty="0">
              <a:solidFill>
                <a:srgbClr val="C00000"/>
              </a:solidFill>
              <a:effectLst/>
              <a:latin typeface="HSE Slab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203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Измерение цифровых компетенций</a:t>
            </a:r>
            <a:endParaRPr lang="ru-RU" sz="1400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84464" y="1147038"/>
            <a:ext cx="11267435" cy="58931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ru-RU" sz="3600" dirty="0" smtClean="0"/>
              <a:t>Измерение цифровых компетенций в контурах ОП, НИУ ВШЭ, РФ</a:t>
            </a:r>
            <a:endParaRPr lang="ru-RU" sz="3600" dirty="0"/>
          </a:p>
        </p:txBody>
      </p:sp>
      <p:sp>
        <p:nvSpPr>
          <p:cNvPr id="7" name="Прямоугольник: скругленные углы 10">
            <a:extLst>
              <a:ext uri="{FF2B5EF4-FFF2-40B4-BE49-F238E27FC236}">
                <a16:creationId xmlns:a16="http://schemas.microsoft.com/office/drawing/2014/main" id="{113CEC36-0132-9A5B-5C6A-C4E7D1E265A7}"/>
              </a:ext>
            </a:extLst>
          </p:cNvPr>
          <p:cNvSpPr/>
          <p:nvPr/>
        </p:nvSpPr>
        <p:spPr>
          <a:xfrm>
            <a:off x="453670" y="2353368"/>
            <a:ext cx="2880000" cy="14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HSE Sans" pitchFamily="2" charset="0"/>
              </a:rPr>
              <a:t>Обязательная дисциплина – пререквизит в учебном плане </a:t>
            </a:r>
            <a:endParaRPr lang="ru-RU" sz="1400" b="1" dirty="0">
              <a:solidFill>
                <a:srgbClr val="000000"/>
              </a:solidFill>
              <a:latin typeface="HSE Sans" pitchFamily="2" charset="0"/>
            </a:endParaRPr>
          </a:p>
        </p:txBody>
      </p:sp>
      <p:sp>
        <p:nvSpPr>
          <p:cNvPr id="9" name="Прямоугольник: скругленные углы 10">
            <a:extLst>
              <a:ext uri="{FF2B5EF4-FFF2-40B4-BE49-F238E27FC236}">
                <a16:creationId xmlns:a16="http://schemas.microsoft.com/office/drawing/2014/main" id="{FE3A3357-96AB-F286-8A9C-9EFC982045D0}"/>
              </a:ext>
            </a:extLst>
          </p:cNvPr>
          <p:cNvSpPr/>
          <p:nvPr/>
        </p:nvSpPr>
        <p:spPr>
          <a:xfrm>
            <a:off x="8077427" y="2353368"/>
            <a:ext cx="3275548" cy="1440000"/>
          </a:xfrm>
          <a:prstGeom prst="roundRect">
            <a:avLst/>
          </a:prstGeom>
          <a:solidFill>
            <a:srgbClr val="F8B8C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HSE Sans" pitchFamily="2" charset="0"/>
              </a:rPr>
              <a:t>Внешнее обязательное тестирование Иннополис</a:t>
            </a:r>
            <a:endParaRPr lang="ru-RU" sz="1400" b="1" dirty="0">
              <a:solidFill>
                <a:srgbClr val="000000"/>
              </a:solidFill>
              <a:latin typeface="HSE Sans" pitchFamily="2" charset="0"/>
            </a:endParaRPr>
          </a:p>
        </p:txBody>
      </p:sp>
      <p:sp>
        <p:nvSpPr>
          <p:cNvPr id="22" name="Прямоугольник: скругленные углы 10">
            <a:extLst>
              <a:ext uri="{FF2B5EF4-FFF2-40B4-BE49-F238E27FC236}">
                <a16:creationId xmlns:a16="http://schemas.microsoft.com/office/drawing/2014/main" id="{337EA772-9E81-7A1C-6A84-4031530D037C}"/>
              </a:ext>
            </a:extLst>
          </p:cNvPr>
          <p:cNvSpPr/>
          <p:nvPr/>
        </p:nvSpPr>
        <p:spPr>
          <a:xfrm>
            <a:off x="4226653" y="2353368"/>
            <a:ext cx="2880000" cy="14400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0" u="none" strike="noStrike" dirty="0" smtClean="0">
                <a:solidFill>
                  <a:srgbClr val="000000"/>
                </a:solidFill>
                <a:effectLst/>
                <a:latin typeface="HSE Sans" pitchFamily="2" charset="0"/>
              </a:rPr>
              <a:t>Независимый обязательный экзамен</a:t>
            </a:r>
            <a:endParaRPr lang="ru-RU" sz="1200" b="1" i="0" u="none" strike="noStrike" dirty="0">
              <a:solidFill>
                <a:srgbClr val="C00000"/>
              </a:solidFill>
              <a:effectLst/>
              <a:latin typeface="HSE Slab" panose="02000000000000000000" pitchFamily="2" charset="0"/>
            </a:endParaRPr>
          </a:p>
        </p:txBody>
      </p:sp>
      <p:cxnSp>
        <p:nvCxnSpPr>
          <p:cNvPr id="3" name="Прямая со стрелкой 2"/>
          <p:cNvCxnSpPr>
            <a:stCxn id="7" idx="3"/>
            <a:endCxn id="22" idx="1"/>
          </p:cNvCxnSpPr>
          <p:nvPr/>
        </p:nvCxnSpPr>
        <p:spPr>
          <a:xfrm>
            <a:off x="3333670" y="3073368"/>
            <a:ext cx="892983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Прямая со стрелкой 13"/>
          <p:cNvCxnSpPr>
            <a:endCxn id="9" idx="1"/>
          </p:cNvCxnSpPr>
          <p:nvPr/>
        </p:nvCxnSpPr>
        <p:spPr>
          <a:xfrm>
            <a:off x="7106653" y="3073368"/>
            <a:ext cx="970774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13CEC36-0132-9A5B-5C6A-C4E7D1E265A7}"/>
              </a:ext>
            </a:extLst>
          </p:cNvPr>
          <p:cNvSpPr/>
          <p:nvPr/>
        </p:nvSpPr>
        <p:spPr>
          <a:xfrm>
            <a:off x="478289" y="4569827"/>
            <a:ext cx="2880000" cy="91250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На примере ОП «МБ»: </a:t>
            </a:r>
          </a:p>
          <a:p>
            <a:pPr algn="ctr"/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Цифровая грамотность</a:t>
            </a:r>
            <a:endParaRPr lang="ru-RU" sz="1100" i="1" u="none" strike="noStrike" dirty="0">
              <a:solidFill>
                <a:schemeClr val="bg1">
                  <a:lumMod val="50000"/>
                </a:schemeClr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658" y="1993368"/>
            <a:ext cx="7458489" cy="4064205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7173" y="5444806"/>
            <a:ext cx="13532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 Вашей ОП</a:t>
            </a:r>
            <a:endParaRPr lang="ru-RU" sz="11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1446" y="5780574"/>
            <a:ext cx="15728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Контур Университета</a:t>
            </a:r>
            <a:endParaRPr lang="ru-RU" sz="11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4464" y="2179491"/>
            <a:ext cx="3610604" cy="3533245"/>
          </a:xfrm>
          <a:prstGeom prst="rect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5153" y="1775012"/>
            <a:ext cx="11606059" cy="4663495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dash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1" name="Прямоугольник: скругленные углы 10">
            <a:extLst>
              <a:ext uri="{FF2B5EF4-FFF2-40B4-BE49-F238E27FC236}">
                <a16:creationId xmlns:a16="http://schemas.microsoft.com/office/drawing/2014/main" id="{FE3A3357-96AB-F286-8A9C-9EFC982045D0}"/>
              </a:ext>
            </a:extLst>
          </p:cNvPr>
          <p:cNvSpPr/>
          <p:nvPr/>
        </p:nvSpPr>
        <p:spPr>
          <a:xfrm>
            <a:off x="8083901" y="3827117"/>
            <a:ext cx="921388" cy="22283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входящее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23" name="Прямоугольник: скругленные углы 10">
            <a:extLst>
              <a:ext uri="{FF2B5EF4-FFF2-40B4-BE49-F238E27FC236}">
                <a16:creationId xmlns:a16="http://schemas.microsoft.com/office/drawing/2014/main" id="{FE3A3357-96AB-F286-8A9C-9EFC982045D0}"/>
              </a:ext>
            </a:extLst>
          </p:cNvPr>
          <p:cNvSpPr/>
          <p:nvPr/>
        </p:nvSpPr>
        <p:spPr>
          <a:xfrm>
            <a:off x="9059668" y="3827117"/>
            <a:ext cx="1293915" cy="22283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промежуточное</a:t>
            </a:r>
            <a:endParaRPr lang="ru-RU" sz="1100" b="0" i="0" u="none" strike="noStrike" dirty="0">
              <a:solidFill>
                <a:srgbClr val="000000"/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24" name="Прямоугольник: скругленные углы 10">
            <a:extLst>
              <a:ext uri="{FF2B5EF4-FFF2-40B4-BE49-F238E27FC236}">
                <a16:creationId xmlns:a16="http://schemas.microsoft.com/office/drawing/2014/main" id="{FE3A3357-96AB-F286-8A9C-9EFC982045D0}"/>
              </a:ext>
            </a:extLst>
          </p:cNvPr>
          <p:cNvSpPr/>
          <p:nvPr/>
        </p:nvSpPr>
        <p:spPr>
          <a:xfrm>
            <a:off x="10407962" y="3815203"/>
            <a:ext cx="929443" cy="222831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0" i="0" u="none" strike="noStrike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итоговое</a:t>
            </a:r>
            <a:endParaRPr lang="ru-RU" sz="1200" b="0" i="0" u="none" strike="noStrike" dirty="0">
              <a:solidFill>
                <a:srgbClr val="000000"/>
              </a:solidFill>
              <a:effectLst/>
              <a:latin typeface="HSE Slab" panose="02000000000000000000" pitchFamily="2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8083901" y="3578111"/>
            <a:ext cx="3253504" cy="620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Прямоугольник 24"/>
          <p:cNvSpPr/>
          <p:nvPr/>
        </p:nvSpPr>
        <p:spPr>
          <a:xfrm>
            <a:off x="8012964" y="3578111"/>
            <a:ext cx="93326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050" dirty="0"/>
              <a:t>н</a:t>
            </a:r>
            <a:r>
              <a:rPr lang="ru-RU" sz="1050" dirty="0" smtClean="0"/>
              <a:t>оябрь 2023</a:t>
            </a:r>
            <a:endParaRPr lang="ru-RU" sz="10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407962" y="3597074"/>
            <a:ext cx="93647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050" dirty="0"/>
              <a:t>н</a:t>
            </a:r>
            <a:r>
              <a:rPr lang="ru-RU" sz="1050" dirty="0" smtClean="0"/>
              <a:t>оябрь 2024</a:t>
            </a:r>
            <a:endParaRPr lang="ru-RU" sz="1050" dirty="0"/>
          </a:p>
        </p:txBody>
      </p:sp>
      <p:sp>
        <p:nvSpPr>
          <p:cNvPr id="27" name="Прямоугольник: скругленные углы 10">
            <a:extLst>
              <a:ext uri="{FF2B5EF4-FFF2-40B4-BE49-F238E27FC236}">
                <a16:creationId xmlns:a16="http://schemas.microsoft.com/office/drawing/2014/main" id="{113CEC36-0132-9A5B-5C6A-C4E7D1E265A7}"/>
              </a:ext>
            </a:extLst>
          </p:cNvPr>
          <p:cNvSpPr/>
          <p:nvPr/>
        </p:nvSpPr>
        <p:spPr>
          <a:xfrm>
            <a:off x="4222664" y="4569828"/>
            <a:ext cx="2880000" cy="97063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На примере ОП «МБ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» и всех ОП бакалавриата: 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Независимый экзамен по Цифровой грамотности</a:t>
            </a:r>
            <a:endParaRPr lang="ru-RU" sz="1200" i="1" u="none" strike="noStrike" dirty="0">
              <a:solidFill>
                <a:schemeClr val="bg1">
                  <a:lumMod val="50000"/>
                </a:schemeClr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28" name="Прямоугольник: скругленные углы 10">
            <a:extLst>
              <a:ext uri="{FF2B5EF4-FFF2-40B4-BE49-F238E27FC236}">
                <a16:creationId xmlns:a16="http://schemas.microsoft.com/office/drawing/2014/main" id="{113CEC36-0132-9A5B-5C6A-C4E7D1E265A7}"/>
              </a:ext>
            </a:extLst>
          </p:cNvPr>
          <p:cNvSpPr/>
          <p:nvPr/>
        </p:nvSpPr>
        <p:spPr>
          <a:xfrm>
            <a:off x="8077427" y="4569827"/>
            <a:ext cx="3275548" cy="962179"/>
          </a:xfrm>
          <a:prstGeom prst="roundRect">
            <a:avLst/>
          </a:prstGeom>
          <a:solidFill>
            <a:srgbClr val="F8B8C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На примере ОП «МБ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» и всех студентов 2 курса бакалавриата:  </a:t>
            </a:r>
            <a:r>
              <a:rPr lang="ru-RU" sz="1200" i="1" dirty="0" smtClean="0">
                <a:solidFill>
                  <a:schemeClr val="bg1">
                    <a:lumMod val="50000"/>
                  </a:schemeClr>
                </a:solidFill>
                <a:latin typeface="HSE Slab" panose="02000000000000000000" pitchFamily="2" charset="0"/>
              </a:rPr>
              <a:t>Внешнее обязательное тестирование Университета Иннополис</a:t>
            </a:r>
            <a:endParaRPr lang="ru-RU" sz="1100" i="1" u="none" strike="noStrike" dirty="0">
              <a:solidFill>
                <a:schemeClr val="bg1">
                  <a:lumMod val="50000"/>
                </a:schemeClr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956809" y="5882608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endParaRPr lang="ru-RU" sz="1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344437" y="3387343"/>
            <a:ext cx="0" cy="36184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Прямоугольник 32"/>
          <p:cNvSpPr/>
          <p:nvPr/>
        </p:nvSpPr>
        <p:spPr>
          <a:xfrm>
            <a:off x="9308306" y="3568263"/>
            <a:ext cx="81945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050" dirty="0" smtClean="0"/>
              <a:t>июнь </a:t>
            </a:r>
            <a:r>
              <a:rPr lang="ru-RU" sz="1050" dirty="0" smtClean="0"/>
              <a:t>2024</a:t>
            </a:r>
            <a:endParaRPr lang="ru-RU" sz="105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8122220" y="3578111"/>
            <a:ext cx="1584405" cy="1268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55034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8127" y="497313"/>
            <a:ext cx="380694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Периоды тестирования </a:t>
            </a:r>
            <a:r>
              <a:rPr lang="ru-RU" dirty="0"/>
              <a:t>у</a:t>
            </a:r>
            <a:r>
              <a:rPr lang="ru-RU" dirty="0" smtClean="0"/>
              <a:t>ниверситета Иннополис</a:t>
            </a:r>
            <a:endParaRPr lang="ru-RU" b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44DB7D-1502-9284-AD88-EB402964E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75554"/>
              </p:ext>
            </p:extLst>
          </p:nvPr>
        </p:nvGraphicFramePr>
        <p:xfrm>
          <a:off x="609600" y="1533856"/>
          <a:ext cx="6320118" cy="1645920"/>
        </p:xfrm>
        <a:graphic>
          <a:graphicData uri="http://schemas.openxmlformats.org/drawingml/2006/table">
            <a:tbl>
              <a:tblPr/>
              <a:tblGrid>
                <a:gridCol w="6320118">
                  <a:extLst>
                    <a:ext uri="{9D8B030D-6E8A-4147-A177-3AD203B41FA5}">
                      <a16:colId xmlns:a16="http://schemas.microsoft.com/office/drawing/2014/main" val="2714460550"/>
                    </a:ext>
                  </a:extLst>
                </a:gridCol>
              </a:tblGrid>
              <a:tr h="147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bg1"/>
                          </a:solidFill>
                          <a:effectLst/>
                          <a:latin typeface="HSE Slab" panose="02000000000000000000" pitchFamily="2" charset="0"/>
                        </a:rPr>
                        <a:t>Периоды проведения тестирования для 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HSE Slab" panose="02000000000000000000" pitchFamily="2" charset="0"/>
                        </a:rPr>
                        <a:t>2 курса </a:t>
                      </a:r>
                      <a:endParaRPr lang="ru-RU" sz="1600" b="1" baseline="0" dirty="0" smtClean="0">
                        <a:solidFill>
                          <a:schemeClr val="bg1"/>
                        </a:solidFill>
                        <a:effectLst/>
                        <a:latin typeface="HSE Slab" panose="02000000000000000000" pitchFamily="2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HSE Slab" panose="02000000000000000000" pitchFamily="2" charset="0"/>
                        </a:rPr>
                        <a:t>(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HSE Slab" panose="02000000000000000000" pitchFamily="2" charset="0"/>
                        </a:rPr>
                        <a:t>2023/2024 </a:t>
                      </a:r>
                      <a:r>
                        <a:rPr lang="ru-RU" sz="1600" b="1" baseline="0" dirty="0" err="1" smtClean="0">
                          <a:solidFill>
                            <a:schemeClr val="bg1"/>
                          </a:solidFill>
                          <a:effectLst/>
                          <a:latin typeface="HSE Slab" panose="02000000000000000000" pitchFamily="2" charset="0"/>
                        </a:rPr>
                        <a:t>уч.г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HSE Slab" panose="02000000000000000000" pitchFamily="2" charset="0"/>
                        </a:rPr>
                        <a:t>.)</a:t>
                      </a:r>
                      <a:endParaRPr lang="ru-RU" sz="1600" baseline="0" dirty="0">
                        <a:solidFill>
                          <a:schemeClr val="bg1"/>
                        </a:solidFill>
                        <a:effectLst/>
                        <a:latin typeface="HSE Slab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23285"/>
                  </a:ext>
                </a:extLst>
              </a:tr>
              <a:tr h="351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HSE Slab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HSE Slab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800" kern="1200" dirty="0">
                        <a:solidFill>
                          <a:schemeClr val="tx1"/>
                        </a:solidFill>
                        <a:effectLst/>
                        <a:latin typeface="HSE Slab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04209"/>
                  </a:ext>
                </a:extLst>
              </a:tr>
            </a:tbl>
          </a:graphicData>
        </a:graphic>
      </p:graphicFrame>
      <p:sp>
        <p:nvSpPr>
          <p:cNvPr id="9" name="Стрелка: вправо 1">
            <a:extLst>
              <a:ext uri="{FF2B5EF4-FFF2-40B4-BE49-F238E27FC236}">
                <a16:creationId xmlns:a16="http://schemas.microsoft.com/office/drawing/2014/main" id="{01F97CB5-E75D-08F0-8AE9-739B6BE1E8D0}"/>
              </a:ext>
            </a:extLst>
          </p:cNvPr>
          <p:cNvSpPr/>
          <p:nvPr/>
        </p:nvSpPr>
        <p:spPr>
          <a:xfrm>
            <a:off x="7177093" y="1443200"/>
            <a:ext cx="659413" cy="484632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SE Slab" panose="02000000000000000000" pitchFamily="2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49793F74-65D0-D086-CBD2-CF435D956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60054"/>
              </p:ext>
            </p:extLst>
          </p:nvPr>
        </p:nvGraphicFramePr>
        <p:xfrm>
          <a:off x="7917189" y="1472169"/>
          <a:ext cx="4028078" cy="971219"/>
        </p:xfrm>
        <a:graphic>
          <a:graphicData uri="http://schemas.openxmlformats.org/drawingml/2006/table">
            <a:tbl>
              <a:tblPr/>
              <a:tblGrid>
                <a:gridCol w="4028078">
                  <a:extLst>
                    <a:ext uri="{9D8B030D-6E8A-4147-A177-3AD203B41FA5}">
                      <a16:colId xmlns:a16="http://schemas.microsoft.com/office/drawing/2014/main" val="2714460550"/>
                    </a:ext>
                  </a:extLst>
                </a:gridCol>
              </a:tblGrid>
              <a:tr h="52902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HSE Slab" panose="02000000000000000000" pitchFamily="2" charset="0"/>
                          <a:ea typeface="+mn-ea"/>
                          <a:cs typeface="+mn-cs"/>
                        </a:rPr>
                        <a:t>Ежегодно новая волна измерений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HSE Slab" panose="02000000000000000000" pitchFamily="2" charset="0"/>
                          <a:ea typeface="+mn-ea"/>
                          <a:cs typeface="+mn-cs"/>
                        </a:rPr>
                        <a:t>всегда для 2 курса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HSE Slab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923285"/>
                  </a:ext>
                </a:extLst>
              </a:tr>
              <a:tr h="44219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2800" kern="1200" noProof="0" dirty="0">
                        <a:solidFill>
                          <a:schemeClr val="tx1"/>
                        </a:solidFill>
                        <a:effectLst/>
                        <a:latin typeface="HSE Slab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04209"/>
                  </a:ext>
                </a:extLst>
              </a:tr>
            </a:tbl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552AFF2-057F-574C-E203-43132A7981AB}"/>
              </a:ext>
            </a:extLst>
          </p:cNvPr>
          <p:cNvSpPr/>
          <p:nvPr/>
        </p:nvSpPr>
        <p:spPr>
          <a:xfrm>
            <a:off x="471336" y="4939277"/>
            <a:ext cx="3960000" cy="9360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 hangingPunct="1">
              <a:spcBef>
                <a:spcPts val="0"/>
              </a:spcBef>
              <a:defRPr/>
            </a:pPr>
            <a:r>
              <a:rPr lang="ru-RU" sz="1800" kern="1200" dirty="0" smtClean="0">
                <a:solidFill>
                  <a:schemeClr val="tx1"/>
                </a:solidFill>
                <a:effectLst/>
                <a:latin typeface="HSE Slab" panose="02000000000000000000" pitchFamily="2" charset="0"/>
                <a:ea typeface="+mn-ea"/>
                <a:cs typeface="+mn-cs"/>
              </a:rPr>
              <a:t>Входное тестирование:               </a:t>
            </a:r>
            <a:r>
              <a:rPr lang="ru-RU" sz="1200" dirty="0">
                <a:solidFill>
                  <a:srgbClr val="C00000"/>
                </a:solidFill>
                <a:latin typeface="HSE Slab" panose="02000000000000000000" pitchFamily="2" charset="0"/>
              </a:rPr>
              <a:t>13.11.2023 по </a:t>
            </a:r>
            <a:r>
              <a:rPr lang="ru-RU" sz="1200" dirty="0" smtClean="0">
                <a:solidFill>
                  <a:srgbClr val="C00000"/>
                </a:solidFill>
                <a:latin typeface="HSE Slab" panose="02000000000000000000" pitchFamily="2" charset="0"/>
              </a:rPr>
              <a:t>26.11.2023                                                   </a:t>
            </a:r>
            <a:r>
              <a:rPr lang="ru-RU" sz="1200" dirty="0">
                <a:solidFill>
                  <a:schemeClr val="tx1"/>
                </a:solidFill>
                <a:latin typeface="HSE Slab" panose="02000000000000000000" pitchFamily="2" charset="0"/>
              </a:rPr>
              <a:t>Резервные дни 27.11.2023 по 30.11.2023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HSE Slab" panose="02000000000000000000" pitchFamily="2" charset="0"/>
              </a:rPr>
              <a:t> </a:t>
            </a:r>
            <a:endParaRPr lang="ru-RU" sz="1200" kern="1200" dirty="0">
              <a:solidFill>
                <a:schemeClr val="tx1"/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D9C96E9-5F31-99E7-47FE-B2B1EE0ABC88}"/>
              </a:ext>
            </a:extLst>
          </p:cNvPr>
          <p:cNvSpPr/>
          <p:nvPr/>
        </p:nvSpPr>
        <p:spPr>
          <a:xfrm>
            <a:off x="4170843" y="2618286"/>
            <a:ext cx="3960000" cy="9360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800" kern="1200" dirty="0">
                <a:solidFill>
                  <a:schemeClr val="tx1"/>
                </a:solidFill>
                <a:effectLst/>
                <a:latin typeface="HSE Slab" panose="02000000000000000000" pitchFamily="2" charset="0"/>
                <a:ea typeface="+mn-ea"/>
                <a:cs typeface="+mn-cs"/>
              </a:rPr>
              <a:t>Итоговое тестирование: </a:t>
            </a:r>
          </a:p>
          <a:p>
            <a:pPr lvl="0" algn="ctr" defTabSz="914400" hangingPunct="1">
              <a:spcBef>
                <a:spcPts val="0"/>
              </a:spcBef>
              <a:defRPr/>
            </a:pPr>
            <a:r>
              <a:rPr lang="ru-RU" sz="1200" dirty="0">
                <a:solidFill>
                  <a:srgbClr val="FF0000"/>
                </a:solidFill>
                <a:latin typeface="HSE Slab" panose="02000000000000000000" pitchFamily="2" charset="0"/>
              </a:rPr>
              <a:t>04.11.2024 по </a:t>
            </a:r>
            <a:r>
              <a:rPr lang="ru-RU" sz="1200" dirty="0" smtClean="0">
                <a:solidFill>
                  <a:srgbClr val="FF0000"/>
                </a:solidFill>
                <a:latin typeface="HSE Slab" panose="02000000000000000000" pitchFamily="2" charset="0"/>
              </a:rPr>
              <a:t>17.11.2024</a:t>
            </a:r>
            <a:endParaRPr lang="en-US" sz="1200" dirty="0" smtClean="0">
              <a:solidFill>
                <a:srgbClr val="FF0000"/>
              </a:solidFill>
              <a:latin typeface="HSE Slab" panose="02000000000000000000" pitchFamily="2" charset="0"/>
            </a:endParaRPr>
          </a:p>
          <a:p>
            <a:pPr lvl="0" algn="ctr" defTabSz="914400" hangingPunct="1">
              <a:spcBef>
                <a:spcPts val="0"/>
              </a:spcBef>
              <a:defRPr/>
            </a:pPr>
            <a:r>
              <a:rPr lang="ru-RU" sz="1200" dirty="0" smtClean="0">
                <a:solidFill>
                  <a:schemeClr val="tx1"/>
                </a:solidFill>
                <a:latin typeface="HSE Slab" panose="02000000000000000000" pitchFamily="2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HSE Slab" panose="02000000000000000000" pitchFamily="2" charset="0"/>
              </a:rPr>
              <a:t>Резервные дни 19.11.2024 по 24.11.2024</a:t>
            </a:r>
            <a:endParaRPr lang="ru-RU" sz="1200" kern="1200" dirty="0">
              <a:solidFill>
                <a:schemeClr val="tx1"/>
              </a:solidFill>
              <a:effectLst/>
              <a:latin typeface="HSE Slab" panose="02000000000000000000" pitchFamily="2" charset="0"/>
            </a:endParaRPr>
          </a:p>
        </p:txBody>
      </p:sp>
      <p:sp>
        <p:nvSpPr>
          <p:cNvPr id="18" name="Прямоугольник: скругленные углы 14">
            <a:extLst>
              <a:ext uri="{FF2B5EF4-FFF2-40B4-BE49-F238E27FC236}">
                <a16:creationId xmlns:a16="http://schemas.microsoft.com/office/drawing/2014/main" id="{0ADA051F-28BB-4857-F887-0B57A8F35E55}"/>
              </a:ext>
            </a:extLst>
          </p:cNvPr>
          <p:cNvSpPr/>
          <p:nvPr/>
        </p:nvSpPr>
        <p:spPr>
          <a:xfrm>
            <a:off x="2492597" y="3811234"/>
            <a:ext cx="3960000" cy="936000"/>
          </a:xfrm>
          <a:prstGeom prst="roundRect">
            <a:avLst/>
          </a:prstGeom>
          <a:noFill/>
          <a:ln w="190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r>
              <a:rPr lang="ru-RU" sz="1800" kern="1200" dirty="0">
                <a:solidFill>
                  <a:schemeClr val="tx1"/>
                </a:solidFill>
                <a:effectLst/>
                <a:latin typeface="HSE Slab" panose="02000000000000000000" pitchFamily="2" charset="0"/>
                <a:ea typeface="+mn-ea"/>
                <a:cs typeface="+mn-cs"/>
              </a:rPr>
              <a:t>Промежуточное тестирование: </a:t>
            </a:r>
            <a:r>
              <a:rPr lang="ru-RU" sz="1200" dirty="0">
                <a:solidFill>
                  <a:srgbClr val="FF0000"/>
                </a:solidFill>
                <a:latin typeface="HSE Slab" panose="02000000000000000000" pitchFamily="2" charset="0"/>
              </a:rPr>
              <a:t>03.06.2024 по 16.06.2024 </a:t>
            </a:r>
          </a:p>
          <a:p>
            <a:pPr algn="ctr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HSE Slab" panose="02000000000000000000" pitchFamily="2" charset="0"/>
              </a:rPr>
              <a:t>Резервные </a:t>
            </a:r>
            <a:r>
              <a:rPr lang="ru-RU" sz="1200" dirty="0">
                <a:solidFill>
                  <a:schemeClr val="tx1"/>
                </a:solidFill>
                <a:latin typeface="HSE Slab" panose="02000000000000000000" pitchFamily="2" charset="0"/>
              </a:rPr>
              <a:t>дни  17.06.2024 по 23.06.2024 </a:t>
            </a:r>
            <a:endParaRPr lang="ru-RU" sz="1200" dirty="0">
              <a:latin typeface="HSE Slab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57776" y="4935217"/>
            <a:ext cx="4549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Резервные дни предоставляются только при предъявлении справки, подтверждающей </a:t>
            </a:r>
            <a:r>
              <a:rPr lang="ru-RU" sz="1600" u="sng" dirty="0" smtClean="0">
                <a:solidFill>
                  <a:srgbClr val="FF0000"/>
                </a:solidFill>
              </a:rPr>
              <a:t>уважительную причину</a:t>
            </a:r>
            <a:r>
              <a:rPr lang="ru-RU" sz="1600" dirty="0" smtClean="0">
                <a:solidFill>
                  <a:srgbClr val="FF0000"/>
                </a:solidFill>
              </a:rPr>
              <a:t> невыполнения теста!</a:t>
            </a:r>
          </a:p>
        </p:txBody>
      </p:sp>
      <p:sp>
        <p:nvSpPr>
          <p:cNvPr id="3" name="Дуга 2"/>
          <p:cNvSpPr/>
          <p:nvPr/>
        </p:nvSpPr>
        <p:spPr>
          <a:xfrm rot="15419394">
            <a:off x="1720712" y="3560223"/>
            <a:ext cx="1461247" cy="2187602"/>
          </a:xfrm>
          <a:prstGeom prst="arc">
            <a:avLst>
              <a:gd name="adj1" fmla="val 16200000"/>
              <a:gd name="adj2" fmla="val 1110878"/>
            </a:avLst>
          </a:prstGeom>
          <a:noFill/>
          <a:ln w="12700" cap="flat">
            <a:solidFill>
              <a:schemeClr val="accent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Дуга 14"/>
          <p:cNvSpPr/>
          <p:nvPr/>
        </p:nvSpPr>
        <p:spPr>
          <a:xfrm rot="15688635">
            <a:off x="3325815" y="2482593"/>
            <a:ext cx="1461247" cy="2187602"/>
          </a:xfrm>
          <a:prstGeom prst="arc">
            <a:avLst>
              <a:gd name="adj1" fmla="val 16081088"/>
              <a:gd name="adj2" fmla="val 1110878"/>
            </a:avLst>
          </a:prstGeom>
          <a:noFill/>
          <a:ln w="12700" cap="flat">
            <a:solidFill>
              <a:schemeClr val="accent6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750745">
            <a:off x="1645666" y="3437893"/>
            <a:ext cx="1611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accent6"/>
                </a:solidFill>
              </a:rPr>
              <a:t>динамика результата</a:t>
            </a:r>
            <a:endParaRPr lang="ru-RU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174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Входное тестирование</a:t>
            </a:r>
            <a:endParaRPr lang="ru-RU" b="1" dirty="0"/>
          </a:p>
        </p:txBody>
      </p:sp>
      <p:sp>
        <p:nvSpPr>
          <p:cNvPr id="29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 txBox="1">
            <a:spLocks/>
          </p:cNvSpPr>
          <p:nvPr/>
        </p:nvSpPr>
        <p:spPr>
          <a:xfrm>
            <a:off x="309303" y="1306982"/>
            <a:ext cx="10714699" cy="77702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ru-RU" sz="3200" b="1" dirty="0" smtClean="0"/>
              <a:t>ВХОДНОЕ ТЕСТИРОВАНИЕ</a:t>
            </a:r>
            <a:endParaRPr lang="ru-RU" sz="3200" b="1" dirty="0"/>
          </a:p>
        </p:txBody>
      </p:sp>
      <p:sp>
        <p:nvSpPr>
          <p:cNvPr id="30" name="Прямоугольник: скругленные углы 10">
            <a:extLst>
              <a:ext uri="{FF2B5EF4-FFF2-40B4-BE49-F238E27FC236}">
                <a16:creationId xmlns:a16="http://schemas.microsoft.com/office/drawing/2014/main" id="{05E66AD4-BE72-23ED-09FA-72E0B4B447C6}"/>
              </a:ext>
            </a:extLst>
          </p:cNvPr>
          <p:cNvSpPr/>
          <p:nvPr/>
        </p:nvSpPr>
        <p:spPr>
          <a:xfrm>
            <a:off x="891403" y="1976284"/>
            <a:ext cx="4300029" cy="404105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HSE Slab" panose="02000000000000000000" pitchFamily="2" charset="0"/>
              </a:rPr>
              <a:t>с 13 по 26 ноября 2023 </a:t>
            </a:r>
            <a:r>
              <a:rPr lang="ru-RU" b="1" i="0" dirty="0">
                <a:solidFill>
                  <a:srgbClr val="C00000"/>
                </a:solidFill>
                <a:effectLst/>
                <a:latin typeface="HSE Slab" panose="02000000000000000000" pitchFamily="2" charset="0"/>
              </a:rPr>
              <a:t> </a:t>
            </a:r>
          </a:p>
          <a:p>
            <a:pPr algn="ctr"/>
            <a:endParaRPr lang="ru-RU" b="1" dirty="0">
              <a:solidFill>
                <a:srgbClr val="212121"/>
              </a:solidFill>
              <a:latin typeface="HSE Slab" panose="02000000000000000000" pitchFamily="2" charset="0"/>
            </a:endParaRPr>
          </a:p>
          <a:p>
            <a:pPr algn="ctr"/>
            <a:r>
              <a:rPr lang="ru-RU" b="1" i="0" dirty="0">
                <a:solidFill>
                  <a:srgbClr val="212121"/>
                </a:solidFill>
                <a:effectLst/>
                <a:latin typeface="HSE Slab" panose="02000000000000000000" pitchFamily="2" charset="0"/>
              </a:rPr>
              <a:t>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необходимо </a:t>
            </a:r>
            <a:r>
              <a:rPr lang="ru-RU" b="0" i="0" dirty="0">
                <a:solidFill>
                  <a:srgbClr val="000000"/>
                </a:solidFill>
                <a:effectLst/>
                <a:latin typeface="HSE Slab" panose="02000000000000000000" pitchFamily="2" charset="0"/>
              </a:rPr>
              <a:t>пройти Входное тестирование университета Иннополис - обязательное внешнее измерение цифровых компетенций</a:t>
            </a:r>
            <a:endParaRPr lang="ru-RU" dirty="0">
              <a:latin typeface="HSE Slab" panose="02000000000000000000" pitchFamily="2" charset="0"/>
            </a:endParaRPr>
          </a:p>
        </p:txBody>
      </p:sp>
      <p:sp>
        <p:nvSpPr>
          <p:cNvPr id="31" name="Прямоугольник: скругленные углы 11">
            <a:extLst>
              <a:ext uri="{FF2B5EF4-FFF2-40B4-BE49-F238E27FC236}">
                <a16:creationId xmlns:a16="http://schemas.microsoft.com/office/drawing/2014/main" id="{E7F04DB0-4C04-A41B-89E2-9106AAE253CC}"/>
              </a:ext>
            </a:extLst>
          </p:cNvPr>
          <p:cNvSpPr/>
          <p:nvPr/>
        </p:nvSpPr>
        <p:spPr>
          <a:xfrm>
            <a:off x="6422256" y="1976284"/>
            <a:ext cx="4300029" cy="4041058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500"/>
              </a:spcAft>
            </a:pPr>
            <a:r>
              <a:rPr lang="ru-RU" b="1" dirty="0">
                <a:solidFill>
                  <a:srgbClr val="000000"/>
                </a:solidFill>
                <a:latin typeface="HSE Slab" panose="02000000000000000000" pitchFamily="2" charset="0"/>
              </a:rPr>
              <a:t>с 27 по 30 ноября 2023</a:t>
            </a:r>
          </a:p>
          <a:p>
            <a:pPr algn="ctr"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HSE Slab" panose="02000000000000000000" pitchFamily="2" charset="0"/>
              </a:rPr>
              <a:t>резервные дни, для студентов, которые </a:t>
            </a:r>
            <a:r>
              <a:rPr lang="ru-RU" b="1" u="sng" dirty="0">
                <a:solidFill>
                  <a:srgbClr val="000000"/>
                </a:solidFill>
                <a:latin typeface="HSE Slab" panose="02000000000000000000" pitchFamily="2" charset="0"/>
              </a:rPr>
              <a:t>по</a:t>
            </a:r>
            <a:r>
              <a:rPr lang="ru-RU" u="sng" dirty="0">
                <a:solidFill>
                  <a:srgbClr val="000000"/>
                </a:solidFill>
                <a:latin typeface="HSE Slab" panose="02000000000000000000" pitchFamily="2" charset="0"/>
              </a:rPr>
              <a:t> </a:t>
            </a:r>
            <a:r>
              <a:rPr lang="ru-RU" b="1" u="sng" dirty="0">
                <a:solidFill>
                  <a:srgbClr val="000000"/>
                </a:solidFill>
                <a:latin typeface="HSE Slab" panose="02000000000000000000" pitchFamily="2" charset="0"/>
              </a:rPr>
              <a:t>уважительной причине</a:t>
            </a:r>
            <a:r>
              <a:rPr lang="ru-RU" u="sng" dirty="0">
                <a:solidFill>
                  <a:srgbClr val="000000"/>
                </a:solidFill>
                <a:latin typeface="HSE Slab" panose="02000000000000000000" pitchFamily="2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HSE Slab" panose="02000000000000000000" pitchFamily="2" charset="0"/>
              </a:rPr>
              <a:t>не смогли принять участие в тестировании в основной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9445816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0"/>
          <p:cNvSpPr txBox="1">
            <a:spLocks noGrp="1"/>
          </p:cNvSpPr>
          <p:nvPr>
            <p:ph type="body" idx="4294967295"/>
          </p:nvPr>
        </p:nvSpPr>
        <p:spPr>
          <a:xfrm>
            <a:off x="3411347" y="497314"/>
            <a:ext cx="2255306" cy="40011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FontTx/>
              <a:buNone/>
              <a:defRPr sz="4300">
                <a:solidFill>
                  <a:srgbClr val="172C65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000" dirty="0">
                <a:solidFill>
                  <a:schemeClr val="bg2">
                    <a:lumMod val="50000"/>
                  </a:schemeClr>
                </a:solidFill>
                <a:latin typeface="wf_segoe-ui_normal"/>
                <a:sym typeface="Helvetica"/>
              </a:rPr>
              <a:t>Обязательное внешнее измерение цифровых компетенций </a:t>
            </a:r>
            <a:endParaRPr lang="ru-RU" sz="1000" dirty="0">
              <a:solidFill>
                <a:schemeClr val="bg2">
                  <a:lumMod val="50000"/>
                </a:schemeClr>
              </a:solidFill>
              <a:sym typeface="Helvetica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18127" y="497313"/>
            <a:ext cx="35186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Входное тестирование</a:t>
            </a:r>
            <a:endParaRPr lang="ru-RU" b="1" dirty="0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EBFC62C-9588-F544-918B-2104A12C933E}"/>
              </a:ext>
            </a:extLst>
          </p:cNvPr>
          <p:cNvSpPr txBox="1">
            <a:spLocks/>
          </p:cNvSpPr>
          <p:nvPr/>
        </p:nvSpPr>
        <p:spPr>
          <a:xfrm>
            <a:off x="585898" y="1347716"/>
            <a:ext cx="10714699" cy="77702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HSE Sans" panose="02000000000000000000" pitchFamily="50" charset="-52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ru-RU" sz="3200" b="1" dirty="0" smtClean="0"/>
              <a:t>ГДЕ И КАК ПРОЙДЕТ ВХОДНОЕ ТЕСТИРОВАНИЕ</a:t>
            </a:r>
            <a:endParaRPr lang="ru-RU" sz="3200" b="1" dirty="0"/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5E66AD4-BE72-23ED-09FA-72E0B4B447C6}"/>
              </a:ext>
            </a:extLst>
          </p:cNvPr>
          <p:cNvSpPr/>
          <p:nvPr/>
        </p:nvSpPr>
        <p:spPr>
          <a:xfrm>
            <a:off x="543247" y="2124741"/>
            <a:ext cx="8095928" cy="3409284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i="0" dirty="0" smtClean="0">
              <a:solidFill>
                <a:schemeClr val="tx1"/>
              </a:solidFill>
              <a:effectLst/>
              <a:latin typeface="HSE Slab" panose="02000000000000000000" pitchFamily="2" charset="0"/>
            </a:endParaRP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tx1"/>
                </a:solidFill>
                <a:effectLst/>
                <a:latin typeface="HSE Slab" panose="02000000000000000000" pitchFamily="2" charset="0"/>
              </a:rPr>
              <a:t>На </a:t>
            </a:r>
            <a:r>
              <a:rPr lang="ru-RU" i="0" dirty="0">
                <a:solidFill>
                  <a:schemeClr val="tx1"/>
                </a:solidFill>
                <a:effectLst/>
                <a:latin typeface="HSE Slab" panose="02000000000000000000" pitchFamily="2" charset="0"/>
              </a:rPr>
              <a:t>платформе Университета </a:t>
            </a:r>
            <a:r>
              <a:rPr lang="ru-RU" dirty="0" smtClean="0">
                <a:solidFill>
                  <a:schemeClr val="tx1"/>
                </a:solidFill>
                <a:latin typeface="HSE Slab" panose="02000000000000000000" pitchFamily="2" charset="0"/>
              </a:rPr>
              <a:t>И</a:t>
            </a:r>
            <a:r>
              <a:rPr lang="ru-RU" i="0" dirty="0" smtClean="0">
                <a:solidFill>
                  <a:schemeClr val="tx1"/>
                </a:solidFill>
                <a:effectLst/>
                <a:latin typeface="HSE Slab" panose="02000000000000000000" pitchFamily="2" charset="0"/>
              </a:rPr>
              <a:t>ннополис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HSE Slab" panose="02000000000000000000" pitchFamily="2" charset="0"/>
              </a:rPr>
              <a:t>В любое удобное студенту время в период с 13.11.2023 по 26.11.2023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i="0" dirty="0" smtClean="0">
                <a:solidFill>
                  <a:schemeClr val="tx1"/>
                </a:solidFill>
                <a:effectLst/>
                <a:latin typeface="HSE Slab" panose="02000000000000000000" pitchFamily="2" charset="0"/>
              </a:rPr>
              <a:t>Если не смог, загружаем справку в раздел Студентам - </a:t>
            </a:r>
            <a:r>
              <a:rPr lang="ru-RU" b="1" dirty="0" smtClean="0"/>
              <a:t>Подтверждение </a:t>
            </a:r>
            <a:r>
              <a:rPr lang="ru-RU" b="1" dirty="0"/>
              <a:t>уважительной причины </a:t>
            </a:r>
            <a:r>
              <a:rPr lang="ru-RU" b="1" dirty="0" smtClean="0"/>
              <a:t>пропуска занятий </a:t>
            </a:r>
            <a:r>
              <a:rPr lang="ru-RU" dirty="0" smtClean="0"/>
              <a:t>на сайте ОП</a:t>
            </a:r>
            <a:endParaRPr lang="ru-RU" dirty="0">
              <a:solidFill>
                <a:schemeClr val="tx1"/>
              </a:solidFill>
              <a:latin typeface="HSE Slab" panose="02000000000000000000" pitchFamily="2" charset="0"/>
            </a:endParaRP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HSE Slab" panose="02000000000000000000" pitchFamily="2" charset="0"/>
              </a:rPr>
              <a:t>Ссылка на тестирование </a:t>
            </a:r>
            <a:r>
              <a:rPr lang="ru-RU" dirty="0" smtClean="0">
                <a:solidFill>
                  <a:schemeClr val="tx1"/>
                </a:solidFill>
                <a:latin typeface="HSE Slab" panose="02000000000000000000" pitchFamily="2" charset="0"/>
              </a:rPr>
              <a:t>размещена </a:t>
            </a:r>
            <a:r>
              <a:rPr lang="ru-RU" dirty="0">
                <a:solidFill>
                  <a:schemeClr val="tx1"/>
                </a:solidFill>
                <a:latin typeface="HSE Slab" panose="02000000000000000000" pitchFamily="2" charset="0"/>
              </a:rPr>
              <a:t>в специализированном курсе в </a:t>
            </a:r>
            <a:r>
              <a:rPr lang="en-US" dirty="0" smtClean="0">
                <a:solidFill>
                  <a:schemeClr val="tx1"/>
                </a:solidFill>
                <a:latin typeface="HSE Slab" panose="02000000000000000000" pitchFamily="2" charset="0"/>
              </a:rPr>
              <a:t>Smart</a:t>
            </a:r>
            <a:r>
              <a:rPr lang="ru-RU" dirty="0" smtClean="0">
                <a:solidFill>
                  <a:schemeClr val="tx1"/>
                </a:solidFill>
                <a:latin typeface="HSE Slab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HSE Slab" panose="02000000000000000000" pitchFamily="2" charset="0"/>
              </a:rPr>
              <a:t>LMS</a:t>
            </a:r>
            <a:r>
              <a:rPr lang="ru-RU" dirty="0" smtClean="0">
                <a:solidFill>
                  <a:schemeClr val="tx1"/>
                </a:solidFill>
                <a:latin typeface="HSE Slab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HSE Slab" panose="02000000000000000000" pitchFamily="2" charset="0"/>
            </a:endParaRP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HSE Slab" panose="02000000000000000000" pitchFamily="2" charset="0"/>
              </a:rPr>
              <a:t>Если не видите курс в </a:t>
            </a:r>
            <a:r>
              <a:rPr lang="en-US" dirty="0">
                <a:solidFill>
                  <a:schemeClr val="tx1"/>
                </a:solidFill>
                <a:latin typeface="HSE Slab" panose="02000000000000000000" pitchFamily="2" charset="0"/>
              </a:rPr>
              <a:t>Smart</a:t>
            </a:r>
            <a:r>
              <a:rPr lang="ru-RU" dirty="0">
                <a:solidFill>
                  <a:schemeClr val="tx1"/>
                </a:solidFill>
                <a:latin typeface="HSE Slab" panose="02000000000000000000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HSE Slab" panose="02000000000000000000" pitchFamily="2" charset="0"/>
              </a:rPr>
              <a:t>LMS</a:t>
            </a:r>
            <a:r>
              <a:rPr lang="ru-RU" dirty="0" smtClean="0">
                <a:solidFill>
                  <a:srgbClr val="000000"/>
                </a:solidFill>
                <a:latin typeface="HSE Slab" panose="02000000000000000000" pitchFamily="2" charset="0"/>
              </a:rPr>
              <a:t>, срочно пишите сюда: </a:t>
            </a:r>
            <a:r>
              <a:rPr lang="en-US" dirty="0" smtClean="0">
                <a:solidFill>
                  <a:srgbClr val="000000"/>
                </a:solidFill>
                <a:latin typeface="HSE Slab" panose="02000000000000000000" pitchFamily="2" charset="0"/>
                <a:hlinkClick r:id="rId2"/>
              </a:rPr>
              <a:t>gsb_support@hse.ru</a:t>
            </a:r>
            <a:r>
              <a:rPr lang="ru-RU" dirty="0" smtClean="0">
                <a:solidFill>
                  <a:srgbClr val="000000"/>
                </a:solidFill>
                <a:latin typeface="HSE Slab" panose="02000000000000000000" pitchFamily="2" charset="0"/>
              </a:rPr>
              <a:t> с копией менеджеру ОП, в теме письма «Тестирование Иннополис»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HSE Slab" panose="02000000000000000000" pitchFamily="2" charset="0"/>
              </a:rPr>
              <a:t>Результат ожидается до конца декабря 2023</a:t>
            </a:r>
          </a:p>
          <a:p>
            <a:pPr marL="54000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HSE Slab" panose="02000000000000000000" pitchFamily="2" charset="0"/>
              </a:rPr>
              <a:t>Перезачеты</a:t>
            </a:r>
            <a:r>
              <a:rPr lang="ru-RU" dirty="0" smtClean="0">
                <a:solidFill>
                  <a:srgbClr val="000000"/>
                </a:solidFill>
                <a:latin typeface="HSE Slab" panose="02000000000000000000" pitchFamily="2" charset="0"/>
              </a:rPr>
              <a:t> - до 10 июля 2024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HSE Slab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D1467-BD39-296D-D2C9-227A07603903}"/>
              </a:ext>
            </a:extLst>
          </p:cNvPr>
          <p:cNvSpPr txBox="1"/>
          <p:nvPr/>
        </p:nvSpPr>
        <p:spPr>
          <a:xfrm>
            <a:off x="585898" y="6132430"/>
            <a:ext cx="11061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FF0000"/>
                </a:solidFill>
                <a:effectLst/>
                <a:latin typeface="HSE Slab" panose="02000000000000000000" pitchFamily="2" charset="0"/>
              </a:rPr>
              <a:t>При введении некорректных данных работа студента не будет засчитана</a:t>
            </a:r>
            <a:endParaRPr lang="ru-RU" i="1" u="sng" dirty="0">
              <a:solidFill>
                <a:srgbClr val="FF0000"/>
              </a:solidFill>
              <a:latin typeface="HSE Slab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569" y="2124741"/>
            <a:ext cx="3181781" cy="3599144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7496175" y="3810000"/>
            <a:ext cx="1543050" cy="466725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68374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02D69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Другая 1">
      <a:majorFont>
        <a:latin typeface="Calibri"/>
        <a:ea typeface="Calibri"/>
        <a:cs typeface="Calibri"/>
      </a:majorFont>
      <a:minorFont>
        <a:latin typeface="HSE Sans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2700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102D6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2700" rtl="0" fontAlgn="auto" latinLnBrk="0" hangingPunct="0">
          <a:lnSpc>
            <a:spcPct val="100000"/>
          </a:lnSpc>
          <a:spcBef>
            <a:spcPts val="120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102D69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899</Words>
  <Application>Microsoft Office PowerPoint</Application>
  <PresentationFormat>Широкоэкранный</PresentationFormat>
  <Paragraphs>165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HSE Sans</vt:lpstr>
      <vt:lpstr>HSE Slab</vt:lpstr>
      <vt:lpstr>wf_segoe-ui_normal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Добрынина Марина Андреевна</dc:creator>
  <cp:lastModifiedBy>Кабаева Елена Владимировна</cp:lastModifiedBy>
  <cp:revision>250</cp:revision>
  <dcterms:modified xsi:type="dcterms:W3CDTF">2023-11-17T09:47:51Z</dcterms:modified>
</cp:coreProperties>
</file>