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D69"/>
    <a:srgbClr val="96628C"/>
    <a:srgbClr val="CD5A5A"/>
    <a:srgbClr val="EB681F"/>
    <a:srgbClr val="029C63"/>
    <a:srgbClr val="FFD746"/>
    <a:srgbClr val="11A0D7"/>
    <a:srgbClr val="E61F3D"/>
    <a:srgbClr val="234A9B"/>
    <a:srgbClr val="7D4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0"/>
    <p:restoredTop sz="74186" autoAdjust="0"/>
  </p:normalViewPr>
  <p:slideViewPr>
    <p:cSldViewPr snapToGrid="0" snapToObjects="1">
      <p:cViewPr varScale="1">
        <p:scale>
          <a:sx n="96" d="100"/>
          <a:sy n="96" d="100"/>
        </p:scale>
        <p:origin x="1164" y="84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notesTextViewPr>
    <p:cViewPr>
      <p:scale>
        <a:sx n="1" d="1"/>
        <a:sy n="1" d="1"/>
      </p:scale>
      <p:origin x="0" y="-318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12/11/2023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Executor (department): </a:t>
            </a:r>
            <a:r>
              <a:rPr lang="en-US" sz="1200" dirty="0">
                <a:solidFill>
                  <a:prstClr val="black"/>
                </a:solidFill>
                <a:latin typeface="HSE Sans" panose="02000000000000000000" pitchFamily="50" charset="-52"/>
              </a:rPr>
              <a:t>International Laboratory for Supercomputer Atomistic Modelling and Multi-scale Analysis, HSE University</a:t>
            </a:r>
          </a:p>
          <a:p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Executor (full names): </a:t>
            </a:r>
            <a:r>
              <a:rPr lang="en-US" sz="1050" dirty="0" err="1">
                <a:solidFill>
                  <a:prstClr val="black"/>
                </a:solidFill>
                <a:latin typeface="HSE Sans" panose="02000000000000000000" pitchFamily="50" charset="-52"/>
              </a:rPr>
              <a:t>Pisarev</a:t>
            </a:r>
            <a:r>
              <a:rPr lang="en-US" sz="1050" dirty="0">
                <a:solidFill>
                  <a:prstClr val="black"/>
                </a:solidFill>
                <a:latin typeface="HSE Sans" panose="02000000000000000000" pitchFamily="50" charset="-52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Vasily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Sokolov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Vladislav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Komarova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Marina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defTabSz="914400">
              <a:lnSpc>
                <a:spcPct val="80000"/>
              </a:lnSpc>
              <a:defRPr sz="1000" b="1"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Project (subject and No.):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RSF No. 19-71-30020, "Using probabilistic neuromorphic generative models for the development of digital twin technology for nonlinear stochastic systems"</a:t>
            </a:r>
          </a:p>
          <a:p>
            <a:pPr lvl="0">
              <a:defRPr/>
            </a:pP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Project name: </a:t>
            </a:r>
            <a:r>
              <a:rPr lang="en-US" sz="1050" dirty="0">
                <a:solidFill>
                  <a:srgbClr val="102D69"/>
                </a:solidFill>
                <a:latin typeface="HSE Sans" panose="02000000000000000000" pitchFamily="50" charset="-52"/>
              </a:rPr>
              <a:t>Atomistic and Continuum Modeling for Physical Problems</a:t>
            </a: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srgbClr val="102D69"/>
              </a:solidFill>
              <a:effectLst/>
              <a:uLnTx/>
              <a:uFillTx/>
              <a:latin typeface="HSE Sans" panose="02000000000000000000" pitchFamily="50" charset="-52"/>
            </a:endParaRPr>
          </a:p>
          <a:p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Project manager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: </a:t>
            </a:r>
            <a:r>
              <a:rPr lang="en-US" sz="1200" dirty="0" err="1">
                <a:solidFill>
                  <a:prstClr val="black"/>
                </a:solidFill>
                <a:latin typeface="HSE Sans" panose="02000000000000000000" pitchFamily="50" charset="-52"/>
              </a:rPr>
              <a:t>Pisarev</a:t>
            </a:r>
            <a:r>
              <a:rPr lang="en-US" sz="1200" dirty="0">
                <a:solidFill>
                  <a:prstClr val="black"/>
                </a:solidFill>
                <a:latin typeface="HSE Sans" panose="02000000000000000000" pitchFamily="50" charset="-52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Vasily</a:t>
            </a:r>
            <a:endParaRPr lang="en-US" sz="16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>
              <a:defRPr/>
            </a:pP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Customers: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HSE Sans" panose="02000000000000000000" pitchFamily="50" charset="-52"/>
                <a:cs typeface="Times New Roman" panose="02020603050405020304" pitchFamily="18" charset="0"/>
              </a:rPr>
              <a:t>HSE University Basic Research Program</a:t>
            </a:r>
          </a:p>
          <a:p>
            <a:pPr lvl="0">
              <a:defRPr/>
            </a:pP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Purpose: </a:t>
            </a:r>
            <a:r>
              <a:rPr lang="en-US" sz="1200" dirty="0">
                <a:solidFill>
                  <a:prstClr val="black"/>
                </a:solidFill>
                <a:latin typeface="HSE Sans" panose="02000000000000000000" pitchFamily="50" charset="-52"/>
              </a:rPr>
              <a:t>Study of materials properties using supercomputing modeling, development of computational methods and their optimization for the HSE HPC complex architecture</a:t>
            </a:r>
            <a:endParaRPr lang="ru-RU" sz="1200" dirty="0">
              <a:solidFill>
                <a:prstClr val="black"/>
              </a:solidFill>
              <a:latin typeface="HSE Sans" panose="02000000000000000000" pitchFamily="50" charset="-52"/>
            </a:endParaRPr>
          </a:p>
          <a:p>
            <a:pPr>
              <a:lnSpc>
                <a:spcPct val="94000"/>
              </a:lnSpc>
              <a:defRPr sz="1000" b="1"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Description of the animation:</a:t>
            </a:r>
          </a:p>
          <a:p>
            <a:pPr>
              <a:lnSpc>
                <a:spcPct val="94000"/>
              </a:lnSpc>
              <a:defRPr sz="1000" b="1"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The top figure shows the standard behavior of the loss function on training data during neural network training. The training process of neural network with weights normalization of </a:t>
            </a:r>
            <a:r>
              <a:rPr lang="en-US" sz="1200" b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som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 type and weight decay may exhibit the periodic behavior. The bottom figure shows an example of the periodic behavior of the loss function on training data during the training of a neural network with batch normalization and weight decay.</a:t>
            </a:r>
          </a:p>
          <a:p>
            <a:pPr>
              <a:lnSpc>
                <a:spcPct val="94000"/>
              </a:lnSpc>
              <a:defRPr sz="1000" b="1"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Published articles with reference to the use of the HSE supercomputer: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en-US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Kondratyuk</a:t>
            </a: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 N., </a:t>
            </a:r>
            <a:r>
              <a:rPr kumimoji="0" lang="en-US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Pisarev</a:t>
            </a: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 V., </a:t>
            </a:r>
            <a:r>
              <a:rPr kumimoji="0" lang="en-US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Ewen</a:t>
            </a: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 J. P.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 Probing the high-pressure viscosity of hydrocarbon mixtures using molecular dynamics simulations // J. Chem. 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Phys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, 2020</a:t>
            </a:r>
            <a:r>
              <a:rPr kumimoji="0" lang="en-US" sz="1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 (Scopus: 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Q1</a:t>
            </a:r>
            <a:r>
              <a:rPr kumimoji="0" lang="en-US" sz="1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, HSE Rank: 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A</a:t>
            </a:r>
            <a:r>
              <a:rPr kumimoji="0" lang="en-US" sz="1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)</a:t>
            </a:r>
            <a:r>
              <a:rPr kumimoji="0" lang="en-US" sz="1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</a:rPr>
              <a:t>.</a:t>
            </a:r>
            <a:r>
              <a:rPr kumimoji="0" lang="en-US" sz="10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DOI: https://doi.org/10.1063/5.0028393</a:t>
            </a:r>
            <a:endParaRPr kumimoji="0" lang="en-US" sz="10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SE Sans" panose="02000000000000000000" pitchFamily="50" charset="-52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en-US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Kondratyuk</a:t>
            </a: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 N.D., </a:t>
            </a:r>
            <a:r>
              <a:rPr kumimoji="0" lang="en-US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Lenev</a:t>
            </a: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 </a:t>
            </a:r>
            <a:r>
              <a:rPr kumimoji="0" lang="en-US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D.Yu</a:t>
            </a: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., </a:t>
            </a:r>
            <a:r>
              <a:rPr kumimoji="0" lang="en-US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Pisarev</a:t>
            </a: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 V.V.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Transport coefficients of model lubricants up to 400 MPa from molecular dynamics // J. Chem. 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Phys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,</a:t>
            </a: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/>
                <a:ea typeface="+mn-ea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2020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(Scopus: </a:t>
            </a:r>
            <a:r>
              <a:rPr lang="en-US" sz="1000" b="1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Q1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, HSE Rank: </a:t>
            </a:r>
            <a:r>
              <a:rPr lang="en-US" sz="1000" b="1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A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). DOI: https://doi.org/10.1063/5.0008907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en-US" sz="1000" dirty="0" err="1" smtClean="0">
                <a:solidFill>
                  <a:prstClr val="black"/>
                </a:solidFill>
                <a:latin typeface="HSE Sans" panose="02000000000000000000" pitchFamily="50" charset="-52"/>
              </a:rPr>
              <a:t>Pisarev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V. V., </a:t>
            </a:r>
            <a:r>
              <a:rPr lang="en-US" sz="1000" dirty="0" err="1" smtClean="0">
                <a:solidFill>
                  <a:prstClr val="black"/>
                </a:solidFill>
                <a:latin typeface="HSE Sans" panose="02000000000000000000" pitchFamily="50" charset="-52"/>
              </a:rPr>
              <a:t>Kalinichev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A. G. </a:t>
            </a:r>
            <a:r>
              <a:rPr lang="en-US" sz="1000" dirty="0" err="1" smtClean="0">
                <a:solidFill>
                  <a:prstClr val="black"/>
                </a:solidFill>
                <a:latin typeface="HSE Sans" panose="02000000000000000000" pitchFamily="50" charset="-52"/>
              </a:rPr>
              <a:t>Couette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flow of pentane in clay </a:t>
            </a:r>
            <a:r>
              <a:rPr lang="en-US" sz="1000" dirty="0" err="1" smtClean="0">
                <a:solidFill>
                  <a:prstClr val="black"/>
                </a:solidFill>
                <a:latin typeface="HSE Sans" panose="02000000000000000000" pitchFamily="50" charset="-52"/>
              </a:rPr>
              <a:t>nanopores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: Molecular dynamics simulation // Journal of Molecular Liquids, Volume 366, 2022</a:t>
            </a:r>
            <a:r>
              <a:rPr lang="ru-RU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(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Scopus: </a:t>
            </a:r>
            <a:r>
              <a:rPr lang="en-US" sz="1000" b="1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Q1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, HSE Rank: </a:t>
            </a:r>
            <a:r>
              <a:rPr lang="en-US" sz="1000" b="1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A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). DOI: https://doi.org/10.1016/j.molliq.2022.120290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en-US" sz="1000" dirty="0" err="1" smtClean="0">
                <a:solidFill>
                  <a:prstClr val="black"/>
                </a:solidFill>
                <a:latin typeface="HSE Sans" panose="02000000000000000000" pitchFamily="50" charset="-52"/>
              </a:rPr>
              <a:t>Tararushkin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E. V., </a:t>
            </a:r>
            <a:r>
              <a:rPr lang="en-US" sz="1000" dirty="0" err="1" smtClean="0">
                <a:solidFill>
                  <a:prstClr val="black"/>
                </a:solidFill>
                <a:latin typeface="HSE Sans" panose="02000000000000000000" pitchFamily="50" charset="-52"/>
              </a:rPr>
              <a:t>Pisarev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V. V., </a:t>
            </a:r>
            <a:r>
              <a:rPr lang="en-US" sz="1000" dirty="0" err="1" smtClean="0">
                <a:solidFill>
                  <a:prstClr val="black"/>
                </a:solidFill>
                <a:latin typeface="HSE Sans" panose="02000000000000000000" pitchFamily="50" charset="-52"/>
              </a:rPr>
              <a:t>Kalinichev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A. G. Interaction of Nitrite Ions with Hydrated </a:t>
            </a:r>
            <a:r>
              <a:rPr lang="en-US" sz="1000" dirty="0" err="1" smtClean="0">
                <a:solidFill>
                  <a:prstClr val="black"/>
                </a:solidFill>
                <a:latin typeface="HSE Sans" panose="02000000000000000000" pitchFamily="50" charset="-52"/>
              </a:rPr>
              <a:t>Portlandite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Surfaces: Atomistic Computer Simulation Study // Materials, 2023 (Scopus: </a:t>
            </a:r>
            <a:r>
              <a:rPr lang="en-US" sz="1000" b="1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Q2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, HSE Rank: </a:t>
            </a:r>
            <a:r>
              <a:rPr lang="en-US" sz="1000" b="1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C</a:t>
            </a:r>
            <a:r>
              <a:rPr lang="en-US" sz="10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). DOI: https://doi.org/10.3390/ma16145026</a:t>
            </a:r>
            <a:endParaRPr kumimoji="0" lang="ru-RU" sz="10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SE Sans" panose="02000000000000000000" pitchFamily="50" charset="-52"/>
            </a:endParaRPr>
          </a:p>
          <a:p>
            <a:pPr marL="0" lvl="0" indent="0">
              <a:buFont typeface="+mj-lt"/>
              <a:buNone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!!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To determine the level of the publication according to the HSE rating, please use the list of journals of the Science Metrics Center of the HSE: 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https://scientometrics.hse.ru/lists</a:t>
            </a:r>
          </a:p>
          <a:p>
            <a:pPr marL="0" lvl="0" indent="0">
              <a:buFont typeface="+mj-lt"/>
              <a:buNone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!!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To determine the Scopus quartile, please refer to the 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Scimago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 journal ranking: 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t>https://www.scimagojr.com/journalrank.php</a:t>
            </a:r>
            <a:endParaRPr kumimoji="0" lang="ru-RU" sz="1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SE Sans" panose="02000000000000000000" pitchFamily="50" charset="-52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748903-8EB5-294E-A216-6B54B0368783}" type="slidenum">
              <a:rPr kumimoji="0" lang="en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829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, OSM, title and numb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2CFCF-39AE-4DD6-9DAA-2D1D816B7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8686" y="444849"/>
            <a:ext cx="6978391" cy="48263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lang="ru-RU" sz="2800">
                <a:solidFill>
                  <a:srgbClr val="102D69"/>
                </a:solidFill>
                <a:latin typeface="HSE Sans" panose="02000000000000000000" pitchFamily="50" charset="-52"/>
                <a:ea typeface="+mn-ea"/>
                <a:cs typeface="+mn-cs"/>
              </a:defRPr>
            </a:lvl1pPr>
          </a:lstStyle>
          <a:p>
            <a:pPr marL="0" lvl="0"/>
            <a:r>
              <a:rPr lang="ru-RU" dirty="0"/>
              <a:t>Образец заголовка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AF8710-CAD1-4511-979C-A507C504492F}"/>
              </a:ext>
            </a:extLst>
          </p:cNvPr>
          <p:cNvSpPr txBox="1"/>
          <p:nvPr userDrawn="1"/>
        </p:nvSpPr>
        <p:spPr>
          <a:xfrm>
            <a:off x="1216102" y="462863"/>
            <a:ext cx="1831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E2D69"/>
                </a:solidFill>
                <a:latin typeface="HSE Sans" panose="02000000000000000000" pitchFamily="50" charset="-52"/>
              </a:rPr>
              <a:t>Project report on the HSE Supercomputer Complex</a:t>
            </a:r>
            <a:endParaRPr lang="ru-RU" sz="1000" dirty="0">
              <a:solidFill>
                <a:srgbClr val="0E2D69"/>
              </a:solidFill>
              <a:latin typeface="HSE Sans" panose="02000000000000000000" pitchFamily="50" charset="-5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EB9CDDF-916C-4F65-8E38-8CBB5EEE1124}"/>
              </a:ext>
            </a:extLst>
          </p:cNvPr>
          <p:cNvSpPr txBox="1"/>
          <p:nvPr userDrawn="1"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AF94B5-93D7-5247-B727-C7089232F508}" type="slidenum"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rgbClr val="102D69"/>
                </a:solidFill>
                <a:effectLst/>
                <a:uLnTx/>
                <a:uFillTx/>
                <a:latin typeface="HSE Sans" panose="02000000000000000000" pitchFamily="50" charset="-52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102D69"/>
              </a:solidFill>
              <a:effectLst/>
              <a:uLnTx/>
              <a:uFillTx/>
              <a:latin typeface="HSE Sans" panose="02000000000000000000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407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12/11/2023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github.com/kolotinsky1998/Ionwake/tree/develop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AF94B5-93D7-5247-B727-C7089232F508}" type="slidenum"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rgbClr val="102D69"/>
                </a:solidFill>
                <a:effectLst/>
                <a:uLnTx/>
                <a:uFillTx/>
                <a:latin typeface="HSE Sans" panose="02000000000000000000" pitchFamily="50" charset="-52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2000" b="0" i="0" u="none" strike="noStrike" kern="1200" cap="none" spc="0" normalizeH="0" baseline="0" noProof="0">
              <a:ln>
                <a:noFill/>
              </a:ln>
              <a:solidFill>
                <a:srgbClr val="102D69"/>
              </a:solidFill>
              <a:effectLst/>
              <a:uLnTx/>
              <a:uFillTx/>
              <a:latin typeface="HSE Sans" panose="02000000000000000000" pitchFamily="50" charset="-52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A42BC31-0947-AC42-BAAD-C5721A7173CC}"/>
              </a:ext>
            </a:extLst>
          </p:cNvPr>
          <p:cNvSpPr txBox="1"/>
          <p:nvPr/>
        </p:nvSpPr>
        <p:spPr>
          <a:xfrm>
            <a:off x="517199" y="1313442"/>
            <a:ext cx="6713082" cy="538609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lvl="0">
              <a:defRPr/>
            </a:pP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  <a:cs typeface="Times New Roman" panose="02020603050405020304" pitchFamily="18" charset="0"/>
              </a:rPr>
              <a:t>Customers: 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  <a:cs typeface="Times New Roman" panose="02020603050405020304" pitchFamily="18" charset="0"/>
              </a:rPr>
              <a:t>HSE University Basic Research Program</a:t>
            </a:r>
          </a:p>
          <a:p>
            <a:pPr lvl="0">
              <a:defRPr/>
            </a:pP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</a:rPr>
              <a:t>Executor: 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International Laboratory for Supercomputer Atomistic Modelling and Multi-scale Analysis, HSE University</a:t>
            </a:r>
          </a:p>
          <a:p>
            <a:pPr lvl="0">
              <a:defRPr/>
            </a:pP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</a:rPr>
              <a:t>Project manager: </a:t>
            </a:r>
            <a:r>
              <a:rPr lang="en-US" sz="1300" dirty="0" err="1">
                <a:solidFill>
                  <a:prstClr val="black"/>
                </a:solidFill>
                <a:latin typeface="HSE Sans" panose="02000000000000000000" pitchFamily="50" charset="-52"/>
              </a:rPr>
              <a:t>Pisarev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 V.V. </a:t>
            </a:r>
          </a:p>
          <a:p>
            <a:pPr lvl="0">
              <a:defRPr/>
            </a:pP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</a:rPr>
              <a:t>Purpose of the Research</a:t>
            </a: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</a:rPr>
              <a:t>: </a:t>
            </a:r>
          </a:p>
          <a:p>
            <a:pPr lvl="0">
              <a:defRPr/>
            </a:pP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Study of materials properties using supercomputing modeling, development of computational methods and their optimization for the HSE HPC complex architecture</a:t>
            </a:r>
            <a:endParaRPr lang="ru-RU" sz="1300" dirty="0">
              <a:solidFill>
                <a:prstClr val="black"/>
              </a:solidFill>
              <a:latin typeface="HSE Sans" panose="02000000000000000000" pitchFamily="50" charset="-52"/>
            </a:endParaRPr>
          </a:p>
          <a:p>
            <a:pPr lvl="0">
              <a:defRPr/>
            </a:pP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</a:rPr>
              <a:t>Results</a:t>
            </a: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SE Sans" panose="02000000000000000000" pitchFamily="50" charset="-52"/>
              </a:rPr>
              <a:t>: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Properties of materials are computed using the MD method: equation of state and properties of </a:t>
            </a:r>
            <a:r>
              <a:rPr lang="en-US" sz="1300" dirty="0" err="1">
                <a:solidFill>
                  <a:prstClr val="black"/>
                </a:solidFill>
                <a:latin typeface="HSE Sans" panose="02000000000000000000" pitchFamily="50" charset="-52"/>
              </a:rPr>
              <a:t>brucite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 Mg(OH)2 at high pressures, transport coefficients of hydrocarbon fluids, crystallization mechanisms in amorphous metallic films.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A program for modeling a plasma jet is optimized and parallelized using </a:t>
            </a:r>
            <a:r>
              <a:rPr lang="en-US" sz="1300" dirty="0" err="1">
                <a:solidFill>
                  <a:prstClr val="black"/>
                </a:solidFill>
                <a:latin typeface="HSE Sans" panose="02000000000000000000" pitchFamily="50" charset="-52"/>
              </a:rPr>
              <a:t>OpenMP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 and MPI, which lead to 48x acceleration. Source code is open-sourced: 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  <a:hlinkClick r:id="rId6"/>
              </a:rPr>
              <a:t>https://github.com/kolotinsky1998/Ionwake/tree/develop</a:t>
            </a:r>
            <a:endParaRPr lang="en-US" sz="1300" dirty="0">
              <a:solidFill>
                <a:prstClr val="black"/>
              </a:solidFill>
              <a:latin typeface="HSE Sans" panose="02000000000000000000" pitchFamily="50" charset="-52"/>
            </a:endParaRPr>
          </a:p>
          <a:p>
            <a:pPr lvl="0">
              <a:defRPr/>
            </a:pP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</a:rPr>
              <a:t>Published Articles:</a:t>
            </a:r>
            <a:endParaRPr kumimoji="0" lang="ru-RU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SE Sans" panose="02000000000000000000" pitchFamily="50" charset="-52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en-US" sz="1300" i="1" dirty="0" err="1">
                <a:solidFill>
                  <a:prstClr val="black"/>
                </a:solidFill>
                <a:latin typeface="HSE Sans" panose="02000000000000000000" pitchFamily="50" charset="-52"/>
              </a:rPr>
              <a:t>Kondratyuk</a:t>
            </a:r>
            <a:r>
              <a:rPr lang="en-US" sz="1300" i="1" dirty="0">
                <a:solidFill>
                  <a:prstClr val="black"/>
                </a:solidFill>
                <a:latin typeface="HSE Sans" panose="02000000000000000000" pitchFamily="50" charset="-52"/>
              </a:rPr>
              <a:t> N., </a:t>
            </a:r>
            <a:r>
              <a:rPr lang="en-US" sz="1300" i="1" dirty="0" err="1">
                <a:solidFill>
                  <a:prstClr val="black"/>
                </a:solidFill>
                <a:latin typeface="HSE Sans" panose="02000000000000000000" pitchFamily="50" charset="-52"/>
              </a:rPr>
              <a:t>Pisarev</a:t>
            </a:r>
            <a:r>
              <a:rPr lang="en-US" sz="1300" i="1" dirty="0">
                <a:solidFill>
                  <a:prstClr val="black"/>
                </a:solidFill>
                <a:latin typeface="HSE Sans" panose="02000000000000000000" pitchFamily="50" charset="-52"/>
              </a:rPr>
              <a:t> V., </a:t>
            </a:r>
            <a:r>
              <a:rPr lang="en-US" sz="1300" i="1" dirty="0" err="1">
                <a:solidFill>
                  <a:prstClr val="black"/>
                </a:solidFill>
                <a:latin typeface="HSE Sans" panose="02000000000000000000" pitchFamily="50" charset="-52"/>
              </a:rPr>
              <a:t>Ewen</a:t>
            </a:r>
            <a:r>
              <a:rPr lang="en-US" sz="1300" i="1" dirty="0">
                <a:solidFill>
                  <a:prstClr val="black"/>
                </a:solidFill>
                <a:latin typeface="HSE Sans" panose="02000000000000000000" pitchFamily="50" charset="-52"/>
              </a:rPr>
              <a:t> J. P.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 Probing the high-pressure viscosity of hydrocarbon mixtures using molecular dynamics simulations // J. Chem. </a:t>
            </a:r>
            <a:r>
              <a:rPr lang="en-US" sz="1300" dirty="0" err="1">
                <a:solidFill>
                  <a:prstClr val="black"/>
                </a:solidFill>
                <a:latin typeface="HSE Sans" panose="02000000000000000000" pitchFamily="50" charset="-52"/>
              </a:rPr>
              <a:t>Phys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, 2020 (Scopus: </a:t>
            </a: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</a:rPr>
              <a:t>Q1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, HSE Rank: </a:t>
            </a: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</a:rPr>
              <a:t>A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)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en-US" sz="1300" i="1" dirty="0" err="1">
                <a:solidFill>
                  <a:prstClr val="black"/>
                </a:solidFill>
                <a:latin typeface="HSE Sans" panose="02000000000000000000" pitchFamily="50" charset="-52"/>
              </a:rPr>
              <a:t>Kondratyuk</a:t>
            </a:r>
            <a:r>
              <a:rPr lang="en-US" sz="1300" i="1" dirty="0">
                <a:solidFill>
                  <a:prstClr val="black"/>
                </a:solidFill>
                <a:latin typeface="HSE Sans" panose="02000000000000000000" pitchFamily="50" charset="-52"/>
              </a:rPr>
              <a:t> N.D., </a:t>
            </a:r>
            <a:r>
              <a:rPr lang="en-US" sz="1300" i="1" dirty="0" err="1">
                <a:solidFill>
                  <a:prstClr val="black"/>
                </a:solidFill>
                <a:latin typeface="HSE Sans" panose="02000000000000000000" pitchFamily="50" charset="-52"/>
              </a:rPr>
              <a:t>Lenev</a:t>
            </a:r>
            <a:r>
              <a:rPr lang="en-US" sz="1300" i="1" dirty="0">
                <a:solidFill>
                  <a:prstClr val="black"/>
                </a:solidFill>
                <a:latin typeface="HSE Sans" panose="02000000000000000000" pitchFamily="50" charset="-52"/>
              </a:rPr>
              <a:t> </a:t>
            </a:r>
            <a:r>
              <a:rPr lang="en-US" sz="1300" i="1" dirty="0" err="1">
                <a:solidFill>
                  <a:prstClr val="black"/>
                </a:solidFill>
                <a:latin typeface="HSE Sans" panose="02000000000000000000" pitchFamily="50" charset="-52"/>
              </a:rPr>
              <a:t>D.Yu</a:t>
            </a:r>
            <a:r>
              <a:rPr lang="en-US" sz="1300" i="1" dirty="0">
                <a:solidFill>
                  <a:prstClr val="black"/>
                </a:solidFill>
                <a:latin typeface="HSE Sans" panose="02000000000000000000" pitchFamily="50" charset="-52"/>
              </a:rPr>
              <a:t>., </a:t>
            </a:r>
            <a:r>
              <a:rPr lang="en-US" sz="1300" i="1" dirty="0" err="1">
                <a:solidFill>
                  <a:prstClr val="black"/>
                </a:solidFill>
                <a:latin typeface="HSE Sans" panose="02000000000000000000" pitchFamily="50" charset="-52"/>
              </a:rPr>
              <a:t>Pisarev</a:t>
            </a:r>
            <a:r>
              <a:rPr lang="en-US" sz="1300" i="1" dirty="0">
                <a:solidFill>
                  <a:prstClr val="black"/>
                </a:solidFill>
                <a:latin typeface="HSE Sans" panose="02000000000000000000" pitchFamily="50" charset="-52"/>
              </a:rPr>
              <a:t> V.V. 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Transport coefficients of model lubricants up to 400 MPa from molecular dynamics // J. Chem. </a:t>
            </a:r>
            <a:r>
              <a:rPr lang="en-US" sz="1300" dirty="0" err="1">
                <a:solidFill>
                  <a:prstClr val="black"/>
                </a:solidFill>
                <a:latin typeface="HSE Sans" panose="02000000000000000000" pitchFamily="50" charset="-52"/>
              </a:rPr>
              <a:t>Phys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,</a:t>
            </a:r>
            <a:r>
              <a:rPr lang="ru-RU" sz="1300" b="1" dirty="0">
                <a:solidFill>
                  <a:prstClr val="black"/>
                </a:solidFill>
                <a:latin typeface="HSE Sans"/>
              </a:rPr>
              <a:t> 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2020 (Scopus: </a:t>
            </a: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</a:rPr>
              <a:t>Q1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, HSE Rank: </a:t>
            </a:r>
            <a:r>
              <a:rPr lang="en-US" sz="1300" b="1" dirty="0">
                <a:solidFill>
                  <a:prstClr val="black"/>
                </a:solidFill>
                <a:latin typeface="HSE Sans" panose="02000000000000000000" pitchFamily="50" charset="-52"/>
              </a:rPr>
              <a:t>A</a:t>
            </a:r>
            <a:r>
              <a:rPr lang="en-US" sz="1300" dirty="0">
                <a:solidFill>
                  <a:prstClr val="black"/>
                </a:solidFill>
                <a:latin typeface="HSE Sans" panose="02000000000000000000" pitchFamily="50" charset="-52"/>
              </a:rPr>
              <a:t>)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en-US" sz="1400" dirty="0" err="1">
                <a:solidFill>
                  <a:prstClr val="black"/>
                </a:solidFill>
                <a:latin typeface="HSE Sans" panose="02000000000000000000" pitchFamily="50" charset="-52"/>
              </a:rPr>
              <a:t>Pisarev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 V. V., </a:t>
            </a:r>
            <a:r>
              <a:rPr lang="en-US" sz="1400" dirty="0" err="1">
                <a:solidFill>
                  <a:prstClr val="black"/>
                </a:solidFill>
                <a:latin typeface="HSE Sans" panose="02000000000000000000" pitchFamily="50" charset="-52"/>
              </a:rPr>
              <a:t>Kalinichev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 A. G. </a:t>
            </a:r>
            <a:r>
              <a:rPr lang="en-US" sz="1400" dirty="0" err="1">
                <a:solidFill>
                  <a:prstClr val="black"/>
                </a:solidFill>
                <a:latin typeface="HSE Sans" panose="02000000000000000000" pitchFamily="50" charset="-52"/>
              </a:rPr>
              <a:t>Couette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 flow of pentane in clay </a:t>
            </a:r>
            <a:r>
              <a:rPr lang="en-US" sz="1400" dirty="0" err="1">
                <a:solidFill>
                  <a:prstClr val="black"/>
                </a:solidFill>
                <a:latin typeface="HSE Sans" panose="02000000000000000000" pitchFamily="50" charset="-52"/>
              </a:rPr>
              <a:t>nanopores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: Molecular dynamics simulation // Journal of Molecular Liquids, Volume 366, 2022</a:t>
            </a:r>
            <a:r>
              <a:rPr lang="ru-RU" sz="1400" dirty="0">
                <a:solidFill>
                  <a:prstClr val="black"/>
                </a:solidFill>
                <a:latin typeface="HSE Sans" panose="02000000000000000000" pitchFamily="50" charset="-52"/>
              </a:rPr>
              <a:t> (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Scopus: </a:t>
            </a:r>
            <a:r>
              <a:rPr lang="en-US" sz="1400" b="1" dirty="0">
                <a:solidFill>
                  <a:prstClr val="black"/>
                </a:solidFill>
                <a:latin typeface="HSE Sans" panose="02000000000000000000" pitchFamily="50" charset="-52"/>
              </a:rPr>
              <a:t>Q1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, HSE Rank: </a:t>
            </a:r>
            <a:r>
              <a:rPr lang="en-US" sz="1400" b="1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A</a:t>
            </a:r>
            <a:r>
              <a:rPr lang="en-US" sz="14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)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en-US" sz="1400" dirty="0" err="1" smtClean="0">
                <a:solidFill>
                  <a:prstClr val="black"/>
                </a:solidFill>
                <a:latin typeface="HSE Sans" panose="02000000000000000000" pitchFamily="50" charset="-52"/>
              </a:rPr>
              <a:t>Tararushkin</a:t>
            </a:r>
            <a:r>
              <a:rPr lang="en-US" sz="14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E. V., </a:t>
            </a:r>
            <a:r>
              <a:rPr lang="en-US" sz="1400" dirty="0" err="1">
                <a:solidFill>
                  <a:prstClr val="black"/>
                </a:solidFill>
                <a:latin typeface="HSE Sans" panose="02000000000000000000" pitchFamily="50" charset="-52"/>
              </a:rPr>
              <a:t>Pisarev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 V. V., </a:t>
            </a:r>
            <a:r>
              <a:rPr lang="en-US" sz="1400" dirty="0" err="1">
                <a:solidFill>
                  <a:prstClr val="black"/>
                </a:solidFill>
                <a:latin typeface="HSE Sans" panose="02000000000000000000" pitchFamily="50" charset="-52"/>
              </a:rPr>
              <a:t>Kalinichev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 A. G. Interaction of Nitrite Ions with Hydrated </a:t>
            </a:r>
            <a:r>
              <a:rPr lang="en-US" sz="1400" dirty="0" err="1">
                <a:solidFill>
                  <a:prstClr val="black"/>
                </a:solidFill>
                <a:latin typeface="HSE Sans" panose="02000000000000000000" pitchFamily="50" charset="-52"/>
              </a:rPr>
              <a:t>Portlandite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 Surfaces: Atomistic Computer Simulation Study // Materials, 2023 (Scopus: </a:t>
            </a:r>
            <a:r>
              <a:rPr lang="en-US" sz="1400" b="1" dirty="0">
                <a:solidFill>
                  <a:prstClr val="black"/>
                </a:solidFill>
                <a:latin typeface="HSE Sans" panose="02000000000000000000" pitchFamily="50" charset="-52"/>
              </a:rPr>
              <a:t>Q2</a:t>
            </a:r>
            <a:r>
              <a:rPr lang="en-US" sz="1400" dirty="0">
                <a:solidFill>
                  <a:prstClr val="black"/>
                </a:solidFill>
                <a:latin typeface="HSE Sans" panose="02000000000000000000" pitchFamily="50" charset="-52"/>
              </a:rPr>
              <a:t>, HSE Rank: </a:t>
            </a:r>
            <a:r>
              <a:rPr lang="en-US" sz="1400" b="1" dirty="0">
                <a:solidFill>
                  <a:prstClr val="black"/>
                </a:solidFill>
                <a:latin typeface="HSE Sans" panose="02000000000000000000" pitchFamily="50" charset="-52"/>
              </a:rPr>
              <a:t>C</a:t>
            </a:r>
            <a:r>
              <a:rPr lang="en-US" sz="1400" dirty="0" smtClean="0">
                <a:solidFill>
                  <a:prstClr val="black"/>
                </a:solidFill>
                <a:latin typeface="HSE Sans" panose="02000000000000000000" pitchFamily="50" charset="-52"/>
              </a:rPr>
              <a:t>)</a:t>
            </a:r>
            <a:endParaRPr lang="ru-RU" sz="1400" dirty="0">
              <a:solidFill>
                <a:prstClr val="black"/>
              </a:solidFill>
              <a:latin typeface="HSE Sans" panose="02000000000000000000" pitchFamily="50" charset="-52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7540037" y="1313441"/>
            <a:ext cx="4182302" cy="5359903"/>
            <a:chOff x="7540037" y="1313441"/>
            <a:chExt cx="4182302" cy="5359903"/>
          </a:xfrm>
        </p:grpSpPr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0037" y="1313441"/>
              <a:ext cx="4182302" cy="5359903"/>
            </a:xfrm>
            <a:prstGeom prst="rect">
              <a:avLst/>
            </a:prstGeom>
          </p:spPr>
        </p:pic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561798" y="4339438"/>
              <a:ext cx="4160541" cy="2313667"/>
            </a:xfrm>
            <a:prstGeom prst="rect">
              <a:avLst/>
            </a:prstGeom>
          </p:spPr>
        </p:pic>
      </p:grp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1BA158A6-71BF-4D4C-A3EA-8207D1243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8686" y="514548"/>
            <a:ext cx="6978391" cy="343235"/>
          </a:xfrm>
        </p:spPr>
        <p:txBody>
          <a:bodyPr/>
          <a:lstStyle/>
          <a:p>
            <a:r>
              <a:rPr lang="en-US" sz="1800" dirty="0"/>
              <a:t>Atomistic and Continuum Modeling for Physical Problems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35209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9C74E6E830D74E9B0FDDB4017A5417" ma:contentTypeVersion="13" ma:contentTypeDescription="Create a new document." ma:contentTypeScope="" ma:versionID="163ea1e46d1ef2e7d3e2669fd3a78f5e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83a6ac8df01c04b261c31c48caeaf0ed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D272EA-4D43-45C0-9703-56225E78CA7C}">
  <ds:schemaRefs>
    <ds:schemaRef ds:uri="9875bd71-cde8-496c-a136-433f55d5e6d0"/>
    <ds:schemaRef ds:uri="e96afe77-3acb-4328-97fc-408e1bde3e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3DAF31-D8A6-49A0-9A5D-8B2EA5B1C511}">
  <ds:schemaRefs>
    <ds:schemaRef ds:uri="http://purl.org/dc/terms/"/>
    <ds:schemaRef ds:uri="e96afe77-3acb-4328-97fc-408e1bde3ecd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9875bd71-cde8-496c-a136-433f55d5e6d0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717</Words>
  <Application>Microsoft Office PowerPoint</Application>
  <PresentationFormat>Широкоэкранный</PresentationFormat>
  <Paragraphs>32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HSE Sans</vt:lpstr>
      <vt:lpstr>Times New Roman</vt:lpstr>
      <vt:lpstr>Office Theme</vt:lpstr>
      <vt:lpstr>Atomistic and Continuum Modeling for Physical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vikozyrev@hse.ru</cp:lastModifiedBy>
  <cp:revision>13</cp:revision>
  <cp:lastPrinted>2021-11-11T13:08:42Z</cp:lastPrinted>
  <dcterms:created xsi:type="dcterms:W3CDTF">2021-11-11T08:52:47Z</dcterms:created>
  <dcterms:modified xsi:type="dcterms:W3CDTF">2023-12-11T14:35:50Z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