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4" r:id="rId6"/>
    <p:sldId id="268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BB"/>
    <a:srgbClr val="DBFADE"/>
    <a:srgbClr val="C6BFF6"/>
    <a:srgbClr val="F70000"/>
    <a:srgbClr val="E90084"/>
    <a:srgbClr val="FA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4F9C8-CE4A-024E-9FC6-33A300D69A8E}" type="doc">
      <dgm:prSet loTypeId="urn:microsoft.com/office/officeart/2005/8/layout/StepDownProcess" loCatId="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0593397-5E11-2A45-A4A1-26A394E17B65}">
      <dgm:prSet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сети психологических служб в образовательных организациях высшего образования в Российской Федерации</a:t>
          </a:r>
          <a:endParaRPr lang="ru-RU" sz="1800" b="0" i="0" dirty="0"/>
        </a:p>
      </dgm:t>
    </dgm:pt>
    <dgm:pt modelId="{78EEB554-2EED-C445-9219-B9B6F7D0E755}" type="parTrans" cxnId="{8B825254-CAFA-0E4F-A13F-CE979AC4123C}">
      <dgm:prSet/>
      <dgm:spPr/>
      <dgm:t>
        <a:bodyPr/>
        <a:lstStyle/>
        <a:p>
          <a:endParaRPr lang="ru-RU"/>
        </a:p>
      </dgm:t>
    </dgm:pt>
    <dgm:pt modelId="{5194872E-1A37-654D-AEAD-92217DE47094}" type="sibTrans" cxnId="{8B825254-CAFA-0E4F-A13F-CE979AC4123C}">
      <dgm:prSet/>
      <dgm:spPr/>
      <dgm:t>
        <a:bodyPr/>
        <a:lstStyle/>
        <a:p>
          <a:endParaRPr lang="ru-RU"/>
        </a:p>
      </dgm:t>
    </dgm:pt>
    <dgm:pt modelId="{3B6233C5-837B-8C4B-9F7E-62EED5501D68}">
      <dgm:prSet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мероприятий по реализации Концепции развития сети психологических служб в образовательных организациях высшего образования в Российской Федерации </a:t>
          </a:r>
        </a:p>
      </dgm:t>
    </dgm:pt>
    <dgm:pt modelId="{0C6C387F-BBB3-7946-A147-77EF3A0CF91B}" type="parTrans" cxnId="{5C30E924-6E9E-D64A-996D-BD191D5B8CDC}">
      <dgm:prSet/>
      <dgm:spPr/>
      <dgm:t>
        <a:bodyPr/>
        <a:lstStyle/>
        <a:p>
          <a:endParaRPr lang="ru-RU"/>
        </a:p>
      </dgm:t>
    </dgm:pt>
    <dgm:pt modelId="{5B7C86F7-EDF2-BA43-9330-A86D9A95BCE0}" type="sibTrans" cxnId="{5C30E924-6E9E-D64A-996D-BD191D5B8CDC}">
      <dgm:prSet/>
      <dgm:spPr/>
      <dgm:t>
        <a:bodyPr/>
        <a:lstStyle/>
        <a:p>
          <a:endParaRPr lang="ru-RU"/>
        </a:p>
      </dgm:t>
    </dgm:pt>
    <dgm:pt modelId="{1034FF80-0679-6645-9686-B07BC6DA65CE}">
      <dgm:prSet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Типовое положение о психологической службе образовательной организации высшего образования</a:t>
          </a:r>
          <a:r>
            <a:rPr lang="ru-RU" sz="18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1AF869A-CC68-4F46-A7AA-A4277290C640}" type="parTrans" cxnId="{E60B25A1-4B01-7E4E-ACBE-9BA7261785B3}">
      <dgm:prSet/>
      <dgm:spPr/>
      <dgm:t>
        <a:bodyPr/>
        <a:lstStyle/>
        <a:p>
          <a:endParaRPr lang="ru-RU"/>
        </a:p>
      </dgm:t>
    </dgm:pt>
    <dgm:pt modelId="{B34D8C4D-DB9C-AA48-A266-BB5C04661DF3}" type="sibTrans" cxnId="{E60B25A1-4B01-7E4E-ACBE-9BA7261785B3}">
      <dgm:prSet/>
      <dgm:spPr/>
      <dgm:t>
        <a:bodyPr/>
        <a:lstStyle/>
        <a:p>
          <a:endParaRPr lang="ru-RU"/>
        </a:p>
      </dgm:t>
    </dgm:pt>
    <dgm:pt modelId="{151FCCC4-E5EA-B343-836B-5BECA42F9F05}">
      <dgm:prSet custT="1"/>
      <dgm:spPr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 </a:t>
          </a:r>
        </a:p>
        <a:p>
          <a:pPr>
            <a:spcAft>
              <a:spcPts val="0"/>
            </a:spcAft>
          </a:pPr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Федерального </a:t>
          </a:r>
          <a:r>
            <a:rPr lang="ru-RU" sz="1800" b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ресурсного центра психологической службы 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 системе высшего образования РАО</a:t>
          </a:r>
          <a:r>
            <a:rPr lang="ru-RU" sz="1800" b="0" i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</dgm:t>
    </dgm:pt>
    <dgm:pt modelId="{B6C575FC-A51D-EA4E-82E6-15150D2F2E6E}" type="sibTrans" cxnId="{C00D87E0-2B2A-6640-AA8E-BB00E0A0A65C}">
      <dgm:prSet/>
      <dgm:spPr/>
      <dgm:t>
        <a:bodyPr/>
        <a:lstStyle/>
        <a:p>
          <a:endParaRPr lang="ru-RU"/>
        </a:p>
      </dgm:t>
    </dgm:pt>
    <dgm:pt modelId="{5A1C1DA9-E6FC-B44D-846D-7FFF52761CA8}" type="parTrans" cxnId="{C00D87E0-2B2A-6640-AA8E-BB00E0A0A65C}">
      <dgm:prSet/>
      <dgm:spPr/>
      <dgm:t>
        <a:bodyPr/>
        <a:lstStyle/>
        <a:p>
          <a:endParaRPr lang="ru-RU"/>
        </a:p>
      </dgm:t>
    </dgm:pt>
    <dgm:pt modelId="{465799D5-3DD4-8742-AD98-1D9BD5E8090D}" type="pres">
      <dgm:prSet presAssocID="{BCA4F9C8-CE4A-024E-9FC6-33A300D69A8E}" presName="rootnode" presStyleCnt="0">
        <dgm:presLayoutVars>
          <dgm:chMax/>
          <dgm:chPref/>
          <dgm:dir/>
          <dgm:animLvl val="lvl"/>
        </dgm:presLayoutVars>
      </dgm:prSet>
      <dgm:spPr/>
    </dgm:pt>
    <dgm:pt modelId="{C594610B-02B5-5A43-9AAF-1F05798A8149}" type="pres">
      <dgm:prSet presAssocID="{C0593397-5E11-2A45-A4A1-26A394E17B65}" presName="composite" presStyleCnt="0"/>
      <dgm:spPr/>
    </dgm:pt>
    <dgm:pt modelId="{C15E77BB-B01E-5F48-84A6-189B3239CD2A}" type="pres">
      <dgm:prSet presAssocID="{C0593397-5E11-2A45-A4A1-26A394E17B65}" presName="bentUpArrow1" presStyleLbl="alignImgPlace1" presStyleIdx="0" presStyleCnt="3" custScaleX="243352" custScaleY="259734" custLinFactX="-300000" custLinFactY="188015" custLinFactNeighborX="-370957" custLinFactNeighborY="200000"/>
      <dgm:spPr>
        <a:solidFill>
          <a:srgbClr val="7030A0"/>
        </a:solidFill>
      </dgm:spPr>
    </dgm:pt>
    <dgm:pt modelId="{0284C4B2-E0DA-5E4A-B3DD-CA2951DB6487}" type="pres">
      <dgm:prSet presAssocID="{C0593397-5E11-2A45-A4A1-26A394E17B65}" presName="ParentText" presStyleLbl="node1" presStyleIdx="0" presStyleCnt="4" custScaleX="1856458" custScaleY="844181" custLinFactX="100000" custLinFactY="-100000" custLinFactNeighborX="164734" custLinFactNeighborY="-136609">
        <dgm:presLayoutVars>
          <dgm:chMax val="1"/>
          <dgm:chPref val="1"/>
          <dgm:bulletEnabled val="1"/>
        </dgm:presLayoutVars>
      </dgm:prSet>
      <dgm:spPr/>
    </dgm:pt>
    <dgm:pt modelId="{D6C9533E-2C11-1E44-8445-5B22674EC449}" type="pres">
      <dgm:prSet presAssocID="{C0593397-5E11-2A45-A4A1-26A394E17B6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64AB014-1AC9-D344-BC5C-C754FBF8DB4B}" type="pres">
      <dgm:prSet presAssocID="{5194872E-1A37-654D-AEAD-92217DE47094}" presName="sibTrans" presStyleCnt="0"/>
      <dgm:spPr/>
    </dgm:pt>
    <dgm:pt modelId="{8CD149D1-8994-D248-928D-233D1AEA647F}" type="pres">
      <dgm:prSet presAssocID="{1034FF80-0679-6645-9686-B07BC6DA65CE}" presName="composite" presStyleCnt="0"/>
      <dgm:spPr/>
    </dgm:pt>
    <dgm:pt modelId="{CCC5B377-6503-F34D-8741-E05F2EC9C5F1}" type="pres">
      <dgm:prSet presAssocID="{1034FF80-0679-6645-9686-B07BC6DA65CE}" presName="bentUpArrow1" presStyleLbl="alignImgPlace1" presStyleIdx="1" presStyleCnt="3" custScaleX="255704" custScaleY="275589" custLinFactX="-800000" custLinFactY="200000" custLinFactNeighborX="-834253" custLinFactNeighborY="295408"/>
      <dgm:spPr>
        <a:solidFill>
          <a:srgbClr val="7030A0"/>
        </a:solidFill>
      </dgm:spPr>
    </dgm:pt>
    <dgm:pt modelId="{5C7C9A1C-03F3-8A43-AEEA-0E94E2C5B698}" type="pres">
      <dgm:prSet presAssocID="{1034FF80-0679-6645-9686-B07BC6DA65CE}" presName="ParentText" presStyleLbl="node1" presStyleIdx="1" presStyleCnt="4" custScaleX="2000000" custScaleY="591607" custLinFactY="300000" custLinFactNeighborX="44722" custLinFactNeighborY="353870">
        <dgm:presLayoutVars>
          <dgm:chMax val="1"/>
          <dgm:chPref val="1"/>
          <dgm:bulletEnabled val="1"/>
        </dgm:presLayoutVars>
      </dgm:prSet>
      <dgm:spPr/>
    </dgm:pt>
    <dgm:pt modelId="{7EC90BD5-86A4-9442-93EF-39E64E88B29B}" type="pres">
      <dgm:prSet presAssocID="{1034FF80-0679-6645-9686-B07BC6DA65C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1249D5D-2C81-6C43-B650-705A90FA2DD7}" type="pres">
      <dgm:prSet presAssocID="{B34D8C4D-DB9C-AA48-A266-BB5C04661DF3}" presName="sibTrans" presStyleCnt="0"/>
      <dgm:spPr/>
    </dgm:pt>
    <dgm:pt modelId="{F762605D-0E8A-D24C-BB99-912061089EEA}" type="pres">
      <dgm:prSet presAssocID="{3B6233C5-837B-8C4B-9F7E-62EED5501D68}" presName="composite" presStyleCnt="0"/>
      <dgm:spPr/>
    </dgm:pt>
    <dgm:pt modelId="{9EA1D2CE-48F0-7C41-881D-9F4A619A7D8A}" type="pres">
      <dgm:prSet presAssocID="{3B6233C5-837B-8C4B-9F7E-62EED5501D68}" presName="bentUpArrow1" presStyleLbl="alignImgPlace1" presStyleIdx="2" presStyleCnt="3" custScaleX="268574" custScaleY="277966" custLinFactX="-1100000" custLinFactY="262021" custLinFactNeighborX="-1158008" custLinFactNeighborY="300000"/>
      <dgm:spPr>
        <a:solidFill>
          <a:srgbClr val="7030A0"/>
        </a:solidFill>
      </dgm:spPr>
    </dgm:pt>
    <dgm:pt modelId="{4B9C63E0-D56D-DD49-8088-4ACB83504D75}" type="pres">
      <dgm:prSet presAssocID="{3B6233C5-837B-8C4B-9F7E-62EED5501D68}" presName="ParentText" presStyleLbl="node1" presStyleIdx="2" presStyleCnt="4" custScaleX="2000000" custScaleY="653280" custLinFactX="-539536" custLinFactY="-300000" custLinFactNeighborX="-600000" custLinFactNeighborY="-335350">
        <dgm:presLayoutVars>
          <dgm:chMax val="1"/>
          <dgm:chPref val="1"/>
          <dgm:bulletEnabled val="1"/>
        </dgm:presLayoutVars>
      </dgm:prSet>
      <dgm:spPr/>
    </dgm:pt>
    <dgm:pt modelId="{018ECFEA-8E30-0B47-9A41-DE5AF356C9F5}" type="pres">
      <dgm:prSet presAssocID="{3B6233C5-837B-8C4B-9F7E-62EED5501D6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3ACE918-AAEE-2542-8A58-0D530F6B882F}" type="pres">
      <dgm:prSet presAssocID="{5B7C86F7-EDF2-BA43-9330-A86D9A95BCE0}" presName="sibTrans" presStyleCnt="0"/>
      <dgm:spPr/>
    </dgm:pt>
    <dgm:pt modelId="{02257282-3DE2-CF44-90DB-3CC9BBF0350A}" type="pres">
      <dgm:prSet presAssocID="{151FCCC4-E5EA-B343-836B-5BECA42F9F05}" presName="composite" presStyleCnt="0"/>
      <dgm:spPr/>
    </dgm:pt>
    <dgm:pt modelId="{44E4B4C1-8030-AB41-9867-6769519DBC11}" type="pres">
      <dgm:prSet presAssocID="{151FCCC4-E5EA-B343-836B-5BECA42F9F05}" presName="ParentText" presStyleLbl="node1" presStyleIdx="3" presStyleCnt="4" custScaleX="1871754" custScaleY="643537" custLinFactX="-604681" custLinFactY="100000" custLinFactNeighborX="-700000" custLinFactNeighborY="119653">
        <dgm:presLayoutVars>
          <dgm:chMax val="1"/>
          <dgm:chPref val="1"/>
          <dgm:bulletEnabled val="1"/>
        </dgm:presLayoutVars>
      </dgm:prSet>
      <dgm:spPr/>
    </dgm:pt>
  </dgm:ptLst>
  <dgm:cxnLst>
    <dgm:cxn modelId="{5C30E924-6E9E-D64A-996D-BD191D5B8CDC}" srcId="{BCA4F9C8-CE4A-024E-9FC6-33A300D69A8E}" destId="{3B6233C5-837B-8C4B-9F7E-62EED5501D68}" srcOrd="2" destOrd="0" parTransId="{0C6C387F-BBB3-7946-A147-77EF3A0CF91B}" sibTransId="{5B7C86F7-EDF2-BA43-9330-A86D9A95BCE0}"/>
    <dgm:cxn modelId="{CDDF6F31-1BD7-9247-AE76-5C09E2EED0CA}" type="presOf" srcId="{3B6233C5-837B-8C4B-9F7E-62EED5501D68}" destId="{4B9C63E0-D56D-DD49-8088-4ACB83504D75}" srcOrd="0" destOrd="0" presId="urn:microsoft.com/office/officeart/2005/8/layout/StepDownProcess"/>
    <dgm:cxn modelId="{A0713B46-B984-B347-BAB7-876A48F6BF94}" type="presOf" srcId="{BCA4F9C8-CE4A-024E-9FC6-33A300D69A8E}" destId="{465799D5-3DD4-8742-AD98-1D9BD5E8090D}" srcOrd="0" destOrd="0" presId="urn:microsoft.com/office/officeart/2005/8/layout/StepDownProcess"/>
    <dgm:cxn modelId="{8B825254-CAFA-0E4F-A13F-CE979AC4123C}" srcId="{BCA4F9C8-CE4A-024E-9FC6-33A300D69A8E}" destId="{C0593397-5E11-2A45-A4A1-26A394E17B65}" srcOrd="0" destOrd="0" parTransId="{78EEB554-2EED-C445-9219-B9B6F7D0E755}" sibTransId="{5194872E-1A37-654D-AEAD-92217DE47094}"/>
    <dgm:cxn modelId="{3102A092-8F5A-F348-8F1D-31F268CC567D}" type="presOf" srcId="{151FCCC4-E5EA-B343-836B-5BECA42F9F05}" destId="{44E4B4C1-8030-AB41-9867-6769519DBC11}" srcOrd="0" destOrd="0" presId="urn:microsoft.com/office/officeart/2005/8/layout/StepDownProcess"/>
    <dgm:cxn modelId="{E60B25A1-4B01-7E4E-ACBE-9BA7261785B3}" srcId="{BCA4F9C8-CE4A-024E-9FC6-33A300D69A8E}" destId="{1034FF80-0679-6645-9686-B07BC6DA65CE}" srcOrd="1" destOrd="0" parTransId="{91AF869A-CC68-4F46-A7AA-A4277290C640}" sibTransId="{B34D8C4D-DB9C-AA48-A266-BB5C04661DF3}"/>
    <dgm:cxn modelId="{9B4578AC-0AD6-144C-9CBC-3648CD443F1A}" type="presOf" srcId="{1034FF80-0679-6645-9686-B07BC6DA65CE}" destId="{5C7C9A1C-03F3-8A43-AEEA-0E94E2C5B698}" srcOrd="0" destOrd="0" presId="urn:microsoft.com/office/officeart/2005/8/layout/StepDownProcess"/>
    <dgm:cxn modelId="{57A5A7C6-245D-3D45-9BE8-E87BF5BCE274}" type="presOf" srcId="{C0593397-5E11-2A45-A4A1-26A394E17B65}" destId="{0284C4B2-E0DA-5E4A-B3DD-CA2951DB6487}" srcOrd="0" destOrd="0" presId="urn:microsoft.com/office/officeart/2005/8/layout/StepDownProcess"/>
    <dgm:cxn modelId="{C00D87E0-2B2A-6640-AA8E-BB00E0A0A65C}" srcId="{BCA4F9C8-CE4A-024E-9FC6-33A300D69A8E}" destId="{151FCCC4-E5EA-B343-836B-5BECA42F9F05}" srcOrd="3" destOrd="0" parTransId="{5A1C1DA9-E6FC-B44D-846D-7FFF52761CA8}" sibTransId="{B6C575FC-A51D-EA4E-82E6-15150D2F2E6E}"/>
    <dgm:cxn modelId="{214B8043-70F4-AA4C-B190-37E61D0A55B6}" type="presParOf" srcId="{465799D5-3DD4-8742-AD98-1D9BD5E8090D}" destId="{C594610B-02B5-5A43-9AAF-1F05798A8149}" srcOrd="0" destOrd="0" presId="urn:microsoft.com/office/officeart/2005/8/layout/StepDownProcess"/>
    <dgm:cxn modelId="{DD877006-BE0A-0542-93EC-249E5A6A4CC7}" type="presParOf" srcId="{C594610B-02B5-5A43-9AAF-1F05798A8149}" destId="{C15E77BB-B01E-5F48-84A6-189B3239CD2A}" srcOrd="0" destOrd="0" presId="urn:microsoft.com/office/officeart/2005/8/layout/StepDownProcess"/>
    <dgm:cxn modelId="{0A973536-2419-3542-83C9-54B8D6FE2A9B}" type="presParOf" srcId="{C594610B-02B5-5A43-9AAF-1F05798A8149}" destId="{0284C4B2-E0DA-5E4A-B3DD-CA2951DB6487}" srcOrd="1" destOrd="0" presId="urn:microsoft.com/office/officeart/2005/8/layout/StepDownProcess"/>
    <dgm:cxn modelId="{C83CBAF9-8267-284A-A5F6-D4DB8E2B75E3}" type="presParOf" srcId="{C594610B-02B5-5A43-9AAF-1F05798A8149}" destId="{D6C9533E-2C11-1E44-8445-5B22674EC449}" srcOrd="2" destOrd="0" presId="urn:microsoft.com/office/officeart/2005/8/layout/StepDownProcess"/>
    <dgm:cxn modelId="{4477AAE1-66A6-F04D-9EAC-BF0646AF4758}" type="presParOf" srcId="{465799D5-3DD4-8742-AD98-1D9BD5E8090D}" destId="{E64AB014-1AC9-D344-BC5C-C754FBF8DB4B}" srcOrd="1" destOrd="0" presId="urn:microsoft.com/office/officeart/2005/8/layout/StepDownProcess"/>
    <dgm:cxn modelId="{A4D207E9-69B7-764F-AAE6-F3F3D8FE931C}" type="presParOf" srcId="{465799D5-3DD4-8742-AD98-1D9BD5E8090D}" destId="{8CD149D1-8994-D248-928D-233D1AEA647F}" srcOrd="2" destOrd="0" presId="urn:microsoft.com/office/officeart/2005/8/layout/StepDownProcess"/>
    <dgm:cxn modelId="{D6AB4475-0399-3741-92B3-DDC9CC2C7CDC}" type="presParOf" srcId="{8CD149D1-8994-D248-928D-233D1AEA647F}" destId="{CCC5B377-6503-F34D-8741-E05F2EC9C5F1}" srcOrd="0" destOrd="0" presId="urn:microsoft.com/office/officeart/2005/8/layout/StepDownProcess"/>
    <dgm:cxn modelId="{A9A7ADBF-446E-D94F-A909-89A06840CAAB}" type="presParOf" srcId="{8CD149D1-8994-D248-928D-233D1AEA647F}" destId="{5C7C9A1C-03F3-8A43-AEEA-0E94E2C5B698}" srcOrd="1" destOrd="0" presId="urn:microsoft.com/office/officeart/2005/8/layout/StepDownProcess"/>
    <dgm:cxn modelId="{29D7C2F7-2C3E-D441-8E6C-C56F636A080A}" type="presParOf" srcId="{8CD149D1-8994-D248-928D-233D1AEA647F}" destId="{7EC90BD5-86A4-9442-93EF-39E64E88B29B}" srcOrd="2" destOrd="0" presId="urn:microsoft.com/office/officeart/2005/8/layout/StepDownProcess"/>
    <dgm:cxn modelId="{B8CD8697-2BE0-9C4E-9CEB-B92E21619403}" type="presParOf" srcId="{465799D5-3DD4-8742-AD98-1D9BD5E8090D}" destId="{E1249D5D-2C81-6C43-B650-705A90FA2DD7}" srcOrd="3" destOrd="0" presId="urn:microsoft.com/office/officeart/2005/8/layout/StepDownProcess"/>
    <dgm:cxn modelId="{B37437BD-372F-E84A-91A4-28826254C8DC}" type="presParOf" srcId="{465799D5-3DD4-8742-AD98-1D9BD5E8090D}" destId="{F762605D-0E8A-D24C-BB99-912061089EEA}" srcOrd="4" destOrd="0" presId="urn:microsoft.com/office/officeart/2005/8/layout/StepDownProcess"/>
    <dgm:cxn modelId="{03E27F3E-9DB4-C840-8B0E-A8C561183754}" type="presParOf" srcId="{F762605D-0E8A-D24C-BB99-912061089EEA}" destId="{9EA1D2CE-48F0-7C41-881D-9F4A619A7D8A}" srcOrd="0" destOrd="0" presId="urn:microsoft.com/office/officeart/2005/8/layout/StepDownProcess"/>
    <dgm:cxn modelId="{9BF3711B-755C-344C-ABAB-3AA188BC0426}" type="presParOf" srcId="{F762605D-0E8A-D24C-BB99-912061089EEA}" destId="{4B9C63E0-D56D-DD49-8088-4ACB83504D75}" srcOrd="1" destOrd="0" presId="urn:microsoft.com/office/officeart/2005/8/layout/StepDownProcess"/>
    <dgm:cxn modelId="{36885A31-CAF4-F543-B1A2-D91F8D5C3E52}" type="presParOf" srcId="{F762605D-0E8A-D24C-BB99-912061089EEA}" destId="{018ECFEA-8E30-0B47-9A41-DE5AF356C9F5}" srcOrd="2" destOrd="0" presId="urn:microsoft.com/office/officeart/2005/8/layout/StepDownProcess"/>
    <dgm:cxn modelId="{B162E8A8-3F35-434C-99D1-53EA83691100}" type="presParOf" srcId="{465799D5-3DD4-8742-AD98-1D9BD5E8090D}" destId="{43ACE918-AAEE-2542-8A58-0D530F6B882F}" srcOrd="5" destOrd="0" presId="urn:microsoft.com/office/officeart/2005/8/layout/StepDownProcess"/>
    <dgm:cxn modelId="{A7B0BECD-2964-3B41-8053-BA283C0CBA34}" type="presParOf" srcId="{465799D5-3DD4-8742-AD98-1D9BD5E8090D}" destId="{02257282-3DE2-CF44-90DB-3CC9BBF0350A}" srcOrd="6" destOrd="0" presId="urn:microsoft.com/office/officeart/2005/8/layout/StepDownProcess"/>
    <dgm:cxn modelId="{5E8E74B8-A658-484A-9599-CA35F66BAA9F}" type="presParOf" srcId="{02257282-3DE2-CF44-90DB-3CC9BBF0350A}" destId="{44E4B4C1-8030-AB41-9867-6769519DBC11}" srcOrd="0" destOrd="0" presId="urn:microsoft.com/office/officeart/2005/8/layout/StepDownProcess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E77BB-B01E-5F48-84A6-189B3239CD2A}">
      <dsp:nvSpPr>
        <dsp:cNvPr id="0" name=""/>
        <dsp:cNvSpPr/>
      </dsp:nvSpPr>
      <dsp:spPr>
        <a:xfrm rot="5400000">
          <a:off x="954763" y="1707686"/>
          <a:ext cx="373801" cy="3987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4C4B2-E0DA-5E4A-B3DD-CA2951DB6487}">
      <dsp:nvSpPr>
        <dsp:cNvPr id="0" name=""/>
        <dsp:cNvSpPr/>
      </dsp:nvSpPr>
      <dsp:spPr>
        <a:xfrm>
          <a:off x="644578" y="74923"/>
          <a:ext cx="4497665" cy="1431579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сети психологических служб в образовательных организациях высшего образования в Российской Федерации</a:t>
          </a:r>
          <a:endParaRPr lang="ru-RU" sz="1800" b="0" i="0" kern="1200" dirty="0"/>
        </a:p>
      </dsp:txBody>
      <dsp:txXfrm>
        <a:off x="714475" y="144820"/>
        <a:ext cx="4357871" cy="1291785"/>
      </dsp:txXfrm>
    </dsp:sp>
    <dsp:sp modelId="{D6C9533E-2C11-1E44-8445-5B22674EC449}">
      <dsp:nvSpPr>
        <dsp:cNvPr id="0" name=""/>
        <dsp:cNvSpPr/>
      </dsp:nvSpPr>
      <dsp:spPr>
        <a:xfrm>
          <a:off x="2373172" y="1123342"/>
          <a:ext cx="176205" cy="13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5B377-6503-F34D-8741-E05F2EC9C5F1}">
      <dsp:nvSpPr>
        <dsp:cNvPr id="0" name=""/>
        <dsp:cNvSpPr/>
      </dsp:nvSpPr>
      <dsp:spPr>
        <a:xfrm rot="5400000">
          <a:off x="1697809" y="2946624"/>
          <a:ext cx="396619" cy="4189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C9A1C-03F3-8A43-AEEA-0E94E2C5B698}">
      <dsp:nvSpPr>
        <dsp:cNvPr id="0" name=""/>
        <dsp:cNvSpPr/>
      </dsp:nvSpPr>
      <dsp:spPr>
        <a:xfrm>
          <a:off x="2270432" y="2893677"/>
          <a:ext cx="4845427" cy="1003259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Типовое положение о психологической службе образовательной организации высшего образования</a:t>
          </a:r>
          <a:r>
            <a:rPr lang="ru-RU" sz="18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319416" y="2942661"/>
        <a:ext cx="4747459" cy="905291"/>
      </dsp:txXfrm>
    </dsp:sp>
    <dsp:sp modelId="{7EC90BD5-86A4-9442-93EF-39E64E88B29B}">
      <dsp:nvSpPr>
        <dsp:cNvPr id="0" name=""/>
        <dsp:cNvSpPr/>
      </dsp:nvSpPr>
      <dsp:spPr>
        <a:xfrm>
          <a:off x="4705933" y="2217843"/>
          <a:ext cx="176205" cy="13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1D2CE-48F0-7C41-881D-9F4A619A7D8A}">
      <dsp:nvSpPr>
        <dsp:cNvPr id="0" name=""/>
        <dsp:cNvSpPr/>
      </dsp:nvSpPr>
      <dsp:spPr>
        <a:xfrm rot="5400000">
          <a:off x="2832991" y="3964582"/>
          <a:ext cx="400040" cy="4400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63E0-D56D-DD49-8088-4ACB83504D75}">
      <dsp:nvSpPr>
        <dsp:cNvPr id="0" name=""/>
        <dsp:cNvSpPr/>
      </dsp:nvSpPr>
      <dsp:spPr>
        <a:xfrm>
          <a:off x="1560194" y="1587732"/>
          <a:ext cx="4845427" cy="1107845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мероприятий по реализации Концепции развития сети психологических служб в образовательных организациях высшего образования в Российской Федерации </a:t>
          </a:r>
        </a:p>
      </dsp:txBody>
      <dsp:txXfrm>
        <a:off x="1614284" y="1641822"/>
        <a:ext cx="4737247" cy="999665"/>
      </dsp:txXfrm>
    </dsp:sp>
    <dsp:sp modelId="{018ECFEA-8E30-0B47-9A41-DE5AF356C9F5}">
      <dsp:nvSpPr>
        <dsp:cNvPr id="0" name=""/>
        <dsp:cNvSpPr/>
      </dsp:nvSpPr>
      <dsp:spPr>
        <a:xfrm>
          <a:off x="6864812" y="3150477"/>
          <a:ext cx="176205" cy="13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4B4C1-8030-AB41-9867-6769519DBC11}">
      <dsp:nvSpPr>
        <dsp:cNvPr id="0" name=""/>
        <dsp:cNvSpPr/>
      </dsp:nvSpPr>
      <dsp:spPr>
        <a:xfrm>
          <a:off x="3318974" y="4022591"/>
          <a:ext cx="4534723" cy="1091323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Федерального </a:t>
          </a:r>
          <a:r>
            <a:rPr lang="ru-RU" sz="1800" b="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ресурсного центра психологической службы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 системе высшего образования РАО</a:t>
          </a:r>
          <a:r>
            <a:rPr lang="ru-RU" sz="1800" b="0" i="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</dsp:txBody>
      <dsp:txXfrm>
        <a:off x="3372258" y="4075875"/>
        <a:ext cx="4428155" cy="98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1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8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4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0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5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416-FA2A-4BF6-9E77-64C21BD6D52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5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sycentre@raop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frcra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7916"/>
          <a:stretch/>
        </p:blipFill>
        <p:spPr>
          <a:xfrm>
            <a:off x="1207524" y="266700"/>
            <a:ext cx="9851001" cy="60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1732" y="4181475"/>
            <a:ext cx="2562594" cy="2373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058" y="4337255"/>
            <a:ext cx="609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Мурафа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Валентиновна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сектором методического обеспечения деятельности психологических служб в системе высшего образования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ресурсного центра психологической службы в системе высшего образования РАО, кандидат психологических наук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8685" y="954481"/>
            <a:ext cx="10261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ЕТОДИЧЕСКОЕ ОБЕСПЕЧЕНИЕ 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ПСИХОЛОГИЧЕСКИХ 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 ВУЗОВ: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ПРОБЛЕМЫ И ПУТИ РЕШЕНИЯ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8633" y="4651684"/>
            <a:ext cx="253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12.00 – 13.30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633" y="5043626"/>
            <a:ext cx="163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Малый Зал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027" y="660788"/>
            <a:ext cx="2727826" cy="24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38" y="450166"/>
            <a:ext cx="5791199" cy="124052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C725A9-D519-C5AF-2DBC-55FD5F5A9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92" y="601657"/>
            <a:ext cx="3093529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9EC11-02FB-9C5D-F726-7633A762825A}"/>
              </a:ext>
            </a:extLst>
          </p:cNvPr>
          <p:cNvSpPr txBox="1"/>
          <p:nvPr/>
        </p:nvSpPr>
        <p:spPr>
          <a:xfrm>
            <a:off x="920426" y="1690688"/>
            <a:ext cx="64805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Разработана, прошла общественное обсуждение, согласована Межведомственной рабочей группой по развитию психологических служб в образовательных организациях высшего образования Министерства науки и высшего образования Российской Федерации, утверждена Министром науки и высшего образования Российской Федерации и направлена в образовательные организации высшего образования 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«Концепция  развития  сети психологических служб в образовательных организациях высшего образования в Российской Федерации» 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Министерства науки и высшего образования Российской Федерации № МН-11/2743 от 07 сентября 2022 г.)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905241-0990-5090-BF44-1877462A0E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0" r="10260"/>
          <a:stretch>
            <a:fillRect/>
          </a:stretch>
        </p:blipFill>
        <p:spPr>
          <a:xfrm>
            <a:off x="7483168" y="3068369"/>
            <a:ext cx="3485301" cy="34867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9348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514" y="365126"/>
            <a:ext cx="5908431" cy="9853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B744A-4E57-84FA-F690-8DFF0363F2E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0260" r="10260"/>
          <a:stretch>
            <a:fillRect/>
          </a:stretch>
        </p:blipFill>
        <p:spPr>
          <a:xfrm>
            <a:off x="6868312" y="2538739"/>
            <a:ext cx="3485301" cy="348677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6981326-F701-0B61-DF2F-5AA6732D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2" y="582681"/>
            <a:ext cx="3485301" cy="49132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71CAF7D3-223D-F92E-2DDD-1E563E9D9E62}"/>
              </a:ext>
            </a:extLst>
          </p:cNvPr>
          <p:cNvSpPr txBox="1">
            <a:spLocks/>
          </p:cNvSpPr>
          <p:nvPr/>
        </p:nvSpPr>
        <p:spPr>
          <a:xfrm>
            <a:off x="1012873" y="1423402"/>
            <a:ext cx="6855130" cy="20055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Разработан, утвержден и направлен в образовательные организации высшего образования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Концепции развития сети психологических служб в образовательных организациях высшего образования в Российской Федерации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Министерства науки и высшего образования Российской Федерации № МН-11/3096 от 07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2022 г.)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344B3-D7AD-E7CC-0DA8-6BADEBC5CC5D}"/>
              </a:ext>
            </a:extLst>
          </p:cNvPr>
          <p:cNvSpPr txBox="1"/>
          <p:nvPr/>
        </p:nvSpPr>
        <p:spPr>
          <a:xfrm>
            <a:off x="1002364" y="3921280"/>
            <a:ext cx="685513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Разработано, утверждено и направлено в образовательные организации высшего образования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положение о психологической службе образовательной организации высшего образования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Министерства науки и высшего образования Российской Федерации № МН 11/3096 от 07 октября 2022 г.)</a:t>
            </a:r>
          </a:p>
        </p:txBody>
      </p:sp>
    </p:spTree>
    <p:extLst>
      <p:ext uri="{BB962C8B-B14F-4D97-AF65-F5344CB8AC3E}">
        <p14:creationId xmlns:p14="http://schemas.microsoft.com/office/powerpoint/2010/main" val="313740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704" y="405843"/>
            <a:ext cx="7602415" cy="1973319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 психологических служб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Объект 11" descr="Документ">
            <a:extLst>
              <a:ext uri="{FF2B5EF4-FFF2-40B4-BE49-F238E27FC236}">
                <a16:creationId xmlns:a16="http://schemas.microsoft.com/office/drawing/2014/main" id="{09FE9536-F24D-7A7C-06C9-EDCD36885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485" y="2209848"/>
            <a:ext cx="914400" cy="914400"/>
          </a:xfrm>
        </p:spPr>
      </p:pic>
      <p:pic>
        <p:nvPicPr>
          <p:cNvPr id="13" name="Объект 11" descr="Документ">
            <a:extLst>
              <a:ext uri="{FF2B5EF4-FFF2-40B4-BE49-F238E27FC236}">
                <a16:creationId xmlns:a16="http://schemas.microsoft.com/office/drawing/2014/main" id="{9C45B3DF-4AB1-3868-23A8-B75F8223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485" y="3429810"/>
            <a:ext cx="914400" cy="914400"/>
          </a:xfrm>
          <a:prstGeom prst="rect">
            <a:avLst/>
          </a:prstGeom>
        </p:spPr>
      </p:pic>
      <p:pic>
        <p:nvPicPr>
          <p:cNvPr id="14" name="Объект 11" descr="Документ">
            <a:extLst>
              <a:ext uri="{FF2B5EF4-FFF2-40B4-BE49-F238E27FC236}">
                <a16:creationId xmlns:a16="http://schemas.microsoft.com/office/drawing/2014/main" id="{74F0E7CE-094F-89E4-208D-7A1D425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485" y="4629887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093643-38AD-F24F-7131-B534A4CCC579}"/>
              </a:ext>
            </a:extLst>
          </p:cNvPr>
          <p:cNvSpPr txBox="1"/>
          <p:nvPr/>
        </p:nvSpPr>
        <p:spPr>
          <a:xfrm>
            <a:off x="1638885" y="2436247"/>
            <a:ext cx="9714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организации психологического психологической службы в образовательных организациях высшего образования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0BDF8-E16A-3AB4-8635-A5069F716B30}"/>
              </a:ext>
            </a:extLst>
          </p:cNvPr>
          <p:cNvSpPr txBox="1"/>
          <p:nvPr/>
        </p:nvSpPr>
        <p:spPr>
          <a:xfrm>
            <a:off x="1638885" y="3561051"/>
            <a:ext cx="9393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организации психологического просвещения </a:t>
            </a:r>
          </a:p>
          <a:p>
            <a:pPr algn="just"/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организациях высшего образования</a:t>
            </a:r>
            <a:endParaRPr lang="ru-RU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DFF7B8-7D45-B745-F020-D418D94AE5DC}"/>
              </a:ext>
            </a:extLst>
          </p:cNvPr>
          <p:cNvSpPr txBox="1"/>
          <p:nvPr/>
        </p:nvSpPr>
        <p:spPr>
          <a:xfrm>
            <a:off x="1638885" y="4818445"/>
            <a:ext cx="98485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подбору специалистов для психологических служб образовательных организаций высшего образования</a:t>
            </a:r>
            <a:endParaRPr lang="ru-RU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212934-3791-53A3-0366-9D20F9C1F7B0}"/>
              </a:ext>
            </a:extLst>
          </p:cNvPr>
          <p:cNvSpPr txBox="1"/>
          <p:nvPr/>
        </p:nvSpPr>
        <p:spPr>
          <a:xfrm>
            <a:off x="4811151" y="5978769"/>
            <a:ext cx="31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МРГ от 27.11.2023г.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5F44AA-65F0-3F0E-69D4-D9604A6AD0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79" r="16679"/>
          <a:stretch>
            <a:fillRect/>
          </a:stretch>
        </p:blipFill>
        <p:spPr>
          <a:xfrm>
            <a:off x="9459120" y="241921"/>
            <a:ext cx="2066193" cy="20670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77475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1C66A-C985-3E42-A872-1A1FDF05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3" y="299804"/>
            <a:ext cx="10268262" cy="1064302"/>
          </a:xfrm>
        </p:spPr>
        <p:txBody>
          <a:bodyPr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Методическое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обеспечение психологической службы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в системе высшего образования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7FAD16B-E98C-A835-A16D-D7DD5BB37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559519"/>
              </p:ext>
            </p:extLst>
          </p:nvPr>
        </p:nvGraphicFramePr>
        <p:xfrm>
          <a:off x="509665" y="959370"/>
          <a:ext cx="11017771" cy="521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AC3916C0-08EB-4E06-F105-E7EDD4C1E9AC}"/>
              </a:ext>
            </a:extLst>
          </p:cNvPr>
          <p:cNvSpPr/>
          <p:nvPr/>
        </p:nvSpPr>
        <p:spPr>
          <a:xfrm>
            <a:off x="8649325" y="5343993"/>
            <a:ext cx="539645" cy="3672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67AD502F-FC6E-D0A3-0C3C-36787DDE90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807B7-46A1-556F-FE67-F3508D27D616}"/>
              </a:ext>
            </a:extLst>
          </p:cNvPr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10573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698E8F-ED87-4AB8-F01A-0DC5F331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7301" y="2456532"/>
            <a:ext cx="3933588" cy="2521867"/>
          </a:xfrm>
          <a:prstGeom prst="rect">
            <a:avLst/>
          </a:prstGeom>
        </p:spPr>
      </p:pic>
      <p:sp>
        <p:nvSpPr>
          <p:cNvPr id="7" name="Google Shape;179;p8">
            <a:extLst>
              <a:ext uri="{FF2B5EF4-FFF2-40B4-BE49-F238E27FC236}">
                <a16:creationId xmlns:a16="http://schemas.microsoft.com/office/drawing/2014/main" id="{0CCBCAF3-50FD-A22D-A4EE-9F67AD34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023" y="861835"/>
            <a:ext cx="4097866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latin typeface="Rubik"/>
                <a:cs typeface="Rubik"/>
                <a:sym typeface="Rubik"/>
              </a:rPr>
              <a:t>Методическая документация </a:t>
            </a:r>
            <a:br>
              <a:rPr lang="ru-RU" sz="2800" b="1" dirty="0">
                <a:solidFill>
                  <a:srgbClr val="7030A0"/>
                </a:solidFill>
                <a:latin typeface="Rubik"/>
                <a:cs typeface="Rubik"/>
                <a:sym typeface="Rubik"/>
              </a:rPr>
            </a:br>
            <a:r>
              <a:rPr lang="ru-RU" sz="2800" b="1" dirty="0">
                <a:solidFill>
                  <a:srgbClr val="7030A0"/>
                </a:solidFill>
                <a:latin typeface="Rubik"/>
                <a:cs typeface="Rubik"/>
                <a:sym typeface="Rubik"/>
              </a:rPr>
              <a:t>Психологической службы вуза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8" name="Google Shape;177;p8">
            <a:extLst>
              <a:ext uri="{FF2B5EF4-FFF2-40B4-BE49-F238E27FC236}">
                <a16:creationId xmlns:a16="http://schemas.microsoft.com/office/drawing/2014/main" id="{BD252F8C-E204-E466-8308-D52F6E1D87AB}"/>
              </a:ext>
            </a:extLst>
          </p:cNvPr>
          <p:cNvSpPr/>
          <p:nvPr/>
        </p:nvSpPr>
        <p:spPr>
          <a:xfrm rot="18952577" flipH="1">
            <a:off x="5247578" y="1497406"/>
            <a:ext cx="7658182" cy="6961984"/>
          </a:xfrm>
          <a:prstGeom prst="arc">
            <a:avLst>
              <a:gd name="adj1" fmla="val 13412067"/>
              <a:gd name="adj2" fmla="val 14498210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Google Shape;178;p8">
            <a:extLst>
              <a:ext uri="{FF2B5EF4-FFF2-40B4-BE49-F238E27FC236}">
                <a16:creationId xmlns:a16="http://schemas.microsoft.com/office/drawing/2014/main" id="{4492719E-AA2D-22E9-830A-98C193756226}"/>
              </a:ext>
            </a:extLst>
          </p:cNvPr>
          <p:cNvSpPr/>
          <p:nvPr/>
        </p:nvSpPr>
        <p:spPr>
          <a:xfrm rot="20014384" flipH="1">
            <a:off x="4090230" y="2625502"/>
            <a:ext cx="7658182" cy="6961984"/>
          </a:xfrm>
          <a:prstGeom prst="arc">
            <a:avLst>
              <a:gd name="adj1" fmla="val 12662720"/>
              <a:gd name="adj2" fmla="val 14280700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" name="Google Shape;176;p8">
            <a:extLst>
              <a:ext uri="{FF2B5EF4-FFF2-40B4-BE49-F238E27FC236}">
                <a16:creationId xmlns:a16="http://schemas.microsoft.com/office/drawing/2014/main" id="{D5A0F7F3-DD44-9D3E-1250-51658078EEB1}"/>
              </a:ext>
            </a:extLst>
          </p:cNvPr>
          <p:cNvSpPr/>
          <p:nvPr/>
        </p:nvSpPr>
        <p:spPr>
          <a:xfrm flipH="1">
            <a:off x="3374547" y="3377008"/>
            <a:ext cx="7658182" cy="6961984"/>
          </a:xfrm>
          <a:prstGeom prst="arc">
            <a:avLst>
              <a:gd name="adj1" fmla="val 12094696"/>
              <a:gd name="adj2" fmla="val 15236798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" name="Google Shape;173;p8">
            <a:extLst>
              <a:ext uri="{FF2B5EF4-FFF2-40B4-BE49-F238E27FC236}">
                <a16:creationId xmlns:a16="http://schemas.microsoft.com/office/drawing/2014/main" id="{C162D1C3-8264-BFF3-F1C5-F00286CC3B4A}"/>
              </a:ext>
            </a:extLst>
          </p:cNvPr>
          <p:cNvSpPr/>
          <p:nvPr/>
        </p:nvSpPr>
        <p:spPr>
          <a:xfrm rot="2647423">
            <a:off x="-455098" y="1474204"/>
            <a:ext cx="7658182" cy="6961984"/>
          </a:xfrm>
          <a:prstGeom prst="arc">
            <a:avLst>
              <a:gd name="adj1" fmla="val 13412067"/>
              <a:gd name="adj2" fmla="val 14498210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" name="Google Shape;174;p8">
            <a:extLst>
              <a:ext uri="{FF2B5EF4-FFF2-40B4-BE49-F238E27FC236}">
                <a16:creationId xmlns:a16="http://schemas.microsoft.com/office/drawing/2014/main" id="{AAE4F05D-B21D-0935-0CCC-97B275AAE8B6}"/>
              </a:ext>
            </a:extLst>
          </p:cNvPr>
          <p:cNvSpPr/>
          <p:nvPr/>
        </p:nvSpPr>
        <p:spPr>
          <a:xfrm rot="1585616">
            <a:off x="853233" y="2548014"/>
            <a:ext cx="7658182" cy="6961984"/>
          </a:xfrm>
          <a:prstGeom prst="arc">
            <a:avLst>
              <a:gd name="adj1" fmla="val 12597323"/>
              <a:gd name="adj2" fmla="val 14280700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" name="Google Shape;172;p8">
            <a:extLst>
              <a:ext uri="{FF2B5EF4-FFF2-40B4-BE49-F238E27FC236}">
                <a16:creationId xmlns:a16="http://schemas.microsoft.com/office/drawing/2014/main" id="{0835CB34-F273-AD44-0C94-6B09B3633911}"/>
              </a:ext>
            </a:extLst>
          </p:cNvPr>
          <p:cNvSpPr/>
          <p:nvPr/>
        </p:nvSpPr>
        <p:spPr>
          <a:xfrm>
            <a:off x="1452007" y="3377008"/>
            <a:ext cx="7658182" cy="6961984"/>
          </a:xfrm>
          <a:prstGeom prst="arc">
            <a:avLst>
              <a:gd name="adj1" fmla="val 12073288"/>
              <a:gd name="adj2" fmla="val 15236798"/>
            </a:avLst>
          </a:prstGeom>
          <a:noFill/>
          <a:ln w="2857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" name="Google Shape;183;p8">
            <a:extLst>
              <a:ext uri="{FF2B5EF4-FFF2-40B4-BE49-F238E27FC236}">
                <a16:creationId xmlns:a16="http://schemas.microsoft.com/office/drawing/2014/main" id="{E96B2FFB-9E72-6624-7AAE-7389D0973A86}"/>
              </a:ext>
            </a:extLst>
          </p:cNvPr>
          <p:cNvSpPr txBox="1"/>
          <p:nvPr/>
        </p:nvSpPr>
        <p:spPr>
          <a:xfrm>
            <a:off x="9891989" y="995253"/>
            <a:ext cx="18053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Методический портфель </a:t>
            </a:r>
            <a:endParaRPr sz="1600" dirty="0">
              <a:solidFill>
                <a:srgbClr val="7030A0"/>
              </a:solidFill>
              <a:latin typeface="Times New Roman" panose="02020603050405020304" pitchFamily="18" charset="0"/>
              <a:ea typeface="Rubik"/>
              <a:cs typeface="Times New Roman" panose="02020603050405020304" pitchFamily="18" charset="0"/>
              <a:sym typeface="Rubik"/>
            </a:endParaRPr>
          </a:p>
        </p:txBody>
      </p:sp>
      <p:sp>
        <p:nvSpPr>
          <p:cNvPr id="19" name="Google Shape;184;p8">
            <a:extLst>
              <a:ext uri="{FF2B5EF4-FFF2-40B4-BE49-F238E27FC236}">
                <a16:creationId xmlns:a16="http://schemas.microsoft.com/office/drawing/2014/main" id="{4B34486A-1FFC-D7A1-D2C5-1F54295354C4}"/>
              </a:ext>
            </a:extLst>
          </p:cNvPr>
          <p:cNvSpPr txBox="1"/>
          <p:nvPr/>
        </p:nvSpPr>
        <p:spPr>
          <a:xfrm>
            <a:off x="9999937" y="2702473"/>
            <a:ext cx="199616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Методические разработки Психологической службы вуза</a:t>
            </a:r>
            <a:endParaRPr sz="1600" b="1" dirty="0">
              <a:solidFill>
                <a:srgbClr val="7030A0"/>
              </a:solidFill>
            </a:endParaRPr>
          </a:p>
        </p:txBody>
      </p:sp>
      <p:sp>
        <p:nvSpPr>
          <p:cNvPr id="21" name="Google Shape;185;p8">
            <a:extLst>
              <a:ext uri="{FF2B5EF4-FFF2-40B4-BE49-F238E27FC236}">
                <a16:creationId xmlns:a16="http://schemas.microsoft.com/office/drawing/2014/main" id="{851E90C0-3F3D-2538-A877-6F342D0674AA}"/>
              </a:ext>
            </a:extLst>
          </p:cNvPr>
          <p:cNvSpPr txBox="1"/>
          <p:nvPr/>
        </p:nvSpPr>
        <p:spPr>
          <a:xfrm>
            <a:off x="10073567" y="4978398"/>
            <a:ext cx="21962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Отчетная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документация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22" name="Google Shape;180;p8">
            <a:extLst>
              <a:ext uri="{FF2B5EF4-FFF2-40B4-BE49-F238E27FC236}">
                <a16:creationId xmlns:a16="http://schemas.microsoft.com/office/drawing/2014/main" id="{E29C280D-1831-FF23-2E64-07E405C697D7}"/>
              </a:ext>
            </a:extLst>
          </p:cNvPr>
          <p:cNvSpPr txBox="1"/>
          <p:nvPr/>
        </p:nvSpPr>
        <p:spPr>
          <a:xfrm>
            <a:off x="667501" y="995253"/>
            <a:ext cx="2672971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Нормативное правовое обеспечение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" name="Google Shape;181;p8">
            <a:extLst>
              <a:ext uri="{FF2B5EF4-FFF2-40B4-BE49-F238E27FC236}">
                <a16:creationId xmlns:a16="http://schemas.microsoft.com/office/drawing/2014/main" id="{6DD78923-565F-D580-22A7-9299AA06BEB3}"/>
              </a:ext>
            </a:extLst>
          </p:cNvPr>
          <p:cNvSpPr txBox="1"/>
          <p:nvPr/>
        </p:nvSpPr>
        <p:spPr>
          <a:xfrm>
            <a:off x="722075" y="2456252"/>
            <a:ext cx="216749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Приказы, соглашения, договора, рекомендации, инструкции по  </a:t>
            </a:r>
            <a:r>
              <a:rPr lang="ru-RU" sz="1600" b="1" dirty="0" err="1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внутривузовскому</a:t>
            </a: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 взаимодействию</a:t>
            </a:r>
            <a:endParaRPr sz="1600" dirty="0">
              <a:solidFill>
                <a:srgbClr val="7030A0"/>
              </a:solidFill>
            </a:endParaRPr>
          </a:p>
        </p:txBody>
      </p:sp>
      <p:sp>
        <p:nvSpPr>
          <p:cNvPr id="24" name="Google Shape;182;p8">
            <a:extLst>
              <a:ext uri="{FF2B5EF4-FFF2-40B4-BE49-F238E27FC236}">
                <a16:creationId xmlns:a16="http://schemas.microsoft.com/office/drawing/2014/main" id="{D70C1566-3C03-1D1F-C4E6-9EE918D0E844}"/>
              </a:ext>
            </a:extLst>
          </p:cNvPr>
          <p:cNvSpPr txBox="1"/>
          <p:nvPr/>
        </p:nvSpPr>
        <p:spPr>
          <a:xfrm>
            <a:off x="770693" y="4978398"/>
            <a:ext cx="2603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Документы по межведомственному взаимодействию</a:t>
            </a:r>
            <a:endParaRPr sz="1600" dirty="0">
              <a:solidFill>
                <a:srgbClr val="7030A0"/>
              </a:solidFill>
            </a:endParaRPr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75707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069452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0630" r="4996" b="34648"/>
          <a:stretch/>
        </p:blipFill>
        <p:spPr>
          <a:xfrm>
            <a:off x="0" y="257174"/>
            <a:ext cx="11889351" cy="4914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5556" y="4251390"/>
            <a:ext cx="78570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/>
              <a:t>Федеральный ресурсный центр психологической службы </a:t>
            </a:r>
          </a:p>
          <a:p>
            <a:pPr algn="just"/>
            <a:r>
              <a:rPr lang="ru-RU" sz="1400" dirty="0"/>
              <a:t>в системе высшего образования </a:t>
            </a:r>
          </a:p>
          <a:p>
            <a:pPr algn="just"/>
            <a:r>
              <a:rPr lang="ru-RU" sz="1400" dirty="0"/>
              <a:t>Российской академии образования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psycentre@raop.ru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+7 (495) 276-75-60 (доб. 479)</a:t>
            </a:r>
          </a:p>
          <a:p>
            <a:pPr algn="just"/>
            <a:r>
              <a:rPr lang="en" sz="1400" dirty="0">
                <a:hlinkClick r:id="rId4"/>
              </a:rPr>
              <a:t>https://t.me/frcrao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8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404</Words>
  <Application>Microsoft Macintosh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Rubik</vt:lpstr>
      <vt:lpstr>Times New Roman</vt:lpstr>
      <vt:lpstr>Тема Office</vt:lpstr>
      <vt:lpstr>Презентация PowerPoint</vt:lpstr>
      <vt:lpstr>Презентация PowerPoint</vt:lpstr>
      <vt:lpstr>Реализовано</vt:lpstr>
      <vt:lpstr>Реализовано</vt:lpstr>
      <vt:lpstr> Разработка методических рекомендаций  для работы  психологических служб  в образовательных организациях  высшего образования за 2023 год </vt:lpstr>
      <vt:lpstr>Методическое  обеспечение психологической службы  в системе высшего образования  </vt:lpstr>
      <vt:lpstr>Методическая документация  Психологической службы вуза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Inc.</dc:creator>
  <cp:lastModifiedBy>Svetlana Murafa</cp:lastModifiedBy>
  <cp:revision>14</cp:revision>
  <dcterms:created xsi:type="dcterms:W3CDTF">2023-11-22T12:10:38Z</dcterms:created>
  <dcterms:modified xsi:type="dcterms:W3CDTF">2023-11-29T11:21:14Z</dcterms:modified>
</cp:coreProperties>
</file>