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71" r:id="rId2"/>
    <p:sldId id="362" r:id="rId3"/>
    <p:sldId id="291" r:id="rId4"/>
    <p:sldId id="350" r:id="rId5"/>
    <p:sldId id="359" r:id="rId6"/>
    <p:sldId id="341" r:id="rId7"/>
    <p:sldId id="351" r:id="rId8"/>
    <p:sldId id="290" r:id="rId9"/>
    <p:sldId id="352" r:id="rId10"/>
    <p:sldId id="360" r:id="rId11"/>
    <p:sldId id="353" r:id="rId12"/>
    <p:sldId id="288" r:id="rId13"/>
    <p:sldId id="354" r:id="rId14"/>
    <p:sldId id="346" r:id="rId15"/>
    <p:sldId id="361" r:id="rId16"/>
    <p:sldId id="3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72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Стрелкова" initials="ТС" lastIdx="1" clrIdx="0"/>
  <p:cmAuthor id="2" name="Tatiana" initials="T" lastIdx="1" clrIdx="1"/>
  <p:cmAuthor id="3" name="Юлия Макарова" initials="ЮМ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7F7F7F"/>
    <a:srgbClr val="243064"/>
    <a:srgbClr val="470A68"/>
    <a:srgbClr val="00A3A1"/>
    <a:srgbClr val="005EB8"/>
    <a:srgbClr val="2B81BB"/>
    <a:srgbClr val="B7372A"/>
    <a:srgbClr val="179D83"/>
    <a:srgbClr val="96B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2937" autoAdjust="0"/>
  </p:normalViewPr>
  <p:slideViewPr>
    <p:cSldViewPr snapToGrid="0" showGuides="1">
      <p:cViewPr varScale="1">
        <p:scale>
          <a:sx n="57" d="100"/>
          <a:sy n="57" d="100"/>
        </p:scale>
        <p:origin x="108" y="432"/>
      </p:cViewPr>
      <p:guideLst>
        <p:guide orient="horz" pos="2160"/>
        <p:guide pos="453"/>
        <p:guide pos="7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E0C3-0433-458E-AC3A-64DB34641BC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F673-7F13-4288-A6A7-577E7EEE3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1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F673-7F13-4288-A6A7-577E7EEE33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5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015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8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668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08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5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90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261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416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37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4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9C2D-D934-4EB6-B8DA-1E7A3A5576A3}" type="datetime1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926A-B1A7-48CA-A924-0928B109CACA}" type="datetime1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817B-8825-41B2-8EA5-820B6FAB7A77}" type="datetime1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8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62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6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1_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2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2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2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2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7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5157-59B4-44ED-B9B3-A562EB682EE1}" type="datetime1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0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D4F-DA7F-4E2D-B673-0BFA5B6ABDD0}" type="datetime1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7638-A416-4B42-A371-3A1EC521A3AE}" type="datetime1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7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83A6-5FF3-47B1-A944-83E0F3C7A850}" type="datetime1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6EFF-1BA5-45F8-BA3B-87EA214D8D1A}" type="datetime1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0E0B-4DB9-4208-8C4F-478D0A4ED6EA}" type="datetime1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1886" y="6453335"/>
            <a:ext cx="2743200" cy="365125"/>
          </a:xfrm>
        </p:spPr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006E-492C-427A-BF54-7489DD125765}" type="datetime1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5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71B1-C634-4B1F-8A19-51AB5FC01F73}" type="datetime1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0D8E-7662-4DF0-BFBC-2DD7B9207AF3}" type="datetime1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8035" y="6494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B54E-07C4-4166-BD37-0D630BB3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.stepanova@hse.r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v.stepanova@hse.r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2803129"/>
            <a:ext cx="7634059" cy="19783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КЛЕТОЧНАЯ И МОЛЕКУЛЯРНАЯ БИОТЕХНОЛОГИЯ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1541" y="1162644"/>
            <a:ext cx="3848717" cy="435163"/>
          </a:xfrm>
        </p:spPr>
        <p:txBody>
          <a:bodyPr/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DINPro-Bold" panose="02000503030000020004" pitchFamily="50" charset="0"/>
                <a:cs typeface="DIN Pro Regular" panose="020B0504020101020102" pitchFamily="34" charset="0"/>
              </a:rPr>
              <a:t>ВЫСШАЯ ШКОЛА ЭКОНОМИКИ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920070" y="1148632"/>
            <a:ext cx="2217738" cy="463186"/>
          </a:xfrm>
        </p:spPr>
        <p:txBody>
          <a:bodyPr/>
          <a:lstStyle/>
          <a:p>
            <a:r>
              <a:rPr lang="ru-RU" dirty="0"/>
              <a:t>Москва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924B5-5A31-495E-9E3E-4F7784CF9B2F}"/>
              </a:ext>
            </a:extLst>
          </p:cNvPr>
          <p:cNvSpPr txBox="1"/>
          <p:nvPr/>
        </p:nvSpPr>
        <p:spPr>
          <a:xfrm>
            <a:off x="6096000" y="1118615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Факультет биологии и биотехнологии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374050-7F7C-4B52-8F21-F9D286353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137" y="2123129"/>
            <a:ext cx="2962275" cy="3209925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id="{5FF760F3-AAB4-4F14-ADCD-E44E40AE453A}"/>
              </a:ext>
            </a:extLst>
          </p:cNvPr>
          <p:cNvSpPr txBox="1">
            <a:spLocks/>
          </p:cNvSpPr>
          <p:nvPr/>
        </p:nvSpPr>
        <p:spPr>
          <a:xfrm>
            <a:off x="1656617" y="4607859"/>
            <a:ext cx="7625267" cy="105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Образовательная программа </a:t>
            </a:r>
            <a:r>
              <a:rPr lang="ru-RU" dirty="0" err="1" smtClean="0"/>
              <a:t>бакалавриата</a:t>
            </a:r>
            <a:endParaRPr lang="ru-RU" dirty="0" smtClean="0"/>
          </a:p>
          <a:p>
            <a:r>
              <a:rPr lang="ru-RU" dirty="0"/>
              <a:t>06.03.01 </a:t>
            </a:r>
            <a:r>
              <a:rPr lang="ru-RU" dirty="0" smtClean="0"/>
              <a:t>Биология</a:t>
            </a:r>
          </a:p>
          <a:p>
            <a:endParaRPr lang="ru-RU" dirty="0"/>
          </a:p>
          <a:p>
            <a:r>
              <a:rPr lang="ru-RU" dirty="0" smtClean="0"/>
              <a:t>Степанова Евгения Владиславовна </a:t>
            </a:r>
            <a:r>
              <a:rPr lang="en-US" dirty="0" smtClean="0">
                <a:hlinkClick r:id="rId3"/>
              </a:rPr>
              <a:t>ev.stepanova@hse.ru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422734" y="1079098"/>
            <a:ext cx="9266698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Содержание </a:t>
            </a:r>
            <a:r>
              <a:rPr lang="ru-RU" b="1" dirty="0" smtClean="0"/>
              <a:t>программы – профильные дисциплины</a:t>
            </a:r>
            <a:endParaRPr dirty="0"/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377" name="Google Shape;377;p10"/>
          <p:cNvSpPr txBox="1"/>
          <p:nvPr/>
        </p:nvSpPr>
        <p:spPr>
          <a:xfrm>
            <a:off x="306959" y="1609423"/>
            <a:ext cx="4187254" cy="26898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«БИОЛОГИЧЕСКИЕ НАУКИ В ЦЕЛОМ»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 smtClean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Генетика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Микробиология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Вирусология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Теория эволюции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Методы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исследования биологических макромолекул 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Экология</a:t>
            </a:r>
            <a:endParaRPr sz="140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377;p10"/>
          <p:cNvSpPr txBox="1"/>
          <p:nvPr/>
        </p:nvSpPr>
        <p:spPr>
          <a:xfrm>
            <a:off x="4494213" y="1609423"/>
            <a:ext cx="3835779" cy="471116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«КЛЕТОЧНАЯ И МОЛЕКУЛЯРНАЯ БИОЛОГИЯ»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 smtClean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Клеточная биология: основы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биопроцессов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Молекулярная биология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Эмбриология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Генная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инженерия 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биоинженерия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Сигнальные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пути в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клетках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Биоэнергетика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Биоинформатика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для высокопроизводительного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секвенирования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атричные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процессы в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</a:rPr>
              <a:t>Некодирующие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</a:rPr>
              <a:t> РНК и </a:t>
            </a: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  <a:ea typeface="Arial"/>
                <a:cs typeface="Arial"/>
                <a:sym typeface="Arial"/>
              </a:rPr>
              <a:t>эпигенетика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Google Shape;377;p10"/>
          <p:cNvSpPr txBox="1"/>
          <p:nvPr/>
        </p:nvSpPr>
        <p:spPr>
          <a:xfrm>
            <a:off x="306959" y="4299284"/>
            <a:ext cx="4187254" cy="20213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«БИОМЕДИЦИНСКИЕ НАУКИ»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 smtClean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Нейробиология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человека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Введение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 медицинские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биотехнологии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Молекулярная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онкология</a:t>
            </a:r>
            <a:endParaRPr sz="14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77;p10"/>
          <p:cNvSpPr txBox="1"/>
          <p:nvPr/>
        </p:nvSpPr>
        <p:spPr>
          <a:xfrm>
            <a:off x="8329992" y="1609423"/>
            <a:ext cx="3685545" cy="37378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«БИОТЕХНОЛОГИИ»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b="1" u="sng" dirty="0" smtClean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Биотехнология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Рынок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биотехнологий в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Производственные процессы в биотехнологии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Проектирование, контроль и управление биотехнологическими производствами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Стартапы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 биотехнологии и поиск финансирования</a:t>
            </a:r>
            <a:endParaRPr sz="14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2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152400" y="1107973"/>
            <a:ext cx="11884429" cy="5697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ПРАКТИКА И НАУЧНО-ИССЛЕДОВАТЕЛЬСКАЯ РАБОТА СТУДЕНТОВ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Placeholder 3">
            <a:extLst>
              <a:ext uri="{FF2B5EF4-FFF2-40B4-BE49-F238E27FC236}">
                <a16:creationId xmlns:a16="http://schemas.microsoft.com/office/drawing/2014/main" id="{22F9F98D-B4C8-46D4-8981-F2DADA152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5" y="4696889"/>
            <a:ext cx="2039921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E77D07EE-D6DA-4F38-8088-6F389DBA1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3" y="3771061"/>
            <a:ext cx="2772066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5" name="Picture Placeholder 3">
            <a:extLst>
              <a:ext uri="{FF2B5EF4-FFF2-40B4-BE49-F238E27FC236}">
                <a16:creationId xmlns:a16="http://schemas.microsoft.com/office/drawing/2014/main" id="{5C913B6E-715B-40EB-BA4A-BFEE82613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3" y="4831848"/>
            <a:ext cx="2779218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ED28B21-C042-4554-8837-17C42DBE6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49" y="3771062"/>
            <a:ext cx="2776091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884C0805-691F-4B24-A2B1-9CCECA1988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25" y="4831848"/>
            <a:ext cx="2779217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FCC1FA07-A40C-4A52-8AD6-65C1BB2047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27" y="3818195"/>
            <a:ext cx="1980327" cy="1851653"/>
          </a:xfrm>
          <a:prstGeom prst="ellipse">
            <a:avLst/>
          </a:prstGeom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</p:pic>
      <p:sp>
        <p:nvSpPr>
          <p:cNvPr id="19" name="Footer Text">
            <a:extLst>
              <a:ext uri="{FF2B5EF4-FFF2-40B4-BE49-F238E27FC236}">
                <a16:creationId xmlns:a16="http://schemas.microsoft.com/office/drawing/2014/main" id="{6049D001-D718-4355-A1F8-B736FE7B486A}"/>
              </a:ext>
            </a:extLst>
          </p:cNvPr>
          <p:cNvSpPr txBox="1"/>
          <p:nvPr/>
        </p:nvSpPr>
        <p:spPr>
          <a:xfrm>
            <a:off x="425090" y="1853521"/>
            <a:ext cx="11130451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914400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базовая кафедра Института биоорганической химии им. академиков М.М. Шемякина и Ю.А. </a:t>
            </a:r>
            <a:r>
              <a:rPr lang="ru-RU" sz="2000" dirty="0" err="1"/>
              <a:t>Овчинникова</a:t>
            </a:r>
            <a:r>
              <a:rPr lang="ru-RU" sz="2000" dirty="0"/>
              <a:t> РАН (руководитель – академик </a:t>
            </a:r>
            <a:r>
              <a:rPr lang="ru-RU" sz="2000" dirty="0" err="1" smtClean="0"/>
              <a:t>Габибов</a:t>
            </a:r>
            <a:r>
              <a:rPr lang="ru-RU" sz="2000" dirty="0" smtClean="0"/>
              <a:t> А.Г.):</a:t>
            </a:r>
          </a:p>
          <a:p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/>
              <a:t>Лаборатории ИБХ РАН, где студенты факультета проходят практику и делают лабораторные </a:t>
            </a:r>
            <a:r>
              <a:rPr lang="ru-RU" sz="1600" dirty="0" smtClean="0"/>
              <a:t>работы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smtClean="0"/>
              <a:t>Учебный </a:t>
            </a:r>
            <a:r>
              <a:rPr lang="ru-RU" sz="1600" dirty="0"/>
              <a:t>центр ИБХ </a:t>
            </a:r>
            <a:r>
              <a:rPr lang="ru-RU" sz="1600" dirty="0" smtClean="0"/>
              <a:t>РАН</a:t>
            </a:r>
            <a:endParaRPr lang="ru-RU" sz="16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/>
              <a:t>Учебные аудитории НИУ </a:t>
            </a:r>
            <a:r>
              <a:rPr lang="ru-RU" sz="1600" dirty="0" smtClean="0"/>
              <a:t>ВШЭ</a:t>
            </a:r>
            <a:endParaRPr lang="en-US" sz="1600" dirty="0"/>
          </a:p>
        </p:txBody>
      </p: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7790572D-FDFC-41E5-B8B6-65904E8F0FDC}"/>
              </a:ext>
            </a:extLst>
          </p:cNvPr>
          <p:cNvSpPr txBox="1">
            <a:spLocks/>
          </p:cNvSpPr>
          <p:nvPr/>
        </p:nvSpPr>
        <p:spPr>
          <a:xfrm>
            <a:off x="10069704" y="6548542"/>
            <a:ext cx="2115382" cy="269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3AB54E-07C4-4166-BD37-0D630BB335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33" y="1171327"/>
            <a:ext cx="6494566" cy="77702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ПОСЛЕ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5731" y="2965092"/>
            <a:ext cx="6672102" cy="2681868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ведущих российских и зарубежных научно-исследовательских институтах  и университетах;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R&amp;D-отделах научных и медицинских организаций и центров, образовательных организаций высшего образования;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биотехнологических компаниях;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научных кластерах биотехнологических,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агробиотехнологических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фармацевтическихкомпаний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нацеленных на внедрение генетических технологий в практику;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коммерческих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структурах, нацеленных на внедрение биотехнологических научных разработок в производство;</a:t>
            </a: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биотехнологических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технологических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где требуются знания в области биотехнологии и биоинженерии, навыки решения прикладных задач и разработки наукоемких технологий и продуктов, опыт проектной работы.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</a:rPr>
              <a:t>Факультет биологии и биотехнологии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\\design-stor-0\desl_desktops$\logutova\Рабочий стол\покровка\2018\пиктограммы\POKROVKA_PICTOS-4-selected-02.jpg">
            <a:extLst>
              <a:ext uri="{FF2B5EF4-FFF2-40B4-BE49-F238E27FC236}">
                <a16:creationId xmlns:a16="http://schemas.microsoft.com/office/drawing/2014/main" id="{6CCBB8DC-510B-4484-8898-31797CCCC7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5" y="4605927"/>
            <a:ext cx="576890" cy="5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687D2-A6EC-4132-8CBD-F07DF82774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" y="2996561"/>
            <a:ext cx="576890" cy="58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\\design-stor-0\desl_desktops$\logutova\Рабочий стол\покровка\2018\пиктограммы\POKROVKA_PICTOS-ready3b-40.jpg">
            <a:extLst>
              <a:ext uri="{FF2B5EF4-FFF2-40B4-BE49-F238E27FC236}">
                <a16:creationId xmlns:a16="http://schemas.microsoft.com/office/drawing/2014/main" id="{960D9F3D-830E-4008-922D-E4D07C1120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9" y="5645007"/>
            <a:ext cx="447927" cy="50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422192-DE28-48BF-879A-4F2B8A5A73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8" y="3856166"/>
            <a:ext cx="417847" cy="449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48841" y="1948352"/>
            <a:ext cx="672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E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программы будут обладать комплексными знаниями и компетенциями в области наук о жизни и смогут продолжить обучение и работать в: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7EDE85-DCE9-4387-BADE-9E2273843EAC}"/>
              </a:ext>
            </a:extLst>
          </p:cNvPr>
          <p:cNvSpPr/>
          <p:nvPr/>
        </p:nvSpPr>
        <p:spPr>
          <a:xfrm>
            <a:off x="10359342" y="468191"/>
            <a:ext cx="333857" cy="408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616D38-E57F-499C-893A-3B5656B61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29" y="1948352"/>
            <a:ext cx="3959924" cy="42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656235" y="1938751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/>
              <a:t> </a:t>
            </a:r>
            <a:br>
              <a:rPr lang="ru-RU"/>
            </a:br>
            <a:r>
              <a:rPr lang="ru-RU"/>
              <a:t>Сайт приемной комиссии</a:t>
            </a:r>
            <a:br>
              <a:rPr lang="ru-RU"/>
            </a:br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body" idx="1"/>
          </p:nvPr>
        </p:nvSpPr>
        <p:spPr>
          <a:xfrm>
            <a:off x="656235" y="4439575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endParaRPr sz="1800" b="1" cap="none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 b="1" cap="none" dirty="0"/>
              <a:t>НАПРАВЛЕНИЕ ПОДГОТОВКИ 06.03.01 БИОЛОГИЯ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rPr lang="ru-RU" sz="1800" b="1" u="sng" dirty="0" smtClean="0">
                <a:solidFill>
                  <a:schemeClr val="hlink"/>
                </a:solidFill>
              </a:rPr>
              <a:t>Клеточная и молекулярная биотехнология</a:t>
            </a:r>
            <a:endParaRPr sz="1800" b="1" dirty="0"/>
          </a:p>
        </p:txBody>
      </p:sp>
      <p:sp>
        <p:nvSpPr>
          <p:cNvPr id="432" name="Google Shape;432;p1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ОП КЛЕТОЧНАЯ И МОЛЕКУЛЯРНАЯ БИОТЕХНОЛОГИЯ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434" name="Google Shape;434;p1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435" name="Google Shape;435;p14"/>
          <p:cNvSpPr txBox="1"/>
          <p:nvPr/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ПРИЕМНАЯ КАМПАНИЯ </a:t>
            </a:r>
            <a:r>
              <a:rPr lang="ru-RU" sz="24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24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357658" y="299258"/>
            <a:ext cx="89777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4C4AFC-1D83-488E-910B-AB226513975D}"/>
              </a:ext>
            </a:extLst>
          </p:cNvPr>
          <p:cNvSpPr/>
          <p:nvPr/>
        </p:nvSpPr>
        <p:spPr>
          <a:xfrm>
            <a:off x="1529391" y="3712502"/>
            <a:ext cx="7568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243064"/>
                </a:solidFill>
              </a:rPr>
              <a:t>Подробнее о поступлении по олимпиадам:  </a:t>
            </a:r>
            <a:r>
              <a:rPr lang="en-US" b="1" kern="0" dirty="0">
                <a:solidFill>
                  <a:srgbClr val="243064"/>
                </a:solidFill>
              </a:rPr>
              <a:t>https://ba.hse.ru/bolimp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200A-1ADD-40E1-991D-3053098F0531}"/>
              </a:ext>
            </a:extLst>
          </p:cNvPr>
          <p:cNvSpPr txBox="1"/>
          <p:nvPr/>
        </p:nvSpPr>
        <p:spPr>
          <a:xfrm>
            <a:off x="1529391" y="2086807"/>
            <a:ext cx="604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Полный список олимпиад, дающих льготы при поступлении на программу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9E167-D776-40B3-99FD-AF77493C01BD}"/>
              </a:ext>
            </a:extLst>
          </p:cNvPr>
          <p:cNvSpPr txBox="1"/>
          <p:nvPr/>
        </p:nvSpPr>
        <p:spPr>
          <a:xfrm>
            <a:off x="1529390" y="5084855"/>
            <a:ext cx="5112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Учет индивидуальных достижений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FE4F1-05FD-489A-9A5F-B8AF303DDFAF}"/>
              </a:ext>
            </a:extLst>
          </p:cNvPr>
          <p:cNvSpPr txBox="1"/>
          <p:nvPr/>
        </p:nvSpPr>
        <p:spPr>
          <a:xfrm>
            <a:off x="374693" y="499010"/>
            <a:ext cx="987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Поступление по олимпиадам и индивидуальные достижения</a:t>
            </a:r>
          </a:p>
        </p:txBody>
      </p:sp>
      <p:pic>
        <p:nvPicPr>
          <p:cNvPr id="8" name="Рисунок 7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F47B6AE0-1C86-4CD8-9933-96B0951EA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06" y="341863"/>
            <a:ext cx="649225" cy="652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19" y="4177584"/>
            <a:ext cx="2327981" cy="2327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19" y="1458734"/>
            <a:ext cx="2327981" cy="23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4263"/>
            <a:ext cx="11598442" cy="65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5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0931" y="2383190"/>
            <a:ext cx="9377922" cy="777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Ждем Вас на программе!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Готовы ответить на вопросы)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24407" y="249382"/>
            <a:ext cx="448888" cy="931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243687" y="6136849"/>
            <a:ext cx="594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Степанова Евгения Владиславовна </a:t>
            </a:r>
            <a:r>
              <a:rPr lang="en-US" dirty="0">
                <a:hlinkClick r:id="rId2"/>
              </a:rPr>
              <a:t>ev.stepanova@hse.ru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8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275E71-08DF-44C5-8B57-A859B8BD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822" y="191040"/>
            <a:ext cx="410400" cy="41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8078B7-9F5A-48D5-9B1B-922E91D469EE}"/>
              </a:ext>
            </a:extLst>
          </p:cNvPr>
          <p:cNvSpPr txBox="1"/>
          <p:nvPr/>
        </p:nvSpPr>
        <p:spPr>
          <a:xfrm>
            <a:off x="1568202" y="174677"/>
            <a:ext cx="847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факультете - основная информация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98956-B07E-4413-A298-6A76347AA095}"/>
              </a:ext>
            </a:extLst>
          </p:cNvPr>
          <p:cNvSpPr txBox="1"/>
          <p:nvPr/>
        </p:nvSpPr>
        <p:spPr>
          <a:xfrm>
            <a:off x="8432362" y="1318801"/>
            <a:ext cx="3243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одготовка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нового поколения исследователей естественно-научного направления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A7E16-D448-41B0-B1B6-6FF23EC206A5}"/>
              </a:ext>
            </a:extLst>
          </p:cNvPr>
          <p:cNvSpPr txBox="1"/>
          <p:nvPr/>
        </p:nvSpPr>
        <p:spPr>
          <a:xfrm>
            <a:off x="432262" y="1318801"/>
            <a:ext cx="3471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создан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в октябре 2018 г. в сотрудничестве с ведущими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научными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институтами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Отделения биологических наук РАН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0E7A9F7E-AD2B-45DD-8AD9-0A43EFA6D5E0}"/>
              </a:ext>
            </a:extLst>
          </p:cNvPr>
          <p:cNvSpPr/>
          <p:nvPr/>
        </p:nvSpPr>
        <p:spPr>
          <a:xfrm>
            <a:off x="587087" y="861443"/>
            <a:ext cx="3261522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Факультет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909BD-1755-4D90-B6E7-4847F0A660F3}"/>
              </a:ext>
            </a:extLst>
          </p:cNvPr>
          <p:cNvSpPr txBox="1"/>
          <p:nvPr/>
        </p:nvSpPr>
        <p:spPr>
          <a:xfrm>
            <a:off x="8432362" y="3907957"/>
            <a:ext cx="324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Активно работающие в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</a:rPr>
              <a:t>науке отечественные и зарубежные специалисты, кандидаты и доктора наук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9390A31E-4A66-4CF7-8381-175CE6FCD2F8}"/>
              </a:ext>
            </a:extLst>
          </p:cNvPr>
          <p:cNvSpPr/>
          <p:nvPr/>
        </p:nvSpPr>
        <p:spPr>
          <a:xfrm>
            <a:off x="8413936" y="4914772"/>
            <a:ext cx="3261600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Научная работа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7A814-69FA-4B03-BBD3-A366740DADCD}"/>
              </a:ext>
            </a:extLst>
          </p:cNvPr>
          <p:cNvSpPr txBox="1"/>
          <p:nvPr/>
        </p:nvSpPr>
        <p:spPr>
          <a:xfrm>
            <a:off x="8413935" y="5338528"/>
            <a:ext cx="326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Включение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исследования научных подразделений факультета и ведущих Институтов РАН биологического профиля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A8541-1785-4FE2-8B66-168443A6F437}"/>
              </a:ext>
            </a:extLst>
          </p:cNvPr>
          <p:cNvSpPr txBox="1"/>
          <p:nvPr/>
        </p:nvSpPr>
        <p:spPr>
          <a:xfrm>
            <a:off x="116982" y="3885181"/>
            <a:ext cx="3872753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>
                <a:srgbClr val="000000"/>
              </a:buClr>
              <a:buSzPts val="1400"/>
            </a:pP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Аспирантура  по специальности </a:t>
            </a:r>
            <a:b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1.5.3  Молекулярная биология открыта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 2021 г.</a:t>
            </a:r>
            <a:endParaRPr lang="ru-RU" sz="1400" dirty="0"/>
          </a:p>
          <a:p>
            <a:pPr lvl="0" algn="r">
              <a:spcBef>
                <a:spcPts val="280"/>
              </a:spcBef>
              <a:buClr>
                <a:srgbClr val="000000"/>
              </a:buClr>
              <a:buSzPts val="1400"/>
            </a:pP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Магистратура «Клеточная и молекулярная биология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»</a:t>
            </a:r>
            <a:r>
              <a:rPr lang="en-US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(с 2023 г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)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 2021 г. </a:t>
            </a:r>
            <a: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1400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endParaRPr lang="ru-RU" sz="1400" dirty="0">
              <a:solidFill>
                <a:srgbClr val="171616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04CB4351-FBA8-4C7D-8AE3-C3A1F71BC7CC}"/>
              </a:ext>
            </a:extLst>
          </p:cNvPr>
          <p:cNvSpPr/>
          <p:nvPr/>
        </p:nvSpPr>
        <p:spPr>
          <a:xfrm>
            <a:off x="605510" y="3445921"/>
            <a:ext cx="326152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Магистратура/аспирантура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8964C-FDF2-4C29-BAC9-09A6844238F2}"/>
              </a:ext>
            </a:extLst>
          </p:cNvPr>
          <p:cNvSpPr txBox="1"/>
          <p:nvPr/>
        </p:nvSpPr>
        <p:spPr>
          <a:xfrm>
            <a:off x="8413936" y="2869636"/>
            <a:ext cx="326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Фундаментальная  и практическая по базовым и профильным дисциплинам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443A2E7-AB2C-4C65-9149-5B934F31DA9F}"/>
              </a:ext>
            </a:extLst>
          </p:cNvPr>
          <p:cNvSpPr txBox="1">
            <a:spLocks/>
          </p:cNvSpPr>
          <p:nvPr/>
        </p:nvSpPr>
        <p:spPr>
          <a:xfrm>
            <a:off x="5101477" y="3914896"/>
            <a:ext cx="2133600" cy="2570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А.Г. Тоневицкий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75CB769-FA8E-4C44-A005-EA228E065CDC}"/>
              </a:ext>
            </a:extLst>
          </p:cNvPr>
          <p:cNvSpPr txBox="1">
            <a:spLocks/>
          </p:cNvSpPr>
          <p:nvPr/>
        </p:nvSpPr>
        <p:spPr>
          <a:xfrm flipH="1">
            <a:off x="5101477" y="4264900"/>
            <a:ext cx="2133600" cy="25704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Декан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CF0A3E-8BA5-45AD-B393-C1518228EA8B}"/>
              </a:ext>
            </a:extLst>
          </p:cNvPr>
          <p:cNvSpPr txBox="1">
            <a:spLocks/>
          </p:cNvSpPr>
          <p:nvPr/>
        </p:nvSpPr>
        <p:spPr>
          <a:xfrm>
            <a:off x="4949077" y="4597054"/>
            <a:ext cx="2438400" cy="75468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33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доктор биологических наук,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профессор,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член-корреспондент РАН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Placeholder 1">
            <a:extLst>
              <a:ext uri="{FF2B5EF4-FFF2-40B4-BE49-F238E27FC236}">
                <a16:creationId xmlns:a16="http://schemas.microsoft.com/office/drawing/2014/main" id="{35223948-5663-4189-AAC6-31180D2A1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79" y="1564245"/>
            <a:ext cx="2694597" cy="2020947"/>
          </a:xfrm>
          <a:prstGeom prst="ellipse">
            <a:avLst/>
          </a:prstGeom>
          <a:ln w="76200">
            <a:solidFill>
              <a:sysClr val="window" lastClr="FFFFFF">
                <a:lumMod val="75000"/>
              </a:sys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058900-2232-47ED-8192-E10488E07445}"/>
              </a:ext>
            </a:extLst>
          </p:cNvPr>
          <p:cNvSpPr txBox="1"/>
          <p:nvPr/>
        </p:nvSpPr>
        <p:spPr>
          <a:xfrm>
            <a:off x="596296" y="2529086"/>
            <a:ext cx="327995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«Клеточная и молекулярная биотехнология» с 2019 г.</a:t>
            </a:r>
          </a:p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</a:rPr>
              <a:t>Когнитивная нейробиология с 2022 г.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4B0B43D2-C1FA-4FA2-BCBC-EEA6368912C5}"/>
              </a:ext>
            </a:extLst>
          </p:cNvPr>
          <p:cNvSpPr/>
          <p:nvPr/>
        </p:nvSpPr>
        <p:spPr>
          <a:xfrm>
            <a:off x="616168" y="2114713"/>
            <a:ext cx="3261522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Бакалавриат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E33B7B-DA3D-44A1-A93E-861DDD54405A}"/>
              </a:ext>
            </a:extLst>
          </p:cNvPr>
          <p:cNvSpPr txBox="1"/>
          <p:nvPr/>
        </p:nvSpPr>
        <p:spPr>
          <a:xfrm>
            <a:off x="0" y="5298215"/>
            <a:ext cx="4722829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Международная 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лаборатория микрофизиологических систем </a:t>
            </a:r>
          </a:p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Лаборатория молекулярной физиологии</a:t>
            </a:r>
          </a:p>
          <a:p>
            <a:pPr marL="0" marR="0" lvl="0" indent="0" algn="r" defTabSz="121917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kern="0" dirty="0" smtClean="0">
                <a:solidFill>
                  <a:schemeClr val="accent1">
                    <a:lumMod val="50000"/>
                  </a:schemeClr>
                </a:solidFill>
              </a:rPr>
              <a:t>Лаборатория </a:t>
            </a:r>
            <a:r>
              <a:rPr lang="ru-RU" sz="1300" kern="0" dirty="0">
                <a:solidFill>
                  <a:schemeClr val="accent1">
                    <a:lumMod val="50000"/>
                  </a:schemeClr>
                </a:solidFill>
              </a:rPr>
              <a:t>исследований молекулярных механизмов </a:t>
            </a:r>
            <a:r>
              <a:rPr lang="ru-RU" sz="1300" kern="0" dirty="0" smtClean="0">
                <a:solidFill>
                  <a:schemeClr val="accent1">
                    <a:lumMod val="50000"/>
                  </a:schemeClr>
                </a:solidFill>
              </a:rPr>
              <a:t>долголетия</a:t>
            </a:r>
            <a:endParaRPr lang="en-US" sz="13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r" defTabSz="1219170">
              <a:spcBef>
                <a:spcPct val="20000"/>
              </a:spcBef>
              <a:defRPr/>
            </a:pPr>
            <a:r>
              <a:rPr lang="ru-RU" sz="1300" kern="0" dirty="0">
                <a:solidFill>
                  <a:schemeClr val="accent1">
                    <a:lumMod val="50000"/>
                  </a:schemeClr>
                </a:solidFill>
              </a:rPr>
              <a:t>НУГ «Изучение биологии рака на модели опухолевых органоидов»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8F70565B-44DA-4401-B147-C2A9C5E3B788}"/>
              </a:ext>
            </a:extLst>
          </p:cNvPr>
          <p:cNvSpPr/>
          <p:nvPr/>
        </p:nvSpPr>
        <p:spPr>
          <a:xfrm>
            <a:off x="537314" y="4914772"/>
            <a:ext cx="3261522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Научные лаборатории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495E2A5-9442-4A02-A9F7-C08AE0C57C0D}"/>
              </a:ext>
            </a:extLst>
          </p:cNvPr>
          <p:cNvSpPr/>
          <p:nvPr/>
        </p:nvSpPr>
        <p:spPr>
          <a:xfrm>
            <a:off x="8413936" y="861443"/>
            <a:ext cx="3261600" cy="400110"/>
          </a:xfrm>
          <a:prstGeom prst="rect">
            <a:avLst/>
          </a:prstGeom>
          <a:solidFill>
            <a:srgbClr val="F78B33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Цель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77591980-3FAA-4973-81E9-B2C4D64BBAFB}"/>
              </a:ext>
            </a:extLst>
          </p:cNvPr>
          <p:cNvSpPr/>
          <p:nvPr/>
        </p:nvSpPr>
        <p:spPr>
          <a:xfrm>
            <a:off x="8413936" y="3511560"/>
            <a:ext cx="3261600" cy="400110"/>
          </a:xfrm>
          <a:prstGeom prst="rect">
            <a:avLst/>
          </a:prstGeom>
          <a:solidFill>
            <a:srgbClr val="76717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Преподаватели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86512305-DE95-47C6-8C3E-637BE04D2210}"/>
              </a:ext>
            </a:extLst>
          </p:cNvPr>
          <p:cNvSpPr/>
          <p:nvPr/>
        </p:nvSpPr>
        <p:spPr>
          <a:xfrm>
            <a:off x="8379435" y="2329536"/>
            <a:ext cx="3261600" cy="400110"/>
          </a:xfrm>
          <a:prstGeom prst="rect">
            <a:avLst/>
          </a:prstGeom>
          <a:solidFill>
            <a:srgbClr val="77672A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Подготовка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5" name="Рисунок 24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531712A2-20E9-45E7-A283-F416147450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09" y="144410"/>
            <a:ext cx="649225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6BC151F-CEAF-4EA7-B891-F18BDB2C8E9F}"/>
              </a:ext>
            </a:extLst>
          </p:cNvPr>
          <p:cNvSpPr/>
          <p:nvPr/>
        </p:nvSpPr>
        <p:spPr>
          <a:xfrm>
            <a:off x="10291156" y="540903"/>
            <a:ext cx="795944" cy="41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0371" y="1136690"/>
            <a:ext cx="6572161" cy="77702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Образовательная программа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КЛЕТОЧНАЯ И МОЛЕКУЛЯРНАЯ БИОТЕХНОЛОГИЯ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реализуется 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факультете биологии и биотехнологии НИУ ВШЭ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584883" y="3196090"/>
            <a:ext cx="4296904" cy="100505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Академический руководитель программы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Степанова Евгения Владиславовна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доктор медицинских наук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328455" y="4980992"/>
            <a:ext cx="4457700" cy="100505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Менеджер программы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Попова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Анна Александровна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9959" y="1913715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HSE Sans" panose="02000000000000000000" pitchFamily="2" charset="0"/>
                <a:ea typeface="+mj-ea"/>
                <a:cs typeface="+mj-cs"/>
              </a:rPr>
              <a:t>Ссылка на страницу образовательной программы Клеточная и молекулярная биотехнология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9A3815E-79AF-484B-9265-9116A1FD9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0FE4DA-0A61-4D2A-AA37-1F8EB414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2629520"/>
            <a:ext cx="3143250" cy="3143250"/>
          </a:xfrm>
          <a:prstGeom prst="rect">
            <a:avLst/>
          </a:prstGeom>
        </p:spPr>
      </p:pic>
      <p:pic>
        <p:nvPicPr>
          <p:cNvPr id="1026" name="Picture 2" descr="https://www.hse.ru/org/persons/cimage/510856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14" y="4687045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se.ru/org/persons/cimage/7993558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652379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422732" y="1164052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Образовательная программа </a:t>
            </a:r>
            <a:br>
              <a:rPr lang="ru-RU" dirty="0"/>
            </a:br>
            <a:r>
              <a:rPr lang="ru-RU" b="1" dirty="0" smtClean="0"/>
              <a:t>КЛЕТОЧНАЯ И МОЛЕКУЛЯРНАЯ БИОТЕХНОЛОГИЯ</a:t>
            </a:r>
            <a:endParaRPr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 smtClean="0"/>
              <a:t>ОП Клеточная и молекулярная биотехнология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graphicFrame>
        <p:nvGraphicFramePr>
          <p:cNvPr id="228" name="Google Shape;228;p5"/>
          <p:cNvGraphicFramePr/>
          <p:nvPr>
            <p:extLst>
              <p:ext uri="{D42A27DB-BD31-4B8C-83A1-F6EECF244321}">
                <p14:modId xmlns:p14="http://schemas.microsoft.com/office/powerpoint/2010/main" val="2976459187"/>
              </p:ext>
            </p:extLst>
          </p:nvPr>
        </p:nvGraphicFramePr>
        <p:xfrm>
          <a:off x="422732" y="2596686"/>
          <a:ext cx="4943366" cy="3304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91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0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Продолжительность обучения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года</a:t>
                      </a:r>
                      <a:endParaRPr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Форма обучения 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очная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4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Диплом 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бакалавр по направлению «Биология»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Язык обучения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русский, английский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6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Стоимость обучения</a:t>
                      </a:r>
                      <a:endParaRPr sz="16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540 </a:t>
                      </a:r>
                      <a:r>
                        <a:rPr lang="ru-RU" sz="16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 руб. в год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9" name="Google Shape;229;p5"/>
          <p:cNvSpPr txBox="1"/>
          <p:nvPr/>
        </p:nvSpPr>
        <p:spPr>
          <a:xfrm>
            <a:off x="6140623" y="1739535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ПРИЕМЕ В 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5"/>
          <p:cNvGraphicFramePr/>
          <p:nvPr>
            <p:extLst>
              <p:ext uri="{D42A27DB-BD31-4B8C-83A1-F6EECF244321}">
                <p14:modId xmlns:p14="http://schemas.microsoft.com/office/powerpoint/2010/main" val="3772004910"/>
              </p:ext>
            </p:extLst>
          </p:nvPr>
        </p:nvGraphicFramePr>
        <p:xfrm>
          <a:off x="5875328" y="2067444"/>
          <a:ext cx="5985969" cy="1815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1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997">
                  <a:extLst>
                    <a:ext uri="{9D8B030D-6E8A-4147-A177-3AD203B41FA5}">
                      <a16:colId xmlns:a16="http://schemas.microsoft.com/office/drawing/2014/main" val="1840944375"/>
                    </a:ext>
                  </a:extLst>
                </a:gridCol>
                <a:gridCol w="153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Бюджетные места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Платные места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Государственные</a:t>
                      </a:r>
                      <a:r>
                        <a:rPr lang="ru-RU" sz="1600" b="1" u="none" strike="noStrike" kern="1200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 стипендии Правительства РФ для иностранцев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kern="1200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rPr>
                        <a:t>Платные места для иностранцев</a:t>
                      </a:r>
                      <a:endParaRPr sz="1600" b="1" u="none" strike="noStrike" kern="1200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/>
                        <a:t>25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/>
                        <a:t>10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/>
                        <a:t>2</a:t>
                      </a:r>
                      <a:endParaRPr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1" name="Google Shape;231;p5"/>
          <p:cNvSpPr txBox="1"/>
          <p:nvPr/>
        </p:nvSpPr>
        <p:spPr>
          <a:xfrm>
            <a:off x="6259892" y="4211003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ВСТУПИТЕЛЬНЫЕ ИСПЫТАНИЯ В 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en-US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2" name="Google Shape;232;p5"/>
          <p:cNvGraphicFramePr/>
          <p:nvPr>
            <p:extLst>
              <p:ext uri="{D42A27DB-BD31-4B8C-83A1-F6EECF244321}">
                <p14:modId xmlns:p14="http://schemas.microsoft.com/office/powerpoint/2010/main" val="343679580"/>
              </p:ext>
            </p:extLst>
          </p:nvPr>
        </p:nvGraphicFramePr>
        <p:xfrm>
          <a:off x="5875329" y="4564365"/>
          <a:ext cx="5985969" cy="19812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Биология</a:t>
                      </a:r>
                      <a:endParaRPr sz="2000" b="1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Математика (профильный экзамен) / химия - выбору</a:t>
                      </a:r>
                      <a:endParaRPr sz="1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Русский язык</a:t>
                      </a:r>
                      <a:endParaRPr sz="16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балл 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2000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балл </a:t>
                      </a:r>
                      <a:endParaRPr sz="2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 sz="200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Минимальный балл 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sz="2000" dirty="0"/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422732" y="1164052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dirty="0"/>
              <a:t>Образовательная программа </a:t>
            </a:r>
            <a:br>
              <a:rPr lang="ru-RU" dirty="0"/>
            </a:br>
            <a:r>
              <a:rPr lang="ru-RU" b="1" dirty="0" smtClean="0"/>
              <a:t>КЛЕТОЧНАЯ И МОЛЕКУЛЯРНАЯ БИОТЕХНОЛОГИЯ</a:t>
            </a:r>
            <a:endParaRPr dirty="0"/>
          </a:p>
        </p:txBody>
      </p:sp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/>
              <a:t>Факультет биологии и биотехнологии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 dirty="0" smtClean="0"/>
              <a:t>ОП Клеточная и молекулярная биотехнология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29" name="Google Shape;229;p5"/>
          <p:cNvSpPr txBox="1"/>
          <p:nvPr/>
        </p:nvSpPr>
        <p:spPr>
          <a:xfrm>
            <a:off x="6140623" y="1739535"/>
            <a:ext cx="5245561" cy="49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 ПРИЕМЕ </a:t>
            </a:r>
            <a:r>
              <a:rPr lang="ru-RU" sz="1800" b="1" i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2023 </a:t>
            </a:r>
            <a:r>
              <a:rPr lang="ru-RU" sz="1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endParaRPr sz="1400" b="0" i="0" dirty="0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43938"/>
              </p:ext>
            </p:extLst>
          </p:nvPr>
        </p:nvGraphicFramePr>
        <p:xfrm>
          <a:off x="766517" y="2604847"/>
          <a:ext cx="10748211" cy="377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642">
                  <a:extLst>
                    <a:ext uri="{9D8B030D-6E8A-4147-A177-3AD203B41FA5}">
                      <a16:colId xmlns:a16="http://schemas.microsoft.com/office/drawing/2014/main" val="858660294"/>
                    </a:ext>
                  </a:extLst>
                </a:gridCol>
                <a:gridCol w="1549240">
                  <a:extLst>
                    <a:ext uri="{9D8B030D-6E8A-4147-A177-3AD203B41FA5}">
                      <a16:colId xmlns:a16="http://schemas.microsoft.com/office/drawing/2014/main" val="1041362784"/>
                    </a:ext>
                  </a:extLst>
                </a:gridCol>
                <a:gridCol w="1621517">
                  <a:extLst>
                    <a:ext uri="{9D8B030D-6E8A-4147-A177-3AD203B41FA5}">
                      <a16:colId xmlns:a16="http://schemas.microsoft.com/office/drawing/2014/main" val="3621087168"/>
                    </a:ext>
                  </a:extLst>
                </a:gridCol>
                <a:gridCol w="3278170">
                  <a:extLst>
                    <a:ext uri="{9D8B030D-6E8A-4147-A177-3AD203B41FA5}">
                      <a16:colId xmlns:a16="http://schemas.microsoft.com/office/drawing/2014/main" val="3215768675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3704800500"/>
                    </a:ext>
                  </a:extLst>
                </a:gridCol>
              </a:tblGrid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 них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Проходной</a:t>
                      </a:r>
                      <a:r>
                        <a:rPr lang="ru-RU" baseline="0" dirty="0" smtClean="0"/>
                        <a:t>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13348"/>
                  </a:ext>
                </a:extLst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</a:t>
                      </a:r>
                      <a:r>
                        <a:rPr lang="ru-RU" baseline="0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БВИ</a:t>
                      </a:r>
                      <a:r>
                        <a:rPr lang="ru-RU" baseline="0" dirty="0" smtClean="0"/>
                        <a:t> – 16;</a:t>
                      </a:r>
                    </a:p>
                    <a:p>
                      <a:pPr algn="ctr"/>
                      <a:r>
                        <a:rPr lang="ru-RU" baseline="0" dirty="0" smtClean="0"/>
                        <a:t>целевая квота – 1;</a:t>
                      </a:r>
                    </a:p>
                    <a:p>
                      <a:pPr algn="ctr"/>
                      <a:r>
                        <a:rPr lang="ru-RU" baseline="0" dirty="0" smtClean="0"/>
                        <a:t>отдельная квоты – 1;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ЕГЭ</a:t>
                      </a:r>
                      <a:r>
                        <a:rPr lang="ru-RU" baseline="0" dirty="0" smtClean="0"/>
                        <a:t> –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866351"/>
                  </a:ext>
                </a:extLst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28422"/>
                  </a:ext>
                </a:extLst>
              </a:tr>
              <a:tr h="696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Иностранные</a:t>
                      </a:r>
                      <a:r>
                        <a:rPr lang="ru-RU" baseline="0" dirty="0" smtClean="0"/>
                        <a:t> студенты (платные)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квота </a:t>
                      </a:r>
                      <a:r>
                        <a:rPr lang="ru-RU" dirty="0" err="1" smtClean="0"/>
                        <a:t>Россотрудничества</a:t>
                      </a:r>
                      <a:r>
                        <a:rPr lang="ru-RU" dirty="0" smtClean="0"/>
                        <a:t> – 3 чел;</a:t>
                      </a:r>
                    </a:p>
                    <a:p>
                      <a:pPr algn="ctr"/>
                      <a:r>
                        <a:rPr lang="ru-RU" dirty="0" smtClean="0"/>
                        <a:t>межд.</a:t>
                      </a:r>
                      <a:r>
                        <a:rPr lang="ru-RU" baseline="0" dirty="0" smtClean="0"/>
                        <a:t> олимпиада молодежи – 2 чел;</a:t>
                      </a:r>
                    </a:p>
                    <a:p>
                      <a:pPr algn="ctr"/>
                      <a:r>
                        <a:rPr lang="ru-RU" baseline="0" dirty="0" smtClean="0"/>
                        <a:t>самостоятельный отбор – 11 чел;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отдельный конкурс (</a:t>
                      </a:r>
                      <a:r>
                        <a:rPr lang="ru-RU" baseline="0" dirty="0" err="1" smtClean="0"/>
                        <a:t>коммерч</a:t>
                      </a:r>
                      <a:r>
                        <a:rPr lang="ru-RU" baseline="0" dirty="0" smtClean="0"/>
                        <a:t>) – 1 чел.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0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974C72-BD2F-4679-B0B8-726D912E39F4}"/>
              </a:ext>
            </a:extLst>
          </p:cNvPr>
          <p:cNvSpPr txBox="1"/>
          <p:nvPr/>
        </p:nvSpPr>
        <p:spPr>
          <a:xfrm>
            <a:off x="3179315" y="444615"/>
            <a:ext cx="830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Roboto Light" panose="02000000000000000000" pitchFamily="2" charset="0"/>
              </a:rPr>
              <a:t>Образовательная программа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Roboto Light" panose="02000000000000000000" pitchFamily="2" charset="0"/>
              </a:rPr>
              <a:t>«Клеточная и молекулярная биотехнология»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1D9C8-10C0-4164-97B1-8E092AE3EF5B}"/>
              </a:ext>
            </a:extLst>
          </p:cNvPr>
          <p:cNvSpPr txBox="1"/>
          <p:nvPr/>
        </p:nvSpPr>
        <p:spPr>
          <a:xfrm>
            <a:off x="3529728" y="2002518"/>
            <a:ext cx="7601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Практико-ориентированная программа </a:t>
            </a:r>
            <a:r>
              <a:rPr lang="ru-RU" dirty="0" smtClean="0"/>
              <a:t>направлена </a:t>
            </a:r>
            <a:r>
              <a:rPr lang="ru-RU" dirty="0"/>
              <a:t>на подготовку специалистов высшей квалификации в области современной биологии и биотехнологии. Программа подходит для студентов, нацеленных на будущую карьеру как  в научно-исследовательской, так и </a:t>
            </a:r>
            <a:r>
              <a:rPr lang="ru-RU" dirty="0" smtClean="0"/>
              <a:t>в прикладной биологии </a:t>
            </a:r>
            <a:r>
              <a:rPr lang="ru-RU" dirty="0"/>
              <a:t>и </a:t>
            </a:r>
            <a:r>
              <a:rPr lang="ru-RU" dirty="0" smtClean="0"/>
              <a:t>биотехнологии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Программа </a:t>
            </a:r>
            <a:r>
              <a:rPr lang="ru-RU" dirty="0"/>
              <a:t>дает фундаментальные знания по клеточной и молекулярной биологии, математике, </a:t>
            </a:r>
            <a:r>
              <a:rPr lang="ru-RU" dirty="0" err="1"/>
              <a:t>биоинформатике</a:t>
            </a:r>
            <a:r>
              <a:rPr lang="ru-RU" dirty="0"/>
              <a:t>, химии и </a:t>
            </a:r>
            <a:r>
              <a:rPr lang="ru-RU" dirty="0" smtClean="0"/>
              <a:t>биотехнологии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Обязательным элементом образовательного процесса является научная деятельность. Под руководством ведущих академических ученых студенты с первого курса делают шаги в науку, чтобы оставить свой значимый </a:t>
            </a:r>
            <a:r>
              <a:rPr lang="ru-RU" dirty="0" smtClean="0"/>
              <a:t>след</a:t>
            </a:r>
            <a:endParaRPr lang="ru-RU" dirty="0"/>
          </a:p>
        </p:txBody>
      </p:sp>
      <p:pic>
        <p:nvPicPr>
          <p:cNvPr id="9" name="Рисунок 8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A8010DF4-482E-4387-B396-06541AF7F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55" y="341417"/>
            <a:ext cx="649225" cy="652273"/>
          </a:xfrm>
          <a:prstGeom prst="rect">
            <a:avLst/>
          </a:prstGeom>
        </p:spPr>
      </p:pic>
      <p:pic>
        <p:nvPicPr>
          <p:cNvPr id="2056" name="Picture 8" descr="https://vtkv.com.ru/upload/iblock/0ba/0bac8af6a9c3d9ccdf7d9cf8e4ac2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9" y="1997082"/>
            <a:ext cx="2654127" cy="19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https://media.zicxa.com/2852986"/>
          <p:cNvSpPr>
            <a:spLocks noChangeAspect="1" noChangeArrowheads="1"/>
          </p:cNvSpPr>
          <p:nvPr/>
        </p:nvSpPr>
        <p:spPr bwMode="auto">
          <a:xfrm>
            <a:off x="-8180058" y="7393241"/>
            <a:ext cx="102858" cy="1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bs.twimg.com/media/FViUtrmWIAArq3F?format=jpg&amp;name=4096x4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4209300"/>
            <a:ext cx="2696531" cy="15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0354235" y="403412"/>
            <a:ext cx="439271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68974" y="2530346"/>
            <a:ext cx="1118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Сильный преподавательский состав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Практико-ориентированный подход к обучению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Активная научно-исследовательская работа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образовательная траектория и междисциплинарный подход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23;p5"/>
          <p:cNvSpPr txBox="1">
            <a:spLocks/>
          </p:cNvSpPr>
          <p:nvPr/>
        </p:nvSpPr>
        <p:spPr>
          <a:xfrm>
            <a:off x="385813" y="1719196"/>
            <a:ext cx="5553999" cy="777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ru-RU" b="1" dirty="0" smtClean="0"/>
              <a:t>ПРЕИМУЩЕСТВА ОБУЧЕНИЯ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3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452" y="1497725"/>
            <a:ext cx="10704872" cy="5071241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Программа реализуется в рамках направления 06.03.01 «Биология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Учебные курсы:</a:t>
            </a:r>
            <a:endParaRPr lang="en-US" sz="2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Факультет биологии и биотехнологии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ОП КЛЕТОЧНАЯ И МОЛЕКУЛЯРНАЯ БИОТЕХНОЛОГИЯ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 txBox="1">
            <a:spLocks/>
          </p:cNvSpPr>
          <p:nvPr/>
        </p:nvSpPr>
        <p:spPr>
          <a:xfrm>
            <a:off x="4788816" y="2488676"/>
            <a:ext cx="7181511" cy="4064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КЛЮЧЕВЫЕ БЛОКИ ОБРАЗОВАТЕЛЬНОЙ ПРОГРАММЫ: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Профессиональный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модуль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Major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Дополнительный модуль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Minor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Практический модуль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(практика, проекты)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Дисциплины общего цикла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(ДОЦ) 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Факультативы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(английский)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Модуль Data Culture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Модуль государственной итоговой аттестации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(ГИА)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97349B-85F9-421E-81A4-9B88DD0289F9}"/>
              </a:ext>
            </a:extLst>
          </p:cNvPr>
          <p:cNvSpPr/>
          <p:nvPr/>
        </p:nvSpPr>
        <p:spPr>
          <a:xfrm>
            <a:off x="10359342" y="468191"/>
            <a:ext cx="333857" cy="408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76" y="2937361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title"/>
          </p:nvPr>
        </p:nvSpPr>
        <p:spPr>
          <a:xfrm>
            <a:off x="422734" y="1367856"/>
            <a:ext cx="9266698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Содержание </a:t>
            </a:r>
            <a:r>
              <a:rPr lang="ru-RU" b="1" dirty="0" smtClean="0"/>
              <a:t>программы – базовые дисциплины</a:t>
            </a:r>
            <a:endParaRPr dirty="0"/>
          </a:p>
        </p:txBody>
      </p:sp>
      <p:sp>
        <p:nvSpPr>
          <p:cNvPr id="372" name="Google Shape;372;p1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373" name="Google Shape;373;p1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ru-RU" dirty="0"/>
              <a:t>ОП КЛЕТОЧНАЯ И МОЛЕКУЛЯРНАЯ БИОТЕХНОЛОГИЯ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 dirty="0"/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endParaRPr/>
          </a:p>
        </p:txBody>
      </p:sp>
      <p:sp>
        <p:nvSpPr>
          <p:cNvPr id="375" name="Google Shape;375;p10"/>
          <p:cNvSpPr txBox="1"/>
          <p:nvPr/>
        </p:nvSpPr>
        <p:spPr>
          <a:xfrm>
            <a:off x="275924" y="2144881"/>
            <a:ext cx="3898899" cy="2587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«МАТЕМАТИКА</a:t>
            </a:r>
            <a:r>
              <a:rPr lang="en-US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 ФИЗИКА»</a:t>
            </a:r>
          </a:p>
          <a:p>
            <a:pPr algn="ctr"/>
            <a:endParaRPr lang="ru-RU" sz="1400" b="1" u="sng" dirty="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Линейная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алгебра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Математический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анализ с основами дифференциальных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уравнений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Теория </a:t>
            </a:r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вероятностей и математическая 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статистика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Физика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4174823" y="2144881"/>
            <a:ext cx="3926441" cy="14645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«ХИМИЯ»</a:t>
            </a:r>
          </a:p>
          <a:p>
            <a:pPr lvl="0" algn="ctr"/>
            <a:endParaRPr dirty="0" smtClean="0"/>
          </a:p>
          <a:p>
            <a:pPr marL="285750" marR="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Общая </a:t>
            </a:r>
            <a:r>
              <a:rPr lang="ru-RU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 неорганическая химия</a:t>
            </a:r>
            <a:endParaRPr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Органическая </a:t>
            </a:r>
            <a:r>
              <a:rPr lang="ru-RU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химия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41033" y="399011"/>
            <a:ext cx="432262" cy="68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76;p10"/>
          <p:cNvSpPr txBox="1"/>
          <p:nvPr/>
        </p:nvSpPr>
        <p:spPr>
          <a:xfrm>
            <a:off x="8101264" y="2144880"/>
            <a:ext cx="3898899" cy="35340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«БИОЛОГИЯ»</a:t>
            </a:r>
          </a:p>
          <a:p>
            <a:pPr lvl="0" algn="ctr"/>
            <a:endParaRPr dirty="0" smtClean="0"/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/>
              <a:t>Структурная и эволюционная </a:t>
            </a:r>
            <a:r>
              <a:rPr lang="ru-RU" dirty="0" smtClean="0"/>
              <a:t>ботаника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Зоология беспозвоночных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Зоология позвоночных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Биохимия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Гистология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Физиология </a:t>
            </a:r>
            <a:r>
              <a:rPr lang="ru-RU" dirty="0"/>
              <a:t>человека с основами </a:t>
            </a:r>
            <a:r>
              <a:rPr lang="ru-RU" dirty="0" smtClean="0"/>
              <a:t>биофизики</a:t>
            </a:r>
          </a:p>
          <a:p>
            <a:pPr marL="285750" lvl="0" indent="-285750">
              <a:spcBef>
                <a:spcPts val="300"/>
              </a:spcBef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ru-RU" dirty="0" smtClean="0"/>
              <a:t>Иммунология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0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3551</TotalTime>
  <Words>1029</Words>
  <Application>Microsoft Office PowerPoint</Application>
  <PresentationFormat>Широкоэкранный</PresentationFormat>
  <Paragraphs>236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DIN Pro Regular</vt:lpstr>
      <vt:lpstr>DINPro-Bold</vt:lpstr>
      <vt:lpstr>HSE Sans</vt:lpstr>
      <vt:lpstr>Noto Sans Symbols</vt:lpstr>
      <vt:lpstr>Roboto Light</vt:lpstr>
      <vt:lpstr>Wingdings</vt:lpstr>
      <vt:lpstr>Тема Office</vt:lpstr>
      <vt:lpstr>КЛЕТОЧНАЯ И МОЛЕКУЛЯРНАЯ БИОТЕХНОЛОГИЯ</vt:lpstr>
      <vt:lpstr>Презентация PowerPoint</vt:lpstr>
      <vt:lpstr>Образовательная программа  КЛЕТОЧНАЯ И МОЛЕКУЛЯРНАЯ БИОТЕХНОЛОГИЯ  реализуется на факультете биологии и биотехнологии НИУ ВШЭ   </vt:lpstr>
      <vt:lpstr>Образовательная программа  КЛЕТОЧНАЯ И МОЛЕКУЛЯРНАЯ БИОТЕХНОЛОГИЯ</vt:lpstr>
      <vt:lpstr>Образовательная программа  КЛЕТОЧНАЯ И МОЛЕКУЛЯРНАЯ БИОТЕХНОЛОГИЯ</vt:lpstr>
      <vt:lpstr>Презентация PowerPoint</vt:lpstr>
      <vt:lpstr>Презентация PowerPoint</vt:lpstr>
      <vt:lpstr>Презентация PowerPoint</vt:lpstr>
      <vt:lpstr>Содержание программы – базовые дисциплины</vt:lpstr>
      <vt:lpstr>Содержание программы – профильные дисциплины</vt:lpstr>
      <vt:lpstr>ПРАКТИКА И НАУЧНО-ИССЛЕДОВАТЕЛЬСКАЯ РАБОТА СТУДЕНТОВ</vt:lpstr>
      <vt:lpstr>ПЕРСПЕКТИВЫ ПОСЛЕ ОБУЧЕНИЯ</vt:lpstr>
      <vt:lpstr>  Сайт приемной комиссии </vt:lpstr>
      <vt:lpstr>Презентация PowerPoint</vt:lpstr>
      <vt:lpstr>Презентация PowerPoint</vt:lpstr>
      <vt:lpstr>Спасибо за внимание! Ждем Вас на программе!  Готовы ответить на вопросы)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ЭКОНОМИКИ</dc:title>
  <dc:creator>Татьяна Стрелкова</dc:creator>
  <cp:lastModifiedBy>Степанова Евгения Владиславовна</cp:lastModifiedBy>
  <cp:revision>264</cp:revision>
  <dcterms:created xsi:type="dcterms:W3CDTF">2020-11-23T09:20:22Z</dcterms:created>
  <dcterms:modified xsi:type="dcterms:W3CDTF">2024-02-08T12:47:31Z</dcterms:modified>
</cp:coreProperties>
</file>