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6"/>
    <p:restoredTop sz="94629"/>
  </p:normalViewPr>
  <p:slideViewPr>
    <p:cSldViewPr snapToGrid="0" snapToObjects="1">
      <p:cViewPr varScale="1">
        <p:scale>
          <a:sx n="109" d="100"/>
          <a:sy n="109" d="100"/>
        </p:scale>
        <p:origin x="58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A9392A-69CB-411D-9072-D53C154A777D}" type="doc">
      <dgm:prSet loTypeId="urn:microsoft.com/office/officeart/2005/8/layout/default#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8A003D7-A906-42BA-B5FD-A48CF00AA356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/>
            <a:t>История, государство и политика ибероамериканских стран</a:t>
          </a:r>
          <a:endParaRPr lang="ru-RU" dirty="0"/>
        </a:p>
      </dgm:t>
    </dgm:pt>
    <dgm:pt modelId="{1E5C18ED-D4D2-4304-BD4A-33AE591320AA}" type="parTrans" cxnId="{AC5B74A4-95A1-4F91-9DD8-BD76A4592A1B}">
      <dgm:prSet/>
      <dgm:spPr/>
      <dgm:t>
        <a:bodyPr/>
        <a:lstStyle/>
        <a:p>
          <a:endParaRPr lang="ru-RU"/>
        </a:p>
      </dgm:t>
    </dgm:pt>
    <dgm:pt modelId="{FCF61A0A-6C7A-4BAC-B0D0-1D3AA22DAEBF}" type="sibTrans" cxnId="{AC5B74A4-95A1-4F91-9DD8-BD76A4592A1B}">
      <dgm:prSet/>
      <dgm:spPr/>
      <dgm:t>
        <a:bodyPr/>
        <a:lstStyle/>
        <a:p>
          <a:endParaRPr lang="ru-RU"/>
        </a:p>
      </dgm:t>
    </dgm:pt>
    <dgm:pt modelId="{A23AC8E5-6D0C-4B92-88A2-71BC6562DA89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/>
            <a:t>Международные отношения и дипломатия ибероамериканского мира</a:t>
          </a:r>
          <a:endParaRPr lang="ru-RU" dirty="0"/>
        </a:p>
      </dgm:t>
    </dgm:pt>
    <dgm:pt modelId="{C158EA26-1B6D-4FC3-9734-727E4A0C6811}" type="parTrans" cxnId="{8B4B2337-BE24-4C17-8FA8-D46B5EE2DB5F}">
      <dgm:prSet/>
      <dgm:spPr/>
      <dgm:t>
        <a:bodyPr/>
        <a:lstStyle/>
        <a:p>
          <a:endParaRPr lang="ru-RU"/>
        </a:p>
      </dgm:t>
    </dgm:pt>
    <dgm:pt modelId="{F119D873-069A-4910-AEC4-16EF758E72D4}" type="sibTrans" cxnId="{8B4B2337-BE24-4C17-8FA8-D46B5EE2DB5F}">
      <dgm:prSet/>
      <dgm:spPr/>
      <dgm:t>
        <a:bodyPr/>
        <a:lstStyle/>
        <a:p>
          <a:endParaRPr lang="ru-RU"/>
        </a:p>
      </dgm:t>
    </dgm:pt>
    <dgm:pt modelId="{0955627D-57B9-4B48-BCC8-8571D611A20C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/>
            <a:t>Экономика и бизнес современной Ибероамерики: особенности и перспективы</a:t>
          </a:r>
          <a:endParaRPr lang="ru-RU" dirty="0"/>
        </a:p>
      </dgm:t>
    </dgm:pt>
    <dgm:pt modelId="{78469116-42C1-4D6E-925F-217FD18B4092}" type="parTrans" cxnId="{9A27B85E-9D5B-4CCD-8A70-14245FD4CA1E}">
      <dgm:prSet/>
      <dgm:spPr/>
      <dgm:t>
        <a:bodyPr/>
        <a:lstStyle/>
        <a:p>
          <a:endParaRPr lang="ru-RU"/>
        </a:p>
      </dgm:t>
    </dgm:pt>
    <dgm:pt modelId="{1F4075B9-316E-4327-BA6C-E6B4F04B57B6}" type="sibTrans" cxnId="{9A27B85E-9D5B-4CCD-8A70-14245FD4CA1E}">
      <dgm:prSet/>
      <dgm:spPr/>
      <dgm:t>
        <a:bodyPr/>
        <a:lstStyle/>
        <a:p>
          <a:endParaRPr lang="ru-RU"/>
        </a:p>
      </dgm:t>
    </dgm:pt>
    <dgm:pt modelId="{AFBACC39-C9E8-458A-B719-5B16C7CC36F8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/>
            <a:t>Социум, религия и культура в ибероамериканском мире</a:t>
          </a:r>
          <a:endParaRPr lang="ru-RU" dirty="0"/>
        </a:p>
      </dgm:t>
    </dgm:pt>
    <dgm:pt modelId="{73548A78-3C5D-4081-8FBA-090907DBE455}" type="parTrans" cxnId="{192C7472-A72A-4625-A68C-7432278CE2A7}">
      <dgm:prSet/>
      <dgm:spPr/>
      <dgm:t>
        <a:bodyPr/>
        <a:lstStyle/>
        <a:p>
          <a:endParaRPr lang="ru-RU"/>
        </a:p>
      </dgm:t>
    </dgm:pt>
    <dgm:pt modelId="{29E2D037-CAF1-4346-AE9F-5CDF30D3C60B}" type="sibTrans" cxnId="{192C7472-A72A-4625-A68C-7432278CE2A7}">
      <dgm:prSet/>
      <dgm:spPr/>
      <dgm:t>
        <a:bodyPr/>
        <a:lstStyle/>
        <a:p>
          <a:endParaRPr lang="ru-RU"/>
        </a:p>
      </dgm:t>
    </dgm:pt>
    <dgm:pt modelId="{4385B143-7FB7-48CA-85F2-71513EFDD136}" type="pres">
      <dgm:prSet presAssocID="{B2A9392A-69CB-411D-9072-D53C154A777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75F015-F6B2-455A-B7FB-DC17B9A8B16A}" type="pres">
      <dgm:prSet presAssocID="{98A003D7-A906-42BA-B5FD-A48CF00AA356}" presName="node" presStyleLbl="node1" presStyleIdx="0" presStyleCnt="4" custLinFactNeighborX="17819" custLinFactNeighborY="-44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B289D-C231-4C11-9F2F-E24E307C684D}" type="pres">
      <dgm:prSet presAssocID="{FCF61A0A-6C7A-4BAC-B0D0-1D3AA22DAEBF}" presName="sibTrans" presStyleCnt="0"/>
      <dgm:spPr/>
    </dgm:pt>
    <dgm:pt modelId="{063D94C7-BDB9-4FB2-A16B-50738A4BBEDA}" type="pres">
      <dgm:prSet presAssocID="{A23AC8E5-6D0C-4B92-88A2-71BC6562DA89}" presName="node" presStyleLbl="node1" presStyleIdx="1" presStyleCnt="4" custLinFactNeighborX="8735" custLinFactNeighborY="-44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12DBE7-B49B-428A-882C-CBF64CAFE5FA}" type="pres">
      <dgm:prSet presAssocID="{F119D873-069A-4910-AEC4-16EF758E72D4}" presName="sibTrans" presStyleCnt="0"/>
      <dgm:spPr/>
    </dgm:pt>
    <dgm:pt modelId="{2F1E0768-2972-4153-B07C-B3399C0A0BF7}" type="pres">
      <dgm:prSet presAssocID="{0955627D-57B9-4B48-BCC8-8571D611A20C}" presName="node" presStyleLbl="node1" presStyleIdx="2" presStyleCnt="4" custLinFactNeighborX="-613" custLinFactNeighborY="-44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28A46-5DB0-46C5-A9E7-2CDF752FB51E}" type="pres">
      <dgm:prSet presAssocID="{1F4075B9-316E-4327-BA6C-E6B4F04B57B6}" presName="sibTrans" presStyleCnt="0"/>
      <dgm:spPr/>
    </dgm:pt>
    <dgm:pt modelId="{A666EDBD-23FD-4D63-97CA-86148CD602D7}" type="pres">
      <dgm:prSet presAssocID="{AFBACC39-C9E8-458A-B719-5B16C7CC36F8}" presName="node" presStyleLbl="node1" presStyleIdx="3" presStyleCnt="4" custLinFactNeighborX="-9307" custLinFactNeighborY="-44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FA1898-54E1-40B2-8C74-5F5B49E0CAA5}" type="presOf" srcId="{AFBACC39-C9E8-458A-B719-5B16C7CC36F8}" destId="{A666EDBD-23FD-4D63-97CA-86148CD602D7}" srcOrd="0" destOrd="0" presId="urn:microsoft.com/office/officeart/2005/8/layout/default#1"/>
    <dgm:cxn modelId="{192C7472-A72A-4625-A68C-7432278CE2A7}" srcId="{B2A9392A-69CB-411D-9072-D53C154A777D}" destId="{AFBACC39-C9E8-458A-B719-5B16C7CC36F8}" srcOrd="3" destOrd="0" parTransId="{73548A78-3C5D-4081-8FBA-090907DBE455}" sibTransId="{29E2D037-CAF1-4346-AE9F-5CDF30D3C60B}"/>
    <dgm:cxn modelId="{9A27B85E-9D5B-4CCD-8A70-14245FD4CA1E}" srcId="{B2A9392A-69CB-411D-9072-D53C154A777D}" destId="{0955627D-57B9-4B48-BCC8-8571D611A20C}" srcOrd="2" destOrd="0" parTransId="{78469116-42C1-4D6E-925F-217FD18B4092}" sibTransId="{1F4075B9-316E-4327-BA6C-E6B4F04B57B6}"/>
    <dgm:cxn modelId="{8B4B2337-BE24-4C17-8FA8-D46B5EE2DB5F}" srcId="{B2A9392A-69CB-411D-9072-D53C154A777D}" destId="{A23AC8E5-6D0C-4B92-88A2-71BC6562DA89}" srcOrd="1" destOrd="0" parTransId="{C158EA26-1B6D-4FC3-9734-727E4A0C6811}" sibTransId="{F119D873-069A-4910-AEC4-16EF758E72D4}"/>
    <dgm:cxn modelId="{A259424C-DA26-4C49-A1A3-C36A8A721514}" type="presOf" srcId="{B2A9392A-69CB-411D-9072-D53C154A777D}" destId="{4385B143-7FB7-48CA-85F2-71513EFDD136}" srcOrd="0" destOrd="0" presId="urn:microsoft.com/office/officeart/2005/8/layout/default#1"/>
    <dgm:cxn modelId="{AC5B74A4-95A1-4F91-9DD8-BD76A4592A1B}" srcId="{B2A9392A-69CB-411D-9072-D53C154A777D}" destId="{98A003D7-A906-42BA-B5FD-A48CF00AA356}" srcOrd="0" destOrd="0" parTransId="{1E5C18ED-D4D2-4304-BD4A-33AE591320AA}" sibTransId="{FCF61A0A-6C7A-4BAC-B0D0-1D3AA22DAEBF}"/>
    <dgm:cxn modelId="{2C15D5AF-7BDC-488E-A3E4-50B6C844CF77}" type="presOf" srcId="{0955627D-57B9-4B48-BCC8-8571D611A20C}" destId="{2F1E0768-2972-4153-B07C-B3399C0A0BF7}" srcOrd="0" destOrd="0" presId="urn:microsoft.com/office/officeart/2005/8/layout/default#1"/>
    <dgm:cxn modelId="{1C1E84BB-3AFC-4E50-9D9F-54BE02AE2B82}" type="presOf" srcId="{A23AC8E5-6D0C-4B92-88A2-71BC6562DA89}" destId="{063D94C7-BDB9-4FB2-A16B-50738A4BBEDA}" srcOrd="0" destOrd="0" presId="urn:microsoft.com/office/officeart/2005/8/layout/default#1"/>
    <dgm:cxn modelId="{0BB5980F-959C-4F00-8576-5CE3AEA721CD}" type="presOf" srcId="{98A003D7-A906-42BA-B5FD-A48CF00AA356}" destId="{E975F015-F6B2-455A-B7FB-DC17B9A8B16A}" srcOrd="0" destOrd="0" presId="urn:microsoft.com/office/officeart/2005/8/layout/default#1"/>
    <dgm:cxn modelId="{66C02391-A08B-4FCE-AFB8-F3572A455369}" type="presParOf" srcId="{4385B143-7FB7-48CA-85F2-71513EFDD136}" destId="{E975F015-F6B2-455A-B7FB-DC17B9A8B16A}" srcOrd="0" destOrd="0" presId="urn:microsoft.com/office/officeart/2005/8/layout/default#1"/>
    <dgm:cxn modelId="{DADB7722-FF75-419D-AF29-5E5EC9DC6AB1}" type="presParOf" srcId="{4385B143-7FB7-48CA-85F2-71513EFDD136}" destId="{D5CB289D-C231-4C11-9F2F-E24E307C684D}" srcOrd="1" destOrd="0" presId="urn:microsoft.com/office/officeart/2005/8/layout/default#1"/>
    <dgm:cxn modelId="{94B9E9C9-7519-4A78-9EEC-5C6B2835E3A1}" type="presParOf" srcId="{4385B143-7FB7-48CA-85F2-71513EFDD136}" destId="{063D94C7-BDB9-4FB2-A16B-50738A4BBEDA}" srcOrd="2" destOrd="0" presId="urn:microsoft.com/office/officeart/2005/8/layout/default#1"/>
    <dgm:cxn modelId="{BCCAE81E-1A93-4F5B-9426-3DC421EC4C5A}" type="presParOf" srcId="{4385B143-7FB7-48CA-85F2-71513EFDD136}" destId="{E112DBE7-B49B-428A-882C-CBF64CAFE5FA}" srcOrd="3" destOrd="0" presId="urn:microsoft.com/office/officeart/2005/8/layout/default#1"/>
    <dgm:cxn modelId="{3342647A-D282-4C32-896F-2C2695CAAD19}" type="presParOf" srcId="{4385B143-7FB7-48CA-85F2-71513EFDD136}" destId="{2F1E0768-2972-4153-B07C-B3399C0A0BF7}" srcOrd="4" destOrd="0" presId="urn:microsoft.com/office/officeart/2005/8/layout/default#1"/>
    <dgm:cxn modelId="{157640FC-18C1-461E-96AD-154CDB30152B}" type="presParOf" srcId="{4385B143-7FB7-48CA-85F2-71513EFDD136}" destId="{ABC28A46-5DB0-46C5-A9E7-2CDF752FB51E}" srcOrd="5" destOrd="0" presId="urn:microsoft.com/office/officeart/2005/8/layout/default#1"/>
    <dgm:cxn modelId="{F184B196-7A1A-4366-B142-4D875087B6B0}" type="presParOf" srcId="{4385B143-7FB7-48CA-85F2-71513EFDD136}" destId="{A666EDBD-23FD-4D63-97CA-86148CD602D7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5F015-F6B2-455A-B7FB-DC17B9A8B16A}">
      <dsp:nvSpPr>
        <dsp:cNvPr id="0" name=""/>
        <dsp:cNvSpPr/>
      </dsp:nvSpPr>
      <dsp:spPr>
        <a:xfrm>
          <a:off x="451580" y="4"/>
          <a:ext cx="2516465" cy="1509879"/>
        </a:xfrm>
        <a:prstGeom prst="rect">
          <a:avLst/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История, государство и политика ибероамериканских стран</a:t>
          </a:r>
          <a:endParaRPr lang="ru-RU" sz="2000" kern="1200" dirty="0"/>
        </a:p>
      </dsp:txBody>
      <dsp:txXfrm>
        <a:off x="451580" y="4"/>
        <a:ext cx="2516465" cy="1509879"/>
      </dsp:txXfrm>
    </dsp:sp>
    <dsp:sp modelId="{063D94C7-BDB9-4FB2-A16B-50738A4BBEDA}">
      <dsp:nvSpPr>
        <dsp:cNvPr id="0" name=""/>
        <dsp:cNvSpPr/>
      </dsp:nvSpPr>
      <dsp:spPr>
        <a:xfrm>
          <a:off x="2991097" y="4"/>
          <a:ext cx="2516465" cy="1509879"/>
        </a:xfrm>
        <a:prstGeom prst="rect">
          <a:avLst/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Международные отношения и дипломатия ибероамериканского мира</a:t>
          </a:r>
          <a:endParaRPr lang="ru-RU" sz="2000" kern="1200" dirty="0"/>
        </a:p>
      </dsp:txBody>
      <dsp:txXfrm>
        <a:off x="2991097" y="4"/>
        <a:ext cx="2516465" cy="1509879"/>
      </dsp:txXfrm>
    </dsp:sp>
    <dsp:sp modelId="{2F1E0768-2972-4153-B07C-B3399C0A0BF7}">
      <dsp:nvSpPr>
        <dsp:cNvPr id="0" name=""/>
        <dsp:cNvSpPr/>
      </dsp:nvSpPr>
      <dsp:spPr>
        <a:xfrm>
          <a:off x="5523969" y="4"/>
          <a:ext cx="2516465" cy="1509879"/>
        </a:xfrm>
        <a:prstGeom prst="rect">
          <a:avLst/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Экономика и бизнес современной Ибероамерики: особенности и перспективы</a:t>
          </a:r>
          <a:endParaRPr lang="ru-RU" sz="2000" kern="1200" dirty="0"/>
        </a:p>
      </dsp:txBody>
      <dsp:txXfrm>
        <a:off x="5523969" y="4"/>
        <a:ext cx="2516465" cy="1509879"/>
      </dsp:txXfrm>
    </dsp:sp>
    <dsp:sp modelId="{A666EDBD-23FD-4D63-97CA-86148CD602D7}">
      <dsp:nvSpPr>
        <dsp:cNvPr id="0" name=""/>
        <dsp:cNvSpPr/>
      </dsp:nvSpPr>
      <dsp:spPr>
        <a:xfrm>
          <a:off x="8073300" y="4"/>
          <a:ext cx="2516465" cy="1509879"/>
        </a:xfrm>
        <a:prstGeom prst="rect">
          <a:avLst/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Социум, религия и культура в ибероамериканском мире</a:t>
          </a:r>
          <a:endParaRPr lang="ru-RU" sz="2000" kern="1200" dirty="0"/>
        </a:p>
      </dsp:txBody>
      <dsp:txXfrm>
        <a:off x="8073300" y="4"/>
        <a:ext cx="2516465" cy="1509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53294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68577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9355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60166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30122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90323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13759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22428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535154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колонки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2/20/2024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324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086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63347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806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5812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55164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2/20/2024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91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64784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76711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02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  <p:sldLayoutId id="2147483864" r:id="rId18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 smtClean="0"/>
              <a:t>Ибероамерканские страны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в </a:t>
            </a:r>
            <a:r>
              <a:rPr lang="ru-RU" sz="4800" dirty="0" smtClean="0"/>
              <a:t>современном мире 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Майнор</a:t>
            </a:r>
            <a:r>
              <a:rPr lang="ru-RU" b="1" dirty="0" smtClean="0"/>
              <a:t> </a:t>
            </a:r>
            <a:r>
              <a:rPr lang="ru-RU" b="1" dirty="0" smtClean="0"/>
              <a:t>Департамента </a:t>
            </a:r>
            <a:r>
              <a:rPr lang="ru-RU" b="1" dirty="0" smtClean="0"/>
              <a:t>зарубежного регионоведения</a:t>
            </a:r>
          </a:p>
          <a:p>
            <a:r>
              <a:rPr lang="ru-RU" b="1" dirty="0" smtClean="0"/>
              <a:t>Факультета мировой экономики и мировой политики НИУ ВШЭ 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3070"/>
            <a:ext cx="2402699" cy="2125555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762" y="840387"/>
            <a:ext cx="2318239" cy="2318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Содержание майнора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36075990"/>
              </p:ext>
            </p:extLst>
          </p:nvPr>
        </p:nvGraphicFramePr>
        <p:xfrm>
          <a:off x="501704" y="2767476"/>
          <a:ext cx="10827145" cy="2864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История, государство и политика ибероамериканских стран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697230" y="4721053"/>
            <a:ext cx="7040001" cy="1954148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700" dirty="0" smtClean="0"/>
              <a:t>История государств Пиренейского полуострова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700" dirty="0" smtClean="0"/>
              <a:t>История американских колоний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700" dirty="0" smtClean="0"/>
              <a:t>Особенности государственного устройства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700" dirty="0" smtClean="0"/>
              <a:t>Специфика политических перспектив</a:t>
            </a: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23" name="Picture Placeholder 22" descr="история 1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r="987" b="16689"/>
          <a:stretch>
            <a:fillRect/>
          </a:stretch>
        </p:blipFill>
        <p:spPr>
          <a:xfrm>
            <a:off x="889395" y="1997010"/>
            <a:ext cx="5993716" cy="752910"/>
          </a:xfrm>
          <a:prstGeom prst="rect">
            <a:avLst/>
          </a:prstGeom>
          <a:ln>
            <a:solidFill>
              <a:schemeClr val="accent5"/>
            </a:solidFill>
          </a:ln>
          <a:effectLst>
            <a:reflection stA="45000" endPos="65000" dist="76200" dir="5400000" sy="-100000" algn="bl" rotWithShape="0"/>
          </a:effectLst>
        </p:spPr>
      </p:pic>
      <p:pic>
        <p:nvPicPr>
          <p:cNvPr id="30" name="Picture Placeholder 29" descr="история"/>
          <p:cNvPicPr>
            <a:picLocks noGrp="1" noChangeAspect="1"/>
          </p:cNvPicPr>
          <p:nvPr>
            <p:ph type="pic" idx="22"/>
          </p:nvPr>
        </p:nvPicPr>
        <p:blipFill>
          <a:blip r:embed="rId3"/>
          <a:srcRect r="1157" b="15595"/>
          <a:stretch>
            <a:fillRect/>
          </a:stretch>
        </p:blipFill>
        <p:spPr>
          <a:xfrm>
            <a:off x="889395" y="2734164"/>
            <a:ext cx="5993716" cy="913455"/>
          </a:xfrm>
          <a:prstGeom prst="rect">
            <a:avLst/>
          </a:prstGeom>
          <a:ln>
            <a:solidFill>
              <a:schemeClr val="accent5"/>
            </a:solidFill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279890" y="2209912"/>
            <a:ext cx="2037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Преподаватели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672" y="2944920"/>
            <a:ext cx="1776133" cy="17761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91967" y="4933679"/>
            <a:ext cx="23374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u="sng" dirty="0" smtClean="0"/>
              <a:t>Волосюк Ольга Виленовна</a:t>
            </a:r>
            <a:endParaRPr lang="ru-RU" sz="14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8039916" y="5309425"/>
            <a:ext cx="264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Доктор исторических наук,</a:t>
            </a:r>
          </a:p>
          <a:p>
            <a:pPr algn="ctr"/>
            <a:r>
              <a:rPr lang="ru-RU" sz="1400" dirty="0"/>
              <a:t>п</a:t>
            </a:r>
            <a:r>
              <a:rPr lang="ru-RU" sz="1400" dirty="0" smtClean="0"/>
              <a:t>рофессор Департамента </a:t>
            </a:r>
          </a:p>
          <a:p>
            <a:pPr algn="ctr"/>
            <a:r>
              <a:rPr lang="ru-RU" sz="1400" dirty="0" smtClean="0"/>
              <a:t>зарубежного регионоведения</a:t>
            </a:r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395" y="3647619"/>
            <a:ext cx="5019037" cy="1044229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Международные отношения и дипломатия ибероамериканского мира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0" y="2561966"/>
            <a:ext cx="5239072" cy="901135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Актуальные вопросы истории международных </a:t>
            </a:r>
            <a:r>
              <a:rPr lang="ru-RU" sz="1400" dirty="0" smtClean="0"/>
              <a:t>отношений</a:t>
            </a:r>
            <a:endParaRPr lang="ru-RU" sz="1400" dirty="0" smtClean="0"/>
          </a:p>
          <a:p>
            <a:r>
              <a:rPr lang="ru-RU" sz="1400" dirty="0" smtClean="0"/>
              <a:t>Особенности двухсторонней и многосторонней дипломатии</a:t>
            </a:r>
          </a:p>
          <a:p>
            <a:pPr marL="457200" indent="-457200">
              <a:buFont typeface="+mj-lt"/>
              <a:buAutoNum type="arabicPeriod"/>
            </a:pPr>
            <a:endParaRPr lang="ru-RU" sz="2200" dirty="0" smtClean="0"/>
          </a:p>
        </p:txBody>
      </p:sp>
      <p:pic>
        <p:nvPicPr>
          <p:cNvPr id="8" name="Content Placeholder 7" descr="MO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r="191" b="9944"/>
          <a:stretch>
            <a:fillRect/>
          </a:stretch>
        </p:blipFill>
        <p:spPr>
          <a:xfrm>
            <a:off x="1011116" y="2478693"/>
            <a:ext cx="4689027" cy="1067682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759072" y="3478592"/>
            <a:ext cx="2037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Преподаватели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402" y="3841095"/>
            <a:ext cx="1391529" cy="13915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59072" y="5250961"/>
            <a:ext cx="218040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u="sng" dirty="0" smtClean="0"/>
              <a:t>Волосюк Ольга Виленовна</a:t>
            </a:r>
            <a:endParaRPr lang="ru-RU" sz="13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537974" y="5611898"/>
            <a:ext cx="264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Доктор исторических наук,</a:t>
            </a:r>
          </a:p>
          <a:p>
            <a:pPr algn="ctr"/>
            <a:r>
              <a:rPr lang="ru-RU" sz="1200" dirty="0" smtClean="0"/>
              <a:t>профессор Департамента </a:t>
            </a:r>
          </a:p>
          <a:p>
            <a:pPr algn="ctr"/>
            <a:r>
              <a:rPr lang="ru-RU" sz="1200" dirty="0" smtClean="0"/>
              <a:t>зарубежного регионоведения</a:t>
            </a:r>
            <a:endParaRPr lang="ru-RU" sz="1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4046" y="3924061"/>
            <a:ext cx="1211039" cy="121103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87447" y="5181011"/>
            <a:ext cx="3409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300" b="1" u="sng" dirty="0">
                <a:solidFill>
                  <a:prstClr val="black"/>
                </a:solidFill>
              </a:rPr>
              <a:t>Борзова Алла Юрьевна</a:t>
            </a:r>
            <a:r>
              <a:rPr lang="ru-RU" sz="1400" b="1" u="sng" dirty="0" smtClean="0">
                <a:solidFill>
                  <a:prstClr val="black"/>
                </a:solidFill>
              </a:rPr>
              <a:t>,</a:t>
            </a:r>
          </a:p>
          <a:p>
            <a:pPr lvl="0" algn="ctr"/>
            <a:endParaRPr lang="ru-RU" sz="1400" b="1" u="sng" dirty="0">
              <a:solidFill>
                <a:prstClr val="black"/>
              </a:solidFill>
            </a:endParaRPr>
          </a:p>
          <a:p>
            <a:pPr lvl="0" algn="ctr"/>
            <a:r>
              <a:rPr lang="ru-RU" sz="1200" dirty="0" smtClean="0">
                <a:solidFill>
                  <a:prstClr val="black"/>
                </a:solidFill>
              </a:rPr>
              <a:t>Доктор </a:t>
            </a:r>
            <a:r>
              <a:rPr lang="ru-RU" sz="1200" dirty="0">
                <a:solidFill>
                  <a:prstClr val="black"/>
                </a:solidFill>
              </a:rPr>
              <a:t>исторических наук,</a:t>
            </a:r>
          </a:p>
          <a:p>
            <a:pPr lvl="0" algn="ctr"/>
            <a:r>
              <a:rPr lang="ru-RU" sz="1200" dirty="0" smtClean="0">
                <a:solidFill>
                  <a:prstClr val="black"/>
                </a:solidFill>
              </a:rPr>
              <a:t>Приглашенный профессор </a:t>
            </a:r>
            <a:r>
              <a:rPr lang="ru-RU" sz="1200" dirty="0">
                <a:solidFill>
                  <a:prstClr val="black"/>
                </a:solidFill>
              </a:rPr>
              <a:t>Департамента </a:t>
            </a:r>
          </a:p>
          <a:p>
            <a:pPr lvl="0" algn="ctr"/>
            <a:r>
              <a:rPr lang="ru-RU" sz="1200" dirty="0">
                <a:solidFill>
                  <a:prstClr val="black"/>
                </a:solidFill>
              </a:rPr>
              <a:t>зарубежного регионоведения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7506" y="3832813"/>
            <a:ext cx="1513129" cy="139981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601334" y="5250961"/>
            <a:ext cx="40063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300" b="1" u="sng" dirty="0" err="1">
                <a:solidFill>
                  <a:prstClr val="black"/>
                </a:solidFill>
              </a:rPr>
              <a:t>Араужо</a:t>
            </a:r>
            <a:r>
              <a:rPr lang="ru-RU" sz="1300" b="1" u="sng" dirty="0">
                <a:solidFill>
                  <a:prstClr val="black"/>
                </a:solidFill>
              </a:rPr>
              <a:t> </a:t>
            </a:r>
            <a:r>
              <a:rPr lang="ru-RU" sz="1300" b="1" u="sng" dirty="0" err="1">
                <a:solidFill>
                  <a:prstClr val="black"/>
                </a:solidFill>
              </a:rPr>
              <a:t>Эстевес</a:t>
            </a:r>
            <a:r>
              <a:rPr lang="ru-RU" sz="1300" b="1" u="sng" dirty="0">
                <a:solidFill>
                  <a:prstClr val="black"/>
                </a:solidFill>
              </a:rPr>
              <a:t> </a:t>
            </a:r>
            <a:r>
              <a:rPr lang="ru-RU" sz="1300" b="1" u="sng" dirty="0" err="1">
                <a:solidFill>
                  <a:prstClr val="black"/>
                </a:solidFill>
              </a:rPr>
              <a:t>Ана</a:t>
            </a:r>
            <a:r>
              <a:rPr lang="ru-RU" sz="1300" b="1" u="sng" dirty="0">
                <a:solidFill>
                  <a:prstClr val="black"/>
                </a:solidFill>
              </a:rPr>
              <a:t> Ливия</a:t>
            </a:r>
            <a:r>
              <a:rPr lang="ru-RU" sz="1400" b="1" u="sng" dirty="0">
                <a:solidFill>
                  <a:prstClr val="black"/>
                </a:solidFill>
              </a:rPr>
              <a:t>,</a:t>
            </a:r>
            <a:endParaRPr lang="ru-RU" sz="1400" b="1" u="sng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1400" b="1" u="sng" dirty="0" smtClean="0">
                <a:solidFill>
                  <a:prstClr val="black"/>
                </a:solidFill>
              </a:rPr>
              <a:t> </a:t>
            </a:r>
          </a:p>
          <a:p>
            <a:pPr lvl="0" algn="ctr"/>
            <a:r>
              <a:rPr lang="ru-RU" sz="1200" dirty="0" smtClean="0">
                <a:solidFill>
                  <a:prstClr val="black"/>
                </a:solidFill>
              </a:rPr>
              <a:t>Приглашенный преподаватель</a:t>
            </a:r>
          </a:p>
          <a:p>
            <a:pPr lvl="0" algn="ctr"/>
            <a:r>
              <a:rPr lang="ru-RU" sz="1200" dirty="0" smtClean="0">
                <a:solidFill>
                  <a:prstClr val="black"/>
                </a:solidFill>
              </a:rPr>
              <a:t>Департамента </a:t>
            </a:r>
            <a:endParaRPr lang="ru-RU" sz="1200" dirty="0">
              <a:solidFill>
                <a:prstClr val="black"/>
              </a:solidFill>
            </a:endParaRPr>
          </a:p>
          <a:p>
            <a:pPr lvl="0" algn="ctr"/>
            <a:r>
              <a:rPr lang="ru-RU" sz="1200" dirty="0">
                <a:solidFill>
                  <a:prstClr val="black"/>
                </a:solidFill>
              </a:rPr>
              <a:t>зарубежного регионоведения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Экономика и бизнес современной Ибероамерики: особенности и перспективы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47139" y="4663071"/>
            <a:ext cx="7223760" cy="2717165"/>
          </a:xfrm>
        </p:spPr>
        <p:txBody>
          <a:bodyPr/>
          <a:lstStyle/>
          <a:p>
            <a:r>
              <a:rPr lang="ru-RU" sz="1600" dirty="0" smtClean="0"/>
              <a:t>Экономическое развитие государств</a:t>
            </a:r>
          </a:p>
          <a:p>
            <a:r>
              <a:rPr lang="ru-RU" sz="1600" dirty="0" smtClean="0"/>
              <a:t>Экономические взаимоотношения в регионе</a:t>
            </a:r>
          </a:p>
          <a:p>
            <a:r>
              <a:rPr lang="ru-RU" sz="1600" dirty="0" smtClean="0"/>
              <a:t>Взаимосвязь с процессами, происходящими в мировой экономической системе</a:t>
            </a:r>
          </a:p>
          <a:p>
            <a:endParaRPr lang="ru-RU" dirty="0"/>
          </a:p>
        </p:txBody>
      </p:sp>
      <p:pic>
        <p:nvPicPr>
          <p:cNvPr id="5" name="Content Placeholder 4" descr="экономика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r="271" b="11611"/>
          <a:stretch>
            <a:fillRect/>
          </a:stretch>
        </p:blipFill>
        <p:spPr>
          <a:xfrm>
            <a:off x="970548" y="2623423"/>
            <a:ext cx="6745623" cy="1455485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291555" y="2591542"/>
            <a:ext cx="2037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Преподаватель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05580" y="4931362"/>
            <a:ext cx="2537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u="sng" dirty="0" smtClean="0"/>
              <a:t>Школяр Николай Андреевич</a:t>
            </a:r>
            <a:endParaRPr lang="ru-RU" sz="14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7716171" y="5239139"/>
            <a:ext cx="351669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Доктор экономических наук,</a:t>
            </a:r>
          </a:p>
          <a:p>
            <a:pPr algn="ctr"/>
            <a:r>
              <a:rPr lang="ru-RU" sz="1300" dirty="0" smtClean="0"/>
              <a:t>Приглашенный профессор Департамента </a:t>
            </a:r>
          </a:p>
          <a:p>
            <a:pPr algn="ctr"/>
            <a:r>
              <a:rPr lang="ru-RU" sz="1300" dirty="0" smtClean="0"/>
              <a:t>зарубежного регионоведения</a:t>
            </a:r>
            <a:endParaRPr lang="ru-RU" sz="13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2489" y="3161145"/>
            <a:ext cx="1555830" cy="16637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Социум, религия и культура в ибероамериканском мире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4609" y="3080951"/>
            <a:ext cx="6545979" cy="2038265"/>
          </a:xfrm>
        </p:spPr>
        <p:txBody>
          <a:bodyPr>
            <a:noAutofit/>
          </a:bodyPr>
          <a:lstStyle/>
          <a:p>
            <a:r>
              <a:rPr lang="ru-RU" sz="2000" dirty="0" smtClean="0"/>
              <a:t>Изучение социальной </a:t>
            </a:r>
            <a:r>
              <a:rPr lang="ru-RU" sz="2000" dirty="0" smtClean="0"/>
              <a:t>сферы</a:t>
            </a:r>
          </a:p>
          <a:p>
            <a:pPr marL="0" indent="0">
              <a:buNone/>
            </a:pPr>
            <a:endParaRPr lang="ru-RU" sz="2000" dirty="0" smtClean="0"/>
          </a:p>
          <a:p>
            <a:r>
              <a:rPr lang="ru-RU" sz="2000" dirty="0" smtClean="0"/>
              <a:t>Анализ религиозных </a:t>
            </a:r>
            <a:r>
              <a:rPr lang="ru-RU" sz="2000" dirty="0" smtClean="0"/>
              <a:t>особенностей</a:t>
            </a:r>
          </a:p>
          <a:p>
            <a:pPr marL="0" indent="0">
              <a:buNone/>
            </a:pPr>
            <a:endParaRPr lang="ru-RU" sz="2000" dirty="0" smtClean="0"/>
          </a:p>
          <a:p>
            <a:r>
              <a:rPr lang="ru-RU" sz="2000" dirty="0" smtClean="0"/>
              <a:t>Знакомство с культурой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39262" y="2501289"/>
            <a:ext cx="2037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Преподаватель</a:t>
            </a:r>
            <a:endParaRPr lang="ru-RU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8053754" y="4921121"/>
            <a:ext cx="3193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Сапожникова Анастасия Сергеевна</a:t>
            </a:r>
          </a:p>
          <a:p>
            <a:pPr algn="ctr"/>
            <a:r>
              <a:rPr lang="ru-RU" sz="1400" dirty="0"/>
              <a:t>Школа иностранных языков: Приглашенный преподаватель</a:t>
            </a:r>
            <a:endParaRPr lang="ru-RU" sz="1400" b="1" dirty="0"/>
          </a:p>
          <a:p>
            <a:pPr lvl="0" algn="ctr"/>
            <a:endParaRPr lang="ru-RU" sz="14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747" y="2920592"/>
            <a:ext cx="2067213" cy="2000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2310" y="727155"/>
            <a:ext cx="9601196" cy="1303867"/>
          </a:xfrm>
        </p:spPr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61647" y="1899138"/>
            <a:ext cx="7614138" cy="4144059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Ответственное лицо за </a:t>
            </a:r>
            <a:r>
              <a:rPr lang="ru-RU" sz="2200" dirty="0" err="1" smtClean="0"/>
              <a:t>майнор</a:t>
            </a:r>
            <a:r>
              <a:rPr lang="ru-RU" sz="2200" dirty="0" smtClean="0"/>
              <a:t>: </a:t>
            </a:r>
            <a:r>
              <a:rPr lang="ru-RU" sz="2200" dirty="0" err="1" smtClean="0"/>
              <a:t>Волосюк</a:t>
            </a:r>
            <a:r>
              <a:rPr lang="ru-RU" sz="2200" dirty="0" smtClean="0"/>
              <a:t> </a:t>
            </a:r>
            <a:r>
              <a:rPr lang="ru-RU" sz="2200" dirty="0"/>
              <a:t>Ольга </a:t>
            </a:r>
            <a:r>
              <a:rPr lang="ru-RU" sz="2200" dirty="0" err="1"/>
              <a:t>Виленовна</a:t>
            </a:r>
            <a:endParaRPr lang="ru-RU" sz="2200" dirty="0"/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r>
              <a:rPr lang="ru-RU" sz="2200" dirty="0" smtClean="0"/>
              <a:t>Доктор </a:t>
            </a:r>
            <a:r>
              <a:rPr lang="ru-RU" sz="2200" dirty="0" smtClean="0"/>
              <a:t>исторических наук, </a:t>
            </a:r>
            <a:endParaRPr lang="ru-RU" sz="2200" dirty="0" smtClean="0"/>
          </a:p>
          <a:p>
            <a:pPr marL="0" indent="0">
              <a:buNone/>
            </a:pPr>
            <a:r>
              <a:rPr lang="ru-RU" sz="2200" dirty="0" smtClean="0"/>
              <a:t>профессор Департамента </a:t>
            </a:r>
            <a:r>
              <a:rPr lang="ru-RU" sz="2200" dirty="0" smtClean="0"/>
              <a:t>зарубежного </a:t>
            </a:r>
            <a:r>
              <a:rPr lang="ru-RU" sz="2200" dirty="0" smtClean="0"/>
              <a:t>регионоведения</a:t>
            </a:r>
          </a:p>
          <a:p>
            <a:pPr marL="0" indent="0">
              <a:buNone/>
            </a:pPr>
            <a:r>
              <a:rPr lang="ru-RU" sz="2200" dirty="0" smtClean="0"/>
              <a:t>Факультета </a:t>
            </a:r>
            <a:r>
              <a:rPr lang="ru-RU" sz="2200" dirty="0" smtClean="0"/>
              <a:t>мировой экономики и мировой политики </a:t>
            </a:r>
            <a:endParaRPr lang="ru-RU" sz="2200" dirty="0" smtClean="0"/>
          </a:p>
          <a:p>
            <a:pPr marL="0" indent="0">
              <a:buNone/>
            </a:pPr>
            <a:r>
              <a:rPr lang="ru-RU" sz="2200" dirty="0" smtClean="0"/>
              <a:t>НИУ ВШЭ</a:t>
            </a:r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r>
              <a:rPr lang="en-US" sz="2200" dirty="0" smtClean="0"/>
              <a:t>ovolosiuk@hse.ru</a:t>
            </a:r>
            <a:endParaRPr lang="ru-RU" sz="2200" dirty="0" smtClean="0"/>
          </a:p>
        </p:txBody>
      </p:sp>
      <p:pic>
        <p:nvPicPr>
          <p:cNvPr id="4" name="Рисунок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98752" y="2571436"/>
            <a:ext cx="2890471" cy="3375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7227" y="1727484"/>
            <a:ext cx="87910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Ждем всех </a:t>
            </a:r>
            <a:r>
              <a:rPr lang="ru-RU" sz="6000" dirty="0" smtClean="0"/>
              <a:t>желающих</a:t>
            </a:r>
          </a:p>
          <a:p>
            <a:pPr algn="ctr"/>
            <a:r>
              <a:rPr lang="ru-RU" sz="6000" dirty="0" smtClean="0"/>
              <a:t> </a:t>
            </a:r>
            <a:r>
              <a:rPr lang="ru-RU" sz="6000" dirty="0" smtClean="0"/>
              <a:t>на майноре!</a:t>
            </a:r>
            <a:endParaRPr lang="ru-RU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3534042" y="4382634"/>
            <a:ext cx="60799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Майнор откроет перед всеми 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новые возможности в жизни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72</TotalTime>
  <Words>240</Words>
  <Application>Microsoft Office PowerPoint</Application>
  <PresentationFormat>Широкоэкранный</PresentationFormat>
  <Paragraphs>68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Garamond</vt:lpstr>
      <vt:lpstr>Натуральные материалы</vt:lpstr>
      <vt:lpstr>Ибероамерканские страны  в современном мире </vt:lpstr>
      <vt:lpstr>Содержание майнора</vt:lpstr>
      <vt:lpstr>История, государство и политика ибероамериканских стран</vt:lpstr>
      <vt:lpstr>Международные отношения и дипломатия ибероамериканского мира</vt:lpstr>
      <vt:lpstr>Экономика и бизнес современной Ибероамерики: особенности и перспективы</vt:lpstr>
      <vt:lpstr>Социум, религия и культура в ибероамериканском мире</vt:lpstr>
      <vt:lpstr>Контакты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Ибероамерканские страны в современном мире</dc:title>
  <dc:creator>пользователь Microsoft Office</dc:creator>
  <cp:lastModifiedBy>Администратор</cp:lastModifiedBy>
  <cp:revision>28</cp:revision>
  <dcterms:created xsi:type="dcterms:W3CDTF">2019-03-21T16:39:00Z</dcterms:created>
  <dcterms:modified xsi:type="dcterms:W3CDTF">2024-02-20T14:01:28Z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1033-11.2.0.9669</vt:lpwstr>
  </property>
</Properties>
</file>