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  <p:sldMasterId id="2147483665" r:id="rId2"/>
  </p:sldMasterIdLst>
  <p:notesMasterIdLst>
    <p:notesMasterId r:id="rId11"/>
  </p:notesMasterIdLst>
  <p:sldIdLst>
    <p:sldId id="256" r:id="rId3"/>
    <p:sldId id="271" r:id="rId4"/>
    <p:sldId id="275" r:id="rId5"/>
    <p:sldId id="291" r:id="rId6"/>
    <p:sldId id="282" r:id="rId7"/>
    <p:sldId id="285" r:id="rId8"/>
    <p:sldId id="287" r:id="rId9"/>
    <p:sldId id="28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C04"/>
    <a:srgbClr val="0000DE"/>
    <a:srgbClr val="FE6D4F"/>
    <a:srgbClr val="000058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5" autoAdjust="0"/>
  </p:normalViewPr>
  <p:slideViewPr>
    <p:cSldViewPr>
      <p:cViewPr varScale="1">
        <p:scale>
          <a:sx n="43" d="100"/>
          <a:sy n="43" d="100"/>
        </p:scale>
        <p:origin x="226" y="5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38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8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61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3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42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1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37989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0278D-CD55-4611-99E2-809A29FF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DAD14F-C254-4789-9CF1-ECEF9BF86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6E65A9-9BE4-4AEB-B5D7-B5E5D0CCD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C0275C-45B5-49E4-856F-CC9664A7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F07E48-E90C-4F5B-AF49-8F0086EC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418C49-442D-4B6B-8D65-F3FFF582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319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4C702-2620-44B7-87E7-052309ED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F77B5D-6695-42C7-A2F9-C72226EAD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58981-60DC-4296-AB7C-6C7F81AB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B5FF31-135A-49E5-BBE1-31E0A670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04397-7E0A-46E7-AE57-89EC2AE8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254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6BE1AE-0217-4B8F-86BC-9F613BFB9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FECFD8-A1F7-4D0F-9345-5283B9B2D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D9E7D-CA71-438C-BA15-33FC82E2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3B697-B29D-4C54-B6D6-5AE18F47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AF04B0-A896-4B67-BCCE-1DC4EF8B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022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8215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97C31-5038-4BCA-914C-E55FFA6A6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187EBF-72CA-41FF-8DD3-B38B392D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177F5-2264-4881-B251-EE02A9B1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905A59-190A-4D43-A9F5-D0251B8E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B8B69-142A-46C3-BF96-F96427DD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238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8BBD-0847-4DC8-9ED1-04FF637E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4A08E9-7EF3-43A6-B08B-B9820BEA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47E5F8-A793-4C4E-A602-EF298405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6E265-8E2F-4978-AB79-829F01AC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E2B47-436E-4D3C-9BE5-73735611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769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BC128-82D1-4A5E-9DE3-02C73A9B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7DD39A-5D1B-478A-A105-A9BBAA1FF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DC0B2-E5CA-4895-B90E-CFA63EB4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37207-7271-4BBA-897A-96804B31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220EC-1872-4214-BCF3-9588CB41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169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EFD32-A815-4705-91C5-C4D5E216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072BC-09F5-4334-B902-C81006EF2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AF289A-AE63-4188-9250-3FAF6C4AA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1B9327-2C3F-4A89-BBE8-69BEC388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6B96BB-534A-4BA0-9FAD-A828F30D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FECDD-B030-4152-9576-99FBC47F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784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14637-B3FC-4F62-AF23-8E94ECB0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6A2C6B-8176-4901-BC35-7A023A50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3C145E-E543-4817-8C1A-5F11F7187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213165-52A9-413D-BB56-7F8BFCFFB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EDD998-B65B-498C-9158-E1D71DCB2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770BD8-D687-4732-AC4B-0CC7C588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3EB1B9-135A-422E-AD52-6C20749C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58A630-249C-4FEC-B25D-16E3AFAE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478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441FF-D681-49C8-8868-3B4FEBF1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6F98AF-5915-4E3E-86F1-E1ED631C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26985C-606B-4D87-BB99-F1540D3D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43425B-F666-47D1-A0B1-A9853C39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919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CCBE64-8946-4DF5-8719-C47B23A8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60C21F-9C0D-40CC-B57E-4A147B33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CD09EC-0A86-451A-810A-EB164529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876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603C5-4FC1-4AAF-AA42-65434B45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356DF-FEE7-4E37-A00D-627DCD9B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A61AA9-CC40-4A93-9B65-5E850FAA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727226-837D-45F2-9B5D-A112078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C762A-48C3-4908-828F-468F6307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427C22-AFED-45F1-A226-2968CEEF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569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5" y="625079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5" y="366117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5"/>
            <a:ext cx="596316" cy="513601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med"/>
  <p:hf hdr="0" ftr="0" dt="0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7E35-4552-425B-9102-266D8A6E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BF1A7-2994-4A56-9F60-BF82A342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A341A-9C98-4672-8E25-009A44AD3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ACE5-B4B6-41F2-B354-0EA9F81F3D3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34C39-0631-4D83-AF3F-DF920DE6E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CFBA-905A-4834-8E92-4EADA7914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9902" y="4143356"/>
            <a:ext cx="15790786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4775176" y="844344"/>
            <a:ext cx="14891216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i="1" dirty="0"/>
              <a:t>III Всероссийская молодежная школа-конференция "ФМЦН-2024"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1ABDA-A02D-4E98-BE01-E4B43CF47E42}"/>
              </a:ext>
            </a:extLst>
          </p:cNvPr>
          <p:cNvSpPr/>
          <p:nvPr/>
        </p:nvSpPr>
        <p:spPr>
          <a:xfrm>
            <a:off x="2722951" y="2537520"/>
            <a:ext cx="189380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6600" dirty="0"/>
              <a:t>Эффект близости в структуре сверхпроводник-спиральный магнетик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7C4073-79F9-4160-9183-26093222A228}"/>
              </a:ext>
            </a:extLst>
          </p:cNvPr>
          <p:cNvSpPr/>
          <p:nvPr/>
        </p:nvSpPr>
        <p:spPr>
          <a:xfrm>
            <a:off x="5423248" y="5296471"/>
            <a:ext cx="126734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	</a:t>
            </a:r>
            <a:r>
              <a:rPr lang="ru-RU" sz="4400" b="1" i="1" dirty="0"/>
              <a:t>Лекомцев Н.В.*, Пугач Н.Г.*</a:t>
            </a:r>
          </a:p>
          <a:p>
            <a:r>
              <a:rPr lang="ru-RU" sz="2400" b="1" i="1" dirty="0"/>
              <a:t>*Национальный исследовательский университет «Высшая школа экономики»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1CF807-B80E-4633-A4AD-B41F7ED0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80" y="7546711"/>
            <a:ext cx="3832333" cy="3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FE02E0-C636-4791-98C0-11881807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082" y="8464476"/>
            <a:ext cx="6059739" cy="15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4DD61BB-4A6F-4FC9-B4C6-1A6D96AA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504" y="7779968"/>
            <a:ext cx="6611888" cy="25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  <a:sym typeface="Helvetica Light"/>
              </a:rPr>
              <a:t>Постановка задачи</a:t>
            </a: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6802" y="1297933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2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2CC02-0227-4858-BC3E-8716D761F0BA}"/>
              </a:ext>
            </a:extLst>
          </p:cNvPr>
          <p:cNvSpPr txBox="1"/>
          <p:nvPr/>
        </p:nvSpPr>
        <p:spPr>
          <a:xfrm>
            <a:off x="2686944" y="3040048"/>
            <a:ext cx="19298144" cy="9008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4800" u="sng" dirty="0"/>
              <a:t>Цель</a:t>
            </a:r>
            <a:r>
              <a:rPr lang="ru-RU" sz="4800" dirty="0"/>
              <a:t>: теоретическое описание и расчёт эффекта близости в структуре сверхпроводник-геликоидальный магнетик для его сравнения с результатами экспериментов.</a:t>
            </a:r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sz="4800" dirty="0"/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4800" u="sng" dirty="0"/>
              <a:t>Задачи</a:t>
            </a:r>
            <a:r>
              <a:rPr lang="ru-RU" sz="4800" dirty="0"/>
              <a:t>:</a:t>
            </a:r>
          </a:p>
          <a:p>
            <a:pPr marL="15875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Courier New" panose="02070309020205020404" pitchFamily="49" charset="0"/>
              <a:buChar char="o"/>
              <a:tabLst/>
            </a:pPr>
            <a:r>
              <a:rPr lang="ru-RU" sz="4800" dirty="0"/>
              <a:t>Расчёт параметров эффекта близости в пленочной структуре с конкретными параметрами;</a:t>
            </a:r>
          </a:p>
          <a:p>
            <a:pPr marL="15875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Courier New" panose="02070309020205020404" pitchFamily="49" charset="0"/>
              <a:buChar char="o"/>
              <a:tabLst/>
            </a:pPr>
            <a:r>
              <a:rPr lang="ru-RU" sz="4800" dirty="0"/>
              <a:t>Нахождение зависимости величины критического поля и критической температуры от угла наклона магнитной спирали;</a:t>
            </a:r>
          </a:p>
          <a:p>
            <a:pPr marL="15875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Courier New" panose="02070309020205020404" pitchFamily="49" charset="0"/>
              <a:buChar char="o"/>
              <a:tabLst/>
            </a:pPr>
            <a:r>
              <a:rPr lang="ru-RU" sz="4800" dirty="0"/>
              <a:t>Сравнения влияния эффекта близости на критические параметры структур с двумя типами магнетика - парамагнетика и геликоидального магнетика</a:t>
            </a:r>
          </a:p>
        </p:txBody>
      </p:sp>
    </p:spTree>
    <p:extLst>
      <p:ext uri="{BB962C8B-B14F-4D97-AF65-F5344CB8AC3E}">
        <p14:creationId xmlns:p14="http://schemas.microsoft.com/office/powerpoint/2010/main" val="9096865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B04A24-C6E3-4B3F-B1CE-5B766445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40" y="3673696"/>
            <a:ext cx="9710130" cy="7216751"/>
          </a:xfrm>
          <a:prstGeom prst="rect">
            <a:avLst/>
          </a:prstGeom>
        </p:spPr>
      </p:pic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Объект исследования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3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BF556-EEE1-42BA-A5A3-3F2CB8C246E0}"/>
              </a:ext>
            </a:extLst>
          </p:cNvPr>
          <p:cNvSpPr txBox="1"/>
          <p:nvPr/>
        </p:nvSpPr>
        <p:spPr>
          <a:xfrm>
            <a:off x="1953773" y="10611299"/>
            <a:ext cx="9027183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Times New Roman" panose="02020603050405020304" pitchFamily="18" charset="0"/>
              </a:rPr>
              <a:t>Структура </a:t>
            </a:r>
            <a:r>
              <a:rPr lang="ru-RU" sz="2800" dirty="0" err="1">
                <a:effectLst/>
                <a:ea typeface="Times New Roman" panose="02020603050405020304" pitchFamily="18" charset="0"/>
              </a:rPr>
              <a:t>бислоя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(сверхпроводник – спиральный магнетик)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3D24C-EF8E-4BFB-B477-7A87BE671526}"/>
              </a:ext>
            </a:extLst>
          </p:cNvPr>
          <p:cNvSpPr txBox="1"/>
          <p:nvPr/>
        </p:nvSpPr>
        <p:spPr>
          <a:xfrm>
            <a:off x="1941718" y="2691074"/>
            <a:ext cx="9434536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200" u="sng" dirty="0"/>
              <a:t>Объект исследования</a:t>
            </a:r>
            <a:r>
              <a:rPr lang="ru-RU" sz="3200" dirty="0"/>
              <a:t>: двухслойная плёночная структура из сверхпроводника и магнетика (SM-</a:t>
            </a:r>
            <a:r>
              <a:rPr lang="ru-RU" sz="3200" dirty="0" err="1"/>
              <a:t>бислой</a:t>
            </a:r>
            <a:r>
              <a:rPr lang="ru-RU" sz="3200" dirty="0"/>
              <a:t>).</a:t>
            </a:r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200" u="sng" dirty="0"/>
              <a:t>Предмет исследования</a:t>
            </a:r>
            <a:r>
              <a:rPr lang="ru-RU" sz="3200" dirty="0"/>
              <a:t>: эффект близости в SM-контакте и эффект спинового переключения.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3A0619-8381-4AD4-BCAA-57DBE546D1CF}"/>
              </a:ext>
            </a:extLst>
          </p:cNvPr>
          <p:cNvSpPr/>
          <p:nvPr/>
        </p:nvSpPr>
        <p:spPr>
          <a:xfrm>
            <a:off x="1678832" y="2552775"/>
            <a:ext cx="9577064" cy="2988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A698EC-3529-499D-9972-BBD0D8B604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72" y="6203877"/>
            <a:ext cx="7890584" cy="394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4652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  <a:sym typeface="Helvetica Light"/>
              </a:rPr>
              <a:t>Предмет исследования</a:t>
            </a: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6802" y="1297933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4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42E479-7DB0-448F-8D10-0A943509C1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16" y="9381217"/>
            <a:ext cx="8458259" cy="236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21B51B-57F9-4101-84E0-989CF4E2E156}"/>
              </a:ext>
            </a:extLst>
          </p:cNvPr>
          <p:cNvSpPr txBox="1"/>
          <p:nvPr/>
        </p:nvSpPr>
        <p:spPr>
          <a:xfrm>
            <a:off x="2823413" y="11605059"/>
            <a:ext cx="8343801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Calibri" panose="020F0502020204030204" pitchFamily="34" charset="0"/>
              </a:rPr>
              <a:t>Затухания сверхпроводящих корреляций внутри нормального металла (</a:t>
            </a:r>
            <a:r>
              <a:rPr lang="en-US" sz="2800" dirty="0">
                <a:effectLst/>
                <a:ea typeface="Calibri" panose="020F0502020204030204" pitchFamily="34" charset="0"/>
              </a:rPr>
              <a:t>a</a:t>
            </a:r>
            <a:r>
              <a:rPr lang="ru-RU" sz="2800" dirty="0">
                <a:effectLst/>
                <a:ea typeface="Calibri" panose="020F0502020204030204" pitchFamily="34" charset="0"/>
              </a:rPr>
              <a:t>) и внутри ферромагнетика (</a:t>
            </a:r>
            <a:r>
              <a:rPr lang="en-US" sz="2800" dirty="0">
                <a:effectLst/>
                <a:ea typeface="Calibri" panose="020F0502020204030204" pitchFamily="34" charset="0"/>
              </a:rPr>
              <a:t>b</a:t>
            </a:r>
            <a:r>
              <a:rPr lang="ru-RU" sz="2800" dirty="0">
                <a:effectLst/>
                <a:ea typeface="Calibri" panose="020F0502020204030204" pitchFamily="34" charset="0"/>
              </a:rPr>
              <a:t>) при эффекте близости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9F204-FC31-4414-B917-2B9FE525FB60}"/>
              </a:ext>
            </a:extLst>
          </p:cNvPr>
          <p:cNvSpPr txBox="1"/>
          <p:nvPr/>
        </p:nvSpPr>
        <p:spPr>
          <a:xfrm>
            <a:off x="911481" y="7772656"/>
            <a:ext cx="12167667" cy="143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 </a:t>
            </a:r>
            <a:r>
              <a:rPr lang="ru-RU" sz="2800" dirty="0">
                <a:effectLst/>
                <a:ea typeface="Calibri" panose="020F0502020204030204" pitchFamily="34" charset="0"/>
              </a:rPr>
              <a:t>Поведение сверхпроводящих корреляций и их затухание внутри ферромагнетика </a:t>
            </a:r>
            <a:r>
              <a:rPr lang="en-US" sz="2800" dirty="0">
                <a:effectLst/>
                <a:ea typeface="Calibri" panose="020F0502020204030204" pitchFamily="34" charset="0"/>
              </a:rPr>
              <a:t>[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Linder, J., Robinson, J. Superconducting spintronics. Nature Phys 11, 307–315 (2015)]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B3936-0A87-4BAC-AC70-E545FD31FC55}"/>
              </a:ext>
            </a:extLst>
          </p:cNvPr>
          <p:cNvSpPr txBox="1"/>
          <p:nvPr/>
        </p:nvSpPr>
        <p:spPr>
          <a:xfrm>
            <a:off x="13297095" y="11522838"/>
            <a:ext cx="10532483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/>
              <a:t>Зависимости критической температуры при различных конфигурациях спирального магнетика 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[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N.G. Pugach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et al.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Phys. Rev. Applied 18, 054002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]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92B7E9-47FD-4A82-9580-0A899225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207" y="3671061"/>
            <a:ext cx="9948431" cy="7496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2C7FCD-0BB9-44EA-89DE-4E3CD146A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868" y="2914821"/>
            <a:ext cx="7102198" cy="45284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738360-541F-4E1B-9F3A-0BDF35347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13" y="3329608"/>
            <a:ext cx="5154055" cy="39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727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Методика исследования структуры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5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6A0FF-C435-4B3F-9DBD-7C50F408A494}"/>
                  </a:ext>
                </a:extLst>
              </p:cNvPr>
              <p:cNvSpPr txBox="1"/>
              <p:nvPr/>
            </p:nvSpPr>
            <p:spPr>
              <a:xfrm>
                <a:off x="12383016" y="3083657"/>
                <a:ext cx="9848849" cy="1510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𝑓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3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=−2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𝜋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∆+2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𝑖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∙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𝑠𝑔𝑛</m:t>
                      </m:r>
                      <m:d>
                        <m:d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32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ru-RU" sz="3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3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3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ru-RU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𝑠𝑔𝑛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6A0FF-C435-4B3F-9DBD-7C50F408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016" y="3083657"/>
                <a:ext cx="9848849" cy="1510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D297D-E222-4A43-BDFE-17CAC9848749}"/>
                  </a:ext>
                </a:extLst>
              </p:cNvPr>
              <p:cNvSpPr txBox="1"/>
              <p:nvPr/>
            </p:nvSpPr>
            <p:spPr>
              <a:xfrm>
                <a:off x="14377011" y="6498051"/>
                <a:ext cx="5860858" cy="19651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sSubSup>
                        <m:sSub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sSub>
                        <m:sSub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D297D-E222-4A43-BDFE-17CAC9848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011" y="6498051"/>
                <a:ext cx="5860858" cy="19651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A72515F-5C37-4753-907D-9B3A1C44EF2F}"/>
              </a:ext>
            </a:extLst>
          </p:cNvPr>
          <p:cNvSpPr txBox="1"/>
          <p:nvPr/>
        </p:nvSpPr>
        <p:spPr>
          <a:xfrm>
            <a:off x="2856198" y="3467337"/>
            <a:ext cx="6192687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Транспортные линеаризованные уравнения </a:t>
            </a:r>
            <a:r>
              <a:rPr kumimoji="0" lang="ru-RU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Узаделя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54184-8529-4602-8178-4C30C9BF0CA3}"/>
              </a:ext>
            </a:extLst>
          </p:cNvPr>
          <p:cNvSpPr txBox="1"/>
          <p:nvPr/>
        </p:nvSpPr>
        <p:spPr>
          <a:xfrm>
            <a:off x="3360253" y="6858000"/>
            <a:ext cx="5184576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Граничные условия Куприянова-Лукичева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3B1607-6DB0-459C-85C9-97CF84614164}"/>
              </a:ext>
            </a:extLst>
          </p:cNvPr>
          <p:cNvSpPr/>
          <p:nvPr/>
        </p:nvSpPr>
        <p:spPr>
          <a:xfrm>
            <a:off x="11895385" y="2846196"/>
            <a:ext cx="10800000" cy="2160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579179-3556-448F-923F-E42FC1B21E18}"/>
              </a:ext>
            </a:extLst>
          </p:cNvPr>
          <p:cNvSpPr/>
          <p:nvPr/>
        </p:nvSpPr>
        <p:spPr>
          <a:xfrm>
            <a:off x="11895385" y="6400627"/>
            <a:ext cx="10800000" cy="2160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6CCBDD-2B45-4D4D-890A-E1788795E7C4}"/>
                  </a:ext>
                </a:extLst>
              </p:cNvPr>
              <p:cNvSpPr txBox="1"/>
              <p:nvPr/>
            </p:nvSpPr>
            <p:spPr>
              <a:xfrm>
                <a:off x="12409482" y="10530408"/>
                <a:ext cx="9795916" cy="1143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ru-RU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3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ru-RU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ru-RU" sz="32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  <m:func>
                            <m:func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32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ru-RU" sz="3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3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func>
                                <m:func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3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6CCBDD-2B45-4D4D-890A-E1788795E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482" y="10530408"/>
                <a:ext cx="9795916" cy="1143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D9D2097-A20F-42E4-91A6-06D2697C8675}"/>
              </a:ext>
            </a:extLst>
          </p:cNvPr>
          <p:cNvSpPr txBox="1"/>
          <p:nvPr/>
        </p:nvSpPr>
        <p:spPr>
          <a:xfrm>
            <a:off x="4232712" y="10458400"/>
            <a:ext cx="3439657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Аномальные функции Грина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7C4A79-FE9F-48CA-AD04-CFE756103946}"/>
              </a:ext>
            </a:extLst>
          </p:cNvPr>
          <p:cNvSpPr/>
          <p:nvPr/>
        </p:nvSpPr>
        <p:spPr>
          <a:xfrm>
            <a:off x="11900221" y="9955058"/>
            <a:ext cx="10800000" cy="2160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31653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Угловая зависимость критического поля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6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84C6C2-B208-4B4F-B9E7-C54BF261FD2C}"/>
                  </a:ext>
                </a:extLst>
              </p:cNvPr>
              <p:cNvSpPr txBox="1"/>
              <p:nvPr/>
            </p:nvSpPr>
            <p:spPr>
              <a:xfrm>
                <a:off x="1480380" y="2870880"/>
                <a:ext cx="8280920" cy="1596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40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4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4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4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 sz="40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4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ru-RU" sz="4000" i="0">
                                          <a:latin typeface="Cambria Math" panose="02040503050406030204" pitchFamily="18" charset="0"/>
                                        </a:rPr>
                                        <m:t>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40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84C6C2-B208-4B4F-B9E7-C54BF261F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80" y="2870880"/>
                <a:ext cx="8280920" cy="1596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D2C752-14DF-4F1B-AF07-3B97E1F553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638808"/>
            <a:ext cx="12795158" cy="95976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127A71-D9D2-46E6-9F14-8ACF7FA4F7C9}"/>
              </a:ext>
            </a:extLst>
          </p:cNvPr>
          <p:cNvSpPr/>
          <p:nvPr/>
        </p:nvSpPr>
        <p:spPr>
          <a:xfrm>
            <a:off x="1750840" y="2643368"/>
            <a:ext cx="7740000" cy="2052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B063C1-A47B-4290-A692-4B4329FCFC2C}"/>
                  </a:ext>
                </a:extLst>
              </p:cNvPr>
              <p:cNvSpPr txBox="1"/>
              <p:nvPr/>
            </p:nvSpPr>
            <p:spPr>
              <a:xfrm>
                <a:off x="1855100" y="6115561"/>
                <a:ext cx="5728388" cy="1542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𝐶𝑜𝑆𝑖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𝐶𝑜𝑆𝑖</m:t>
                              </m:r>
                            </m:sup>
                          </m:sSubSup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=1.48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>
                        <m:f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B063C1-A47B-4290-A692-4B4329FCF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00" y="6115561"/>
                <a:ext cx="5728388" cy="1542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7F6B78-D770-4817-BB9A-3B04B2071CAF}"/>
                  </a:ext>
                </a:extLst>
              </p:cNvPr>
              <p:cNvSpPr txBox="1"/>
              <p:nvPr/>
            </p:nvSpPr>
            <p:spPr>
              <a:xfrm>
                <a:off x="1480380" y="7879101"/>
                <a:ext cx="8280920" cy="1542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𝑀𝑛𝑆𝑖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𝑀𝑛𝑆𝑖</m:t>
                              </m:r>
                            </m:sup>
                          </m:sSubSup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≈1.48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>
                        <m:f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7F6B78-D770-4817-BB9A-3B04B207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80" y="7879101"/>
                <a:ext cx="8280920" cy="15422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9928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94063"/>
            <a:ext cx="18085450" cy="1159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66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Угловая зависимость критической температуры</a:t>
            </a:r>
            <a:endParaRPr lang="ru-RU" sz="66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21192" y="12996574"/>
            <a:ext cx="559320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7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76953-D506-48AF-8FFA-C97141E05E1D}"/>
                  </a:ext>
                </a:extLst>
              </p:cNvPr>
              <p:cNvSpPr txBox="1"/>
              <p:nvPr/>
            </p:nvSpPr>
            <p:spPr>
              <a:xfrm>
                <a:off x="1955348" y="2875187"/>
                <a:ext cx="10664748" cy="787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ru-RU" sz="4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𝑐𝑏</m:t>
                          </m:r>
                        </m:sub>
                      </m:sSub>
                      <m:d>
                        <m:d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40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  <m:sup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4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40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76953-D506-48AF-8FFA-C97141E0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48" y="2875187"/>
                <a:ext cx="10664748" cy="787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E84A6C-CEC3-4C31-8274-8009B74DC35B}"/>
              </a:ext>
            </a:extLst>
          </p:cNvPr>
          <p:cNvSpPr/>
          <p:nvPr/>
        </p:nvSpPr>
        <p:spPr>
          <a:xfrm>
            <a:off x="1820096" y="2800756"/>
            <a:ext cx="10800000" cy="936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0F2148-36DC-4F3B-8A62-5A437102D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54" y="3906728"/>
            <a:ext cx="12672000" cy="9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41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690680"/>
            <a:ext cx="18085450" cy="1252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  <a:sym typeface="Helvetica Light"/>
              </a:rPr>
              <a:t>Заключение</a:t>
            </a: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849184" y="12996574"/>
            <a:ext cx="631328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8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F2070-704F-4BB5-BF90-0A42664D5170}"/>
              </a:ext>
            </a:extLst>
          </p:cNvPr>
          <p:cNvSpPr txBox="1"/>
          <p:nvPr/>
        </p:nvSpPr>
        <p:spPr>
          <a:xfrm>
            <a:off x="2686944" y="4394265"/>
            <a:ext cx="19010112" cy="6299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indent="738188" algn="l">
              <a:buFont typeface="Arial" panose="020B0604020202020204" pitchFamily="34" charset="0"/>
              <a:buChar char="•"/>
            </a:pPr>
            <a:r>
              <a:rPr lang="ru-RU" sz="4000" dirty="0">
                <a:ea typeface="Calibri" panose="020F0502020204030204" pitchFamily="34" charset="0"/>
              </a:rPr>
              <a:t>Во внешнем магнитном поле 100 </a:t>
            </a:r>
            <a:r>
              <a:rPr lang="ru-RU" sz="4000" dirty="0" err="1">
                <a:ea typeface="Calibri" panose="020F0502020204030204" pitchFamily="34" charset="0"/>
              </a:rPr>
              <a:t>мТл</a:t>
            </a:r>
            <a:r>
              <a:rPr lang="ru-RU" sz="4000" dirty="0">
                <a:ea typeface="Calibri" panose="020F0502020204030204" pitchFamily="34" charset="0"/>
              </a:rPr>
              <a:t> для </a:t>
            </a:r>
            <a:r>
              <a:rPr lang="ru-RU" sz="4000" dirty="0" err="1">
                <a:ea typeface="Calibri" panose="020F0502020204030204" pitchFamily="34" charset="0"/>
              </a:rPr>
              <a:t>MnSi</a:t>
            </a:r>
            <a:r>
              <a:rPr lang="ru-RU" sz="4000" dirty="0">
                <a:ea typeface="Calibri" panose="020F0502020204030204" pitchFamily="34" charset="0"/>
              </a:rPr>
              <a:t> наблюдается эффект близости, зависящий от угла – с уменьшением угла критические параметры подавляются сильнее, чем в </a:t>
            </a:r>
            <a:r>
              <a:rPr lang="ru-RU" sz="4000" dirty="0" err="1">
                <a:ea typeface="Calibri" panose="020F0502020204030204" pitchFamily="34" charset="0"/>
              </a:rPr>
              <a:t>CoSi</a:t>
            </a:r>
            <a:r>
              <a:rPr lang="ru-RU" sz="4000" dirty="0">
                <a:ea typeface="Calibri" panose="020F0502020204030204" pitchFamily="34" charset="0"/>
              </a:rPr>
              <a:t>, имеющем парамагнитную магнитную структуру.</a:t>
            </a:r>
          </a:p>
          <a:p>
            <a:pPr indent="738188" algn="l">
              <a:buFont typeface="Arial" panose="020B0604020202020204" pitchFamily="34" charset="0"/>
              <a:buChar char="•"/>
            </a:pPr>
            <a:endParaRPr lang="ru-RU" sz="4000" dirty="0"/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4000" dirty="0"/>
              <a:t>Наблюдается хорошее соответствие предложенной теории с результатами экспериментов в структурах на основе </a:t>
            </a:r>
            <a:r>
              <a:rPr lang="ru-RU" sz="4000" dirty="0" err="1"/>
              <a:t>бислоёв</a:t>
            </a:r>
            <a:r>
              <a:rPr lang="ru-RU" sz="4000" dirty="0"/>
              <a:t> </a:t>
            </a:r>
            <a:r>
              <a:rPr lang="en-US" sz="4000" dirty="0"/>
              <a:t>Nb/</a:t>
            </a:r>
            <a:r>
              <a:rPr lang="en-US" sz="4000" dirty="0" err="1"/>
              <a:t>MnSi</a:t>
            </a:r>
            <a:r>
              <a:rPr lang="ru-RU" sz="4000" dirty="0"/>
              <a:t> и </a:t>
            </a:r>
            <a:r>
              <a:rPr lang="en-US" sz="4000" dirty="0"/>
              <a:t>Nb/</a:t>
            </a:r>
            <a:r>
              <a:rPr lang="en-US" sz="4000" dirty="0" err="1"/>
              <a:t>CoSi</a:t>
            </a:r>
            <a:r>
              <a:rPr lang="en-US" sz="4000" dirty="0"/>
              <a:t>.</a:t>
            </a:r>
            <a:endParaRPr lang="ru-RU" sz="4000" dirty="0"/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4000" dirty="0"/>
              <a:t>Использование геликоидального магнетика в качестве одного из функциональных слоев сверхпроводникового спин-вентиля обосновано более выраженным эффектом близости.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45763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6102</TotalTime>
  <Words>379</Words>
  <Application>Microsoft Office PowerPoint</Application>
  <PresentationFormat>Произвольный</PresentationFormat>
  <Paragraphs>47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Helvetica Light</vt:lpstr>
      <vt:lpstr>Helvetica Neue</vt:lpstr>
      <vt:lpstr>Times New Roman</vt:lpstr>
      <vt:lpstr>White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TVV</dc:creator>
  <cp:lastModifiedBy>Никита Лекомцев</cp:lastModifiedBy>
  <cp:revision>186</cp:revision>
  <dcterms:modified xsi:type="dcterms:W3CDTF">2024-04-18T10:46:51Z</dcterms:modified>
</cp:coreProperties>
</file>