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71" r:id="rId4"/>
    <p:sldId id="275" r:id="rId5"/>
    <p:sldId id="291" r:id="rId6"/>
    <p:sldId id="282" r:id="rId7"/>
    <p:sldId id="285" r:id="rId8"/>
    <p:sldId id="287" r:id="rId9"/>
    <p:sldId id="280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1C04"/>
    <a:srgbClr val="0000DE"/>
    <a:srgbClr val="FE6D4F"/>
    <a:srgbClr val="000058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45" autoAdjust="0"/>
  </p:normalViewPr>
  <p:slideViewPr>
    <p:cSldViewPr>
      <p:cViewPr varScale="1">
        <p:scale>
          <a:sx n="43" d="100"/>
          <a:sy n="43" d="100"/>
        </p:scale>
        <p:origin x="226" y="55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384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684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612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53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423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616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23798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</p:sldLayoutIdLst>
  <p:transition spd="med"/>
  <p:hf hdr="0" ftr="0" dt="0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5" y="625079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5" y="366117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5"/>
            <a:ext cx="596316" cy="513601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948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 spd="med"/>
  <p:hf hdr="0" ftr="0" dt="0"/>
  <p:txStyles>
    <p:title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30868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53093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75318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97543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119768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141993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164218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186443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208668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image" Target="../media/image10.jp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1.jp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7119902" y="4143356"/>
            <a:ext cx="15790786" cy="4156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5869736" y="828955"/>
            <a:ext cx="16147975" cy="759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000" dirty="0"/>
              <a:t>МИЭМ НИУ ВШЭ</a:t>
            </a:r>
            <a:r>
              <a:rPr lang="en-US" sz="4000" dirty="0"/>
              <a:t> </a:t>
            </a:r>
            <a:r>
              <a:rPr lang="ru-RU" sz="4000" dirty="0"/>
              <a:t>им. А.Н. Тихонова</a:t>
            </a:r>
          </a:p>
        </p:txBody>
      </p:sp>
      <p:sp>
        <p:nvSpPr>
          <p:cNvPr id="55" name="Москва, 2017"/>
          <p:cNvSpPr txBox="1"/>
          <p:nvPr/>
        </p:nvSpPr>
        <p:spPr>
          <a:xfrm>
            <a:off x="5648631" y="12584078"/>
            <a:ext cx="9443424" cy="63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3200" dirty="0"/>
              <a:t>Москва, 20</a:t>
            </a:r>
            <a:r>
              <a:rPr lang="ru-RU" sz="3200" dirty="0"/>
              <a:t>24</a:t>
            </a:r>
            <a:endParaRPr sz="3200"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F51ABDA-A02D-4E98-BE01-E4B43CF47E42}"/>
              </a:ext>
            </a:extLst>
          </p:cNvPr>
          <p:cNvSpPr/>
          <p:nvPr/>
        </p:nvSpPr>
        <p:spPr>
          <a:xfrm>
            <a:off x="5017342" y="2681536"/>
            <a:ext cx="1893809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6600" dirty="0"/>
              <a:t>Управляемый эффект близости в структуре сверхпроводник-геликоидальный магнетик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57C4073-79F9-4160-9183-26093222A228}"/>
              </a:ext>
            </a:extLst>
          </p:cNvPr>
          <p:cNvSpPr/>
          <p:nvPr/>
        </p:nvSpPr>
        <p:spPr>
          <a:xfrm>
            <a:off x="5017342" y="6951615"/>
            <a:ext cx="189380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/>
              <a:t>	</a:t>
            </a:r>
            <a:r>
              <a:rPr lang="ru-RU" sz="4400" dirty="0"/>
              <a:t>аспирант</a:t>
            </a:r>
          </a:p>
          <a:p>
            <a:pPr algn="r"/>
            <a:r>
              <a:rPr lang="ru-RU" sz="4400" b="1" dirty="0"/>
              <a:t>Лекомцев Никита</a:t>
            </a:r>
          </a:p>
          <a:p>
            <a:pPr algn="r"/>
            <a:endParaRPr lang="ru-RU" sz="4400" dirty="0"/>
          </a:p>
          <a:p>
            <a:pPr algn="r"/>
            <a:r>
              <a:rPr lang="ru-RU" sz="4400" dirty="0"/>
              <a:t>к.ф.-м.н. проф.</a:t>
            </a:r>
          </a:p>
          <a:p>
            <a:pPr algn="r"/>
            <a:r>
              <a:rPr lang="ru-RU" sz="4400" b="1" dirty="0"/>
              <a:t>Пугач Н.Г.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63"/>
            <a:ext cx="21506374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8" tIns="71438" rIns="71438" bIns="71438" anchor="ctr"/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 sz="3200"/>
            </a:pPr>
            <a:endParaRPr sz="3200" kern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80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9574C0-183E-4F66-A363-D63AF183620A}"/>
              </a:ext>
            </a:extLst>
          </p:cNvPr>
          <p:cNvSpPr txBox="1"/>
          <p:nvPr/>
        </p:nvSpPr>
        <p:spPr>
          <a:xfrm>
            <a:off x="3551041" y="747897"/>
            <a:ext cx="18085450" cy="1252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r>
              <a:rPr lang="ru-RU" sz="7200" kern="0" dirty="0">
                <a:solidFill>
                  <a:srgbClr val="000000"/>
                </a:solidFill>
                <a:latin typeface="Helvetica Light"/>
                <a:ea typeface="+mj-ea"/>
                <a:cs typeface="+mj-cs"/>
                <a:sym typeface="Helvetica Light"/>
              </a:rPr>
              <a:t>Постановка задачи</a:t>
            </a:r>
          </a:p>
        </p:txBody>
      </p:sp>
      <p:sp>
        <p:nvSpPr>
          <p:cNvPr id="10" name="Номер слайда 13">
            <a:extLst>
              <a:ext uri="{FF2B5EF4-FFF2-40B4-BE49-F238E27FC236}">
                <a16:creationId xmlns:a16="http://schemas.microsoft.com/office/drawing/2014/main" id="{B5575AB5-8FF9-42A5-9D02-727CA844BAF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996802" y="12979334"/>
            <a:ext cx="487312" cy="719426"/>
          </a:xfrm>
        </p:spPr>
        <p:txBody>
          <a:bodyPr/>
          <a:lstStyle>
            <a:defPPr>
              <a:defRPr lang="ru-RU"/>
            </a:defPPr>
            <a:lvl1pPr marL="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fld id="{86CB4B4D-7CA3-9044-876B-883B54F8677D}" type="slidenum">
              <a:rPr lang="ru-RU" sz="2800" b="1" kern="0">
                <a:solidFill>
                  <a:srgbClr val="000000"/>
                </a:solidFill>
                <a:latin typeface="Helvetica Light"/>
                <a:sym typeface="Helvetica Light"/>
              </a:rPr>
              <a:pPr algn="ctr" defTabSz="821532" hangingPunct="0">
                <a:defRPr/>
              </a:pPr>
              <a:t>2</a:t>
            </a:fld>
            <a:endParaRPr lang="ru-RU" sz="2800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C2CC02-0227-4858-BC3E-8716D761F0BA}"/>
              </a:ext>
            </a:extLst>
          </p:cNvPr>
          <p:cNvSpPr txBox="1"/>
          <p:nvPr/>
        </p:nvSpPr>
        <p:spPr>
          <a:xfrm>
            <a:off x="2686944" y="3040048"/>
            <a:ext cx="19298144" cy="9008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R="0" indent="738188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4800" u="sng" dirty="0"/>
              <a:t>Цель</a:t>
            </a:r>
            <a:r>
              <a:rPr lang="ru-RU" sz="4800" dirty="0"/>
              <a:t>: теоретическое описание и расчёт эффекта близости в структуре сверхпроводник-геликоидальный магнетик для его сравнения с результатами экспериментов.</a:t>
            </a:r>
          </a:p>
          <a:p>
            <a:pPr marR="0" indent="738188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ru-RU" sz="4800" dirty="0"/>
          </a:p>
          <a:p>
            <a:pPr marR="0" indent="738188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4800" u="sng" dirty="0"/>
              <a:t>Задачи</a:t>
            </a:r>
            <a:r>
              <a:rPr lang="ru-RU" sz="4800" dirty="0"/>
              <a:t>:</a:t>
            </a:r>
          </a:p>
          <a:p>
            <a:pPr marL="1587500" marR="0" indent="-6858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Courier New" panose="02070309020205020404" pitchFamily="49" charset="0"/>
              <a:buChar char="o"/>
              <a:tabLst/>
            </a:pPr>
            <a:r>
              <a:rPr lang="ru-RU" sz="4800" dirty="0"/>
              <a:t>Расчёт параметров эффекта близости в пленочной структуре с конкретными параметрами;</a:t>
            </a:r>
          </a:p>
          <a:p>
            <a:pPr marL="1587500" marR="0" indent="-6858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Courier New" panose="02070309020205020404" pitchFamily="49" charset="0"/>
              <a:buChar char="o"/>
              <a:tabLst/>
            </a:pPr>
            <a:r>
              <a:rPr lang="ru-RU" sz="4800" dirty="0"/>
              <a:t>Нахождение зависимости величины критического поля и критической температуры от угла наклона магнитной спирали;</a:t>
            </a:r>
          </a:p>
          <a:p>
            <a:pPr marL="1587500" marR="0" indent="-6858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Courier New" panose="02070309020205020404" pitchFamily="49" charset="0"/>
              <a:buChar char="o"/>
              <a:tabLst/>
            </a:pPr>
            <a:r>
              <a:rPr lang="ru-RU" sz="4800" dirty="0"/>
              <a:t>Сравнения влияния эффекта близости на критические параметры структур с двумя типами магнетика - парамагнетика и геликоидального магнетика</a:t>
            </a:r>
          </a:p>
        </p:txBody>
      </p:sp>
    </p:spTree>
    <p:extLst>
      <p:ext uri="{BB962C8B-B14F-4D97-AF65-F5344CB8AC3E}">
        <p14:creationId xmlns:p14="http://schemas.microsoft.com/office/powerpoint/2010/main" val="9096865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B04A24-C6E3-4B3F-B1CE-5B7664451D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2040" y="3673696"/>
            <a:ext cx="9710130" cy="7216751"/>
          </a:xfrm>
          <a:prstGeom prst="rect">
            <a:avLst/>
          </a:prstGeom>
        </p:spPr>
      </p:pic>
      <p:sp>
        <p:nvSpPr>
          <p:cNvPr id="58" name="Линия"/>
          <p:cNvSpPr/>
          <p:nvPr/>
        </p:nvSpPr>
        <p:spPr>
          <a:xfrm>
            <a:off x="1201067" y="2214563"/>
            <a:ext cx="21506374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8" tIns="71438" rIns="71438" bIns="71438" anchor="ctr"/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 sz="3200"/>
            </a:pPr>
            <a:endParaRPr sz="3200" kern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6606" y="586180"/>
            <a:ext cx="1199580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9574C0-183E-4F66-A363-D63AF183620A}"/>
              </a:ext>
            </a:extLst>
          </p:cNvPr>
          <p:cNvSpPr txBox="1"/>
          <p:nvPr/>
        </p:nvSpPr>
        <p:spPr>
          <a:xfrm>
            <a:off x="3551041" y="747897"/>
            <a:ext cx="18085450" cy="1252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r>
              <a:rPr lang="ru-RU" sz="7200" kern="0" dirty="0">
                <a:solidFill>
                  <a:srgbClr val="000000"/>
                </a:solidFill>
                <a:latin typeface="Helvetica Light"/>
                <a:ea typeface="+mj-ea"/>
                <a:cs typeface="+mj-cs"/>
              </a:rPr>
              <a:t>Объект исследования</a:t>
            </a:r>
            <a:endParaRPr lang="ru-RU" sz="7200" kern="0" dirty="0">
              <a:solidFill>
                <a:srgbClr val="000000"/>
              </a:solidFill>
              <a:latin typeface="Helvetica Ligh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Номер слайда 13">
            <a:extLst>
              <a:ext uri="{FF2B5EF4-FFF2-40B4-BE49-F238E27FC236}">
                <a16:creationId xmlns:a16="http://schemas.microsoft.com/office/drawing/2014/main" id="{B5575AB5-8FF9-42A5-9D02-727CA844BAF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993200" y="12996574"/>
            <a:ext cx="487312" cy="719426"/>
          </a:xfrm>
        </p:spPr>
        <p:txBody>
          <a:bodyPr/>
          <a:lstStyle>
            <a:defPPr>
              <a:defRPr lang="ru-RU"/>
            </a:defPPr>
            <a:lvl1pPr marL="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fld id="{86CB4B4D-7CA3-9044-876B-883B54F8677D}" type="slidenum">
              <a:rPr lang="ru-RU" sz="2800" b="1" kern="0">
                <a:solidFill>
                  <a:srgbClr val="000000"/>
                </a:solidFill>
                <a:latin typeface="Helvetica Light"/>
                <a:sym typeface="Helvetica Light"/>
              </a:rPr>
              <a:pPr algn="ctr" defTabSz="821532" hangingPunct="0">
                <a:defRPr/>
              </a:pPr>
              <a:t>3</a:t>
            </a:fld>
            <a:endParaRPr lang="ru-RU" sz="2800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BF556-EEE1-42BA-A5A3-3F2CB8C246E0}"/>
              </a:ext>
            </a:extLst>
          </p:cNvPr>
          <p:cNvSpPr txBox="1"/>
          <p:nvPr/>
        </p:nvSpPr>
        <p:spPr>
          <a:xfrm>
            <a:off x="1953773" y="10611299"/>
            <a:ext cx="9027183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2800" dirty="0">
                <a:effectLst/>
                <a:ea typeface="Times New Roman" panose="02020603050405020304" pitchFamily="18" charset="0"/>
              </a:rPr>
              <a:t>Структура </a:t>
            </a:r>
            <a:r>
              <a:rPr lang="ru-RU" sz="2800" dirty="0" err="1">
                <a:effectLst/>
                <a:ea typeface="Times New Roman" panose="02020603050405020304" pitchFamily="18" charset="0"/>
              </a:rPr>
              <a:t>бислоя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 (сверхпроводник – спиральный магнетик)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43D24C-EF8E-4BFB-B477-7A87BE671526}"/>
              </a:ext>
            </a:extLst>
          </p:cNvPr>
          <p:cNvSpPr txBox="1"/>
          <p:nvPr/>
        </p:nvSpPr>
        <p:spPr>
          <a:xfrm>
            <a:off x="1941718" y="2691074"/>
            <a:ext cx="9434536" cy="25545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R="0" indent="738188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3200" u="sng" dirty="0"/>
              <a:t>Объект исследования</a:t>
            </a:r>
            <a:r>
              <a:rPr lang="ru-RU" sz="3200" dirty="0"/>
              <a:t>: двухслойная плёночная структура из сверхпроводника и магнетика (SM-</a:t>
            </a:r>
            <a:r>
              <a:rPr lang="ru-RU" sz="3200" dirty="0" err="1"/>
              <a:t>бислой</a:t>
            </a:r>
            <a:r>
              <a:rPr lang="ru-RU" sz="3200" dirty="0"/>
              <a:t>).</a:t>
            </a:r>
          </a:p>
          <a:p>
            <a:pPr marR="0" indent="738188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3200" u="sng" dirty="0"/>
              <a:t>Предмет исследования</a:t>
            </a:r>
            <a:r>
              <a:rPr lang="ru-RU" sz="3200" dirty="0"/>
              <a:t>: эффект близости в SM-контакте и эффект спинового переключения.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73A0619-8381-4AD4-BCAA-57DBE546D1CF}"/>
              </a:ext>
            </a:extLst>
          </p:cNvPr>
          <p:cNvSpPr/>
          <p:nvPr/>
        </p:nvSpPr>
        <p:spPr>
          <a:xfrm>
            <a:off x="1678832" y="2552775"/>
            <a:ext cx="9577064" cy="2988000"/>
          </a:xfrm>
          <a:prstGeom prst="rect">
            <a:avLst/>
          </a:prstGeom>
          <a:noFill/>
          <a:ln w="28575" cap="flat">
            <a:solidFill>
              <a:schemeClr val="accent1"/>
            </a:solidFill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/>
            <a:endParaRPr lang="ru-RU" sz="3200" kern="0">
              <a:solidFill>
                <a:srgbClr val="FFFFFF"/>
              </a:solidFill>
              <a:latin typeface="Helvetica Light"/>
              <a:ea typeface="+mj-ea"/>
              <a:cs typeface="+mj-cs"/>
              <a:sym typeface="Helvetica Light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AA698EC-3529-499D-9972-BBD0D8B604A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072" y="6203877"/>
            <a:ext cx="7890584" cy="3942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46527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63"/>
            <a:ext cx="21506374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8" tIns="71438" rIns="71438" bIns="71438" anchor="ctr"/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 sz="3200"/>
            </a:pPr>
            <a:endParaRPr sz="3200" kern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80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9574C0-183E-4F66-A363-D63AF183620A}"/>
              </a:ext>
            </a:extLst>
          </p:cNvPr>
          <p:cNvSpPr txBox="1"/>
          <p:nvPr/>
        </p:nvSpPr>
        <p:spPr>
          <a:xfrm>
            <a:off x="3551041" y="747897"/>
            <a:ext cx="18085450" cy="1252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r>
              <a:rPr lang="ru-RU" sz="7200" kern="0" dirty="0">
                <a:solidFill>
                  <a:srgbClr val="000000"/>
                </a:solidFill>
                <a:latin typeface="Helvetica Light"/>
                <a:ea typeface="+mj-ea"/>
                <a:cs typeface="+mj-cs"/>
                <a:sym typeface="Helvetica Light"/>
              </a:rPr>
              <a:t>Предмет исследования</a:t>
            </a:r>
          </a:p>
        </p:txBody>
      </p:sp>
      <p:sp>
        <p:nvSpPr>
          <p:cNvPr id="10" name="Номер слайда 13">
            <a:extLst>
              <a:ext uri="{FF2B5EF4-FFF2-40B4-BE49-F238E27FC236}">
                <a16:creationId xmlns:a16="http://schemas.microsoft.com/office/drawing/2014/main" id="{B5575AB5-8FF9-42A5-9D02-727CA844BAF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996802" y="12979334"/>
            <a:ext cx="487312" cy="719426"/>
          </a:xfrm>
        </p:spPr>
        <p:txBody>
          <a:bodyPr/>
          <a:lstStyle>
            <a:defPPr>
              <a:defRPr lang="ru-RU"/>
            </a:defPPr>
            <a:lvl1pPr marL="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fld id="{86CB4B4D-7CA3-9044-876B-883B54F8677D}" type="slidenum">
              <a:rPr lang="ru-RU" sz="2800" b="1" kern="0">
                <a:solidFill>
                  <a:srgbClr val="000000"/>
                </a:solidFill>
                <a:latin typeface="Helvetica Light"/>
                <a:sym typeface="Helvetica Light"/>
              </a:rPr>
              <a:pPr algn="ctr" defTabSz="821532" hangingPunct="0">
                <a:defRPr/>
              </a:pPr>
              <a:t>4</a:t>
            </a:fld>
            <a:endParaRPr lang="ru-RU" sz="2800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142E479-7DB0-448F-8D10-0A943509C15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816" y="9381217"/>
            <a:ext cx="8458259" cy="236360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F21B51B-57F9-4101-84E0-989CF4E2E156}"/>
              </a:ext>
            </a:extLst>
          </p:cNvPr>
          <p:cNvSpPr txBox="1"/>
          <p:nvPr/>
        </p:nvSpPr>
        <p:spPr>
          <a:xfrm>
            <a:off x="2823413" y="11605059"/>
            <a:ext cx="8343801" cy="1384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2800" dirty="0">
                <a:effectLst/>
                <a:ea typeface="Calibri" panose="020F0502020204030204" pitchFamily="34" charset="0"/>
              </a:rPr>
              <a:t>Затухания сверхпроводящих корреляций внутри нормального металла (</a:t>
            </a:r>
            <a:r>
              <a:rPr lang="en-US" sz="2800" dirty="0">
                <a:effectLst/>
                <a:ea typeface="Calibri" panose="020F0502020204030204" pitchFamily="34" charset="0"/>
              </a:rPr>
              <a:t>a</a:t>
            </a:r>
            <a:r>
              <a:rPr lang="ru-RU" sz="2800" dirty="0">
                <a:effectLst/>
                <a:ea typeface="Calibri" panose="020F0502020204030204" pitchFamily="34" charset="0"/>
              </a:rPr>
              <a:t>) и внутри ферромагнетика (</a:t>
            </a:r>
            <a:r>
              <a:rPr lang="en-US" sz="2800" dirty="0">
                <a:effectLst/>
                <a:ea typeface="Calibri" panose="020F0502020204030204" pitchFamily="34" charset="0"/>
              </a:rPr>
              <a:t>b</a:t>
            </a:r>
            <a:r>
              <a:rPr lang="ru-RU" sz="2800" dirty="0">
                <a:effectLst/>
                <a:ea typeface="Calibri" panose="020F0502020204030204" pitchFamily="34" charset="0"/>
              </a:rPr>
              <a:t>) при эффекте близости</a:t>
            </a:r>
            <a:endParaRPr lang="ru-RU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79F204-FC31-4414-B917-2B9FE525FB60}"/>
              </a:ext>
            </a:extLst>
          </p:cNvPr>
          <p:cNvSpPr txBox="1"/>
          <p:nvPr/>
        </p:nvSpPr>
        <p:spPr>
          <a:xfrm>
            <a:off x="911481" y="7772656"/>
            <a:ext cx="12167667" cy="1436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</a:t>
            </a:r>
            <a:r>
              <a:rPr lang="ru-RU" sz="2800" dirty="0">
                <a:effectLst/>
                <a:ea typeface="Calibri" panose="020F0502020204030204" pitchFamily="34" charset="0"/>
              </a:rPr>
              <a:t>Поведение сверхпроводящих корреляций и их затухание внутри ферромагнетика </a:t>
            </a:r>
            <a:r>
              <a:rPr lang="en-US" sz="2800" dirty="0">
                <a:effectLst/>
                <a:ea typeface="Calibri" panose="020F0502020204030204" pitchFamily="34" charset="0"/>
              </a:rPr>
              <a:t>[</a:t>
            </a: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Linder, J., Robinson, J. Superconducting spintronics. Nature Phys 11, 307–315 (2015)]</a:t>
            </a:r>
            <a:endParaRPr kumimoji="0" lang="ru-RU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7B3936-0A87-4BAC-AC70-E545FD31FC55}"/>
              </a:ext>
            </a:extLst>
          </p:cNvPr>
          <p:cNvSpPr txBox="1"/>
          <p:nvPr/>
        </p:nvSpPr>
        <p:spPr>
          <a:xfrm>
            <a:off x="13297095" y="11522838"/>
            <a:ext cx="10532483" cy="1384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2800" dirty="0"/>
              <a:t>Зависимости критической температуры при различных конфигурациях спирального магнетика 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[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N.G. Pugach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et al.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Phys. Rev. Applied 18, 054002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]</a:t>
            </a:r>
            <a:endParaRPr 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692B7E9-47FD-4A82-9580-0A899225D2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5207" y="3671061"/>
            <a:ext cx="9948431" cy="749610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2C7FCD-0BB9-44EA-89DE-4E3CD146A6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7868" y="2914821"/>
            <a:ext cx="7102198" cy="45284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738360-541F-4E1B-9F3A-0BDF353474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813" y="3329608"/>
            <a:ext cx="5154055" cy="39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7272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63"/>
            <a:ext cx="21506374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8" tIns="71438" rIns="71438" bIns="71438" anchor="ctr"/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 sz="3200"/>
            </a:pPr>
            <a:endParaRPr sz="3200" kern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6" y="586180"/>
            <a:ext cx="1199580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9574C0-183E-4F66-A363-D63AF183620A}"/>
              </a:ext>
            </a:extLst>
          </p:cNvPr>
          <p:cNvSpPr txBox="1"/>
          <p:nvPr/>
        </p:nvSpPr>
        <p:spPr>
          <a:xfrm>
            <a:off x="3551041" y="747897"/>
            <a:ext cx="18085450" cy="1252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r>
              <a:rPr lang="ru-RU" sz="7200" kern="0" dirty="0">
                <a:solidFill>
                  <a:srgbClr val="000000"/>
                </a:solidFill>
                <a:latin typeface="Helvetica Light"/>
                <a:ea typeface="+mj-ea"/>
                <a:cs typeface="+mj-cs"/>
              </a:rPr>
              <a:t>Методика исследования структуры</a:t>
            </a:r>
            <a:endParaRPr lang="ru-RU" sz="7200" kern="0" dirty="0">
              <a:solidFill>
                <a:srgbClr val="000000"/>
              </a:solidFill>
              <a:latin typeface="Helvetica Ligh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Номер слайда 13">
            <a:extLst>
              <a:ext uri="{FF2B5EF4-FFF2-40B4-BE49-F238E27FC236}">
                <a16:creationId xmlns:a16="http://schemas.microsoft.com/office/drawing/2014/main" id="{B5575AB5-8FF9-42A5-9D02-727CA844BAF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993200" y="12996574"/>
            <a:ext cx="487312" cy="719426"/>
          </a:xfrm>
        </p:spPr>
        <p:txBody>
          <a:bodyPr/>
          <a:lstStyle>
            <a:defPPr>
              <a:defRPr lang="ru-RU"/>
            </a:defPPr>
            <a:lvl1pPr marL="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fld id="{86CB4B4D-7CA3-9044-876B-883B54F8677D}" type="slidenum">
              <a:rPr lang="ru-RU" sz="2800" b="1" kern="0">
                <a:solidFill>
                  <a:srgbClr val="000000"/>
                </a:solidFill>
                <a:latin typeface="Helvetica Light"/>
                <a:sym typeface="Helvetica Light"/>
              </a:rPr>
              <a:pPr algn="ctr" defTabSz="821532" hangingPunct="0">
                <a:defRPr/>
              </a:pPr>
              <a:t>5</a:t>
            </a:fld>
            <a:endParaRPr lang="ru-RU" sz="2800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A6A0FF-C435-4B3F-9DBD-7C50F408A494}"/>
                  </a:ext>
                </a:extLst>
              </p:cNvPr>
              <p:cNvSpPr txBox="1"/>
              <p:nvPr/>
            </p:nvSpPr>
            <p:spPr>
              <a:xfrm>
                <a:off x="12383016" y="3083657"/>
                <a:ext cx="9848849" cy="1510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32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𝑓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,</m:t>
                              </m:r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𝑠</m:t>
                              </m:r>
                            </m:sub>
                          </m:sSub>
                          <m:sSup>
                            <m:sSup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32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∇</m:t>
                              </m:r>
                            </m:e>
                            <m:sup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−2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𝑠</m:t>
                          </m:r>
                        </m:sub>
                      </m:sSub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=−2</m:t>
                      </m:r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𝜋</m:t>
                      </m:r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∆+2</m:t>
                      </m:r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𝑖</m:t>
                      </m:r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∙</m:t>
                      </m:r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𝑠𝑔𝑛</m:t>
                      </m:r>
                      <m:d>
                        <m:d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ru-RU" sz="32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𝒉</m:t>
                      </m:r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3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ru-RU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ru-RU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  <m:sSup>
                          <m:sSupPr>
                            <m:ctrlPr>
                              <a:rPr lang="ru-RU" sz="3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ru-RU" sz="32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∇</m:t>
                            </m:r>
                          </m:e>
                          <m:sup>
                            <m:r>
                              <a:rPr lang="ru-RU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ru-RU" sz="3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ru-RU" sz="3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</m:d>
                    <m:sSub>
                      <m:sSubPr>
                        <m:ctrlPr>
                          <a:rPr lang="ru-RU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ru-RU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ru-RU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ru-RU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ru-RU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ru-RU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𝑠𝑔𝑛</m:t>
                    </m:r>
                    <m:d>
                      <m:dPr>
                        <m:ctrlPr>
                          <a:rPr lang="ru-RU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3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ru-RU" sz="3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ru-RU" sz="32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𝒉</m:t>
                    </m:r>
                    <m:sSub>
                      <m:sSubPr>
                        <m:ctrlPr>
                          <a:rPr lang="ru-RU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ru-RU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A6A0FF-C435-4B3F-9DBD-7C50F408A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3016" y="3083657"/>
                <a:ext cx="9848849" cy="15102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AD297D-E222-4A43-BDFE-17CAC9848749}"/>
                  </a:ext>
                </a:extLst>
              </p:cNvPr>
              <p:cNvSpPr txBox="1"/>
              <p:nvPr/>
            </p:nvSpPr>
            <p:spPr>
              <a:xfrm>
                <a:off x="14377011" y="6498051"/>
                <a:ext cx="5860858" cy="19651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ru-RU" sz="32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2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ru-RU" sz="32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32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den>
                      </m:f>
                      <m:sSubSup>
                        <m:sSubSup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den>
                      </m:f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ru-RU" sz="32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ru-RU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±</m:t>
                      </m:r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b>
                      </m:sSub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den>
                      </m:f>
                      <m:sSub>
                        <m:sSubPr>
                          <m:ctrlPr>
                            <a:rPr lang="ru-RU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ru-RU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AD297D-E222-4A43-BDFE-17CAC9848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7011" y="6498051"/>
                <a:ext cx="5860858" cy="19651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A72515F-5C37-4753-907D-9B3A1C44EF2F}"/>
              </a:ext>
            </a:extLst>
          </p:cNvPr>
          <p:cNvSpPr txBox="1"/>
          <p:nvPr/>
        </p:nvSpPr>
        <p:spPr>
          <a:xfrm>
            <a:off x="2856198" y="3467337"/>
            <a:ext cx="6192687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Транспортные линеаризованные уравнения </a:t>
            </a:r>
            <a:r>
              <a:rPr kumimoji="0" lang="ru-RU" sz="32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Узаделя</a:t>
            </a: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B54184-8529-4602-8178-4C30C9BF0CA3}"/>
              </a:ext>
            </a:extLst>
          </p:cNvPr>
          <p:cNvSpPr txBox="1"/>
          <p:nvPr/>
        </p:nvSpPr>
        <p:spPr>
          <a:xfrm>
            <a:off x="3360253" y="6858000"/>
            <a:ext cx="5184576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Граничные условия Куприянова-Лукичева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A3B1607-6DB0-459C-85C9-97CF84614164}"/>
              </a:ext>
            </a:extLst>
          </p:cNvPr>
          <p:cNvSpPr/>
          <p:nvPr/>
        </p:nvSpPr>
        <p:spPr>
          <a:xfrm>
            <a:off x="11895385" y="2846196"/>
            <a:ext cx="10800000" cy="2160000"/>
          </a:xfrm>
          <a:prstGeom prst="rect">
            <a:avLst/>
          </a:prstGeom>
          <a:noFill/>
          <a:ln w="28575" cap="flat">
            <a:solidFill>
              <a:schemeClr val="accent1"/>
            </a:solidFill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/>
            <a:endParaRPr lang="ru-RU" sz="3200" kern="0">
              <a:solidFill>
                <a:srgbClr val="FFFFFF"/>
              </a:solidFill>
              <a:latin typeface="Helvetica Light"/>
              <a:ea typeface="+mj-ea"/>
              <a:cs typeface="+mj-cs"/>
              <a:sym typeface="Helvetica Light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C579179-3556-448F-923F-E42FC1B21E18}"/>
              </a:ext>
            </a:extLst>
          </p:cNvPr>
          <p:cNvSpPr/>
          <p:nvPr/>
        </p:nvSpPr>
        <p:spPr>
          <a:xfrm>
            <a:off x="11895385" y="6400627"/>
            <a:ext cx="10800000" cy="2160000"/>
          </a:xfrm>
          <a:prstGeom prst="rect">
            <a:avLst/>
          </a:prstGeom>
          <a:noFill/>
          <a:ln w="28575" cap="flat">
            <a:solidFill>
              <a:schemeClr val="accent1"/>
            </a:solidFill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/>
            <a:endParaRPr lang="ru-RU" sz="3200" kern="0">
              <a:solidFill>
                <a:srgbClr val="FFFFFF"/>
              </a:solidFill>
              <a:latin typeface="Helvetica Light"/>
              <a:ea typeface="+mj-ea"/>
              <a:cs typeface="+mj-cs"/>
              <a:sym typeface="Helvetica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6CCBDD-2B45-4D4D-890A-E1788795E7C4}"/>
                  </a:ext>
                </a:extLst>
              </p:cNvPr>
              <p:cNvSpPr txBox="1"/>
              <p:nvPr/>
            </p:nvSpPr>
            <p:spPr>
              <a:xfrm>
                <a:off x="12409482" y="10530408"/>
                <a:ext cx="9795916" cy="11431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32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  <m:r>
                        <a:rPr lang="ru-RU" sz="3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u-RU" sz="32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ru-RU" sz="32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𝑊</m:t>
                          </m:r>
                          <m:func>
                            <m:func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 sz="320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ru-RU" sz="3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3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ru-RU" sz="320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u-RU" sz="32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320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ru-RU" sz="32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num>
                        <m:den>
                          <m:d>
                            <m:d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  <m:func>
                                <m:funcPr>
                                  <m:ctrlP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coth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ru-RU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d>
                          <m:func>
                            <m:func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 sz="32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ru-RU" sz="3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3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6CCBDD-2B45-4D4D-890A-E1788795E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9482" y="10530408"/>
                <a:ext cx="9795916" cy="11431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D9D2097-A20F-42E4-91A6-06D2697C8675}"/>
              </a:ext>
            </a:extLst>
          </p:cNvPr>
          <p:cNvSpPr txBox="1"/>
          <p:nvPr/>
        </p:nvSpPr>
        <p:spPr>
          <a:xfrm>
            <a:off x="4232712" y="10458400"/>
            <a:ext cx="3439657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Аномальные функции Грина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97C4A79-FE9F-48CA-AD04-CFE756103946}"/>
              </a:ext>
            </a:extLst>
          </p:cNvPr>
          <p:cNvSpPr/>
          <p:nvPr/>
        </p:nvSpPr>
        <p:spPr>
          <a:xfrm>
            <a:off x="11900221" y="9955058"/>
            <a:ext cx="10800000" cy="2160000"/>
          </a:xfrm>
          <a:prstGeom prst="rect">
            <a:avLst/>
          </a:prstGeom>
          <a:noFill/>
          <a:ln w="28575" cap="flat">
            <a:solidFill>
              <a:schemeClr val="accent1"/>
            </a:solidFill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/>
            <a:endParaRPr lang="ru-RU" sz="3200" kern="0">
              <a:solidFill>
                <a:srgbClr val="FFFFFF"/>
              </a:solidFill>
              <a:latin typeface="Helvetica Ligh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316534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63"/>
            <a:ext cx="21506374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8" tIns="71438" rIns="71438" bIns="71438" anchor="ctr"/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 sz="3200"/>
            </a:pPr>
            <a:endParaRPr sz="3200" kern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6" y="586180"/>
            <a:ext cx="1199580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9574C0-183E-4F66-A363-D63AF183620A}"/>
              </a:ext>
            </a:extLst>
          </p:cNvPr>
          <p:cNvSpPr txBox="1"/>
          <p:nvPr/>
        </p:nvSpPr>
        <p:spPr>
          <a:xfrm>
            <a:off x="3551041" y="747897"/>
            <a:ext cx="18085450" cy="1252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r>
              <a:rPr lang="ru-RU" sz="7200" kern="0" dirty="0">
                <a:solidFill>
                  <a:srgbClr val="000000"/>
                </a:solidFill>
                <a:latin typeface="Helvetica Light"/>
                <a:ea typeface="+mj-ea"/>
                <a:cs typeface="+mj-cs"/>
              </a:rPr>
              <a:t>Угловая зависимость критического поля</a:t>
            </a:r>
            <a:endParaRPr lang="ru-RU" sz="7200" kern="0" dirty="0">
              <a:solidFill>
                <a:srgbClr val="000000"/>
              </a:solidFill>
              <a:latin typeface="Helvetica Ligh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Номер слайда 13">
            <a:extLst>
              <a:ext uri="{FF2B5EF4-FFF2-40B4-BE49-F238E27FC236}">
                <a16:creationId xmlns:a16="http://schemas.microsoft.com/office/drawing/2014/main" id="{B5575AB5-8FF9-42A5-9D02-727CA844BAF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993200" y="12996574"/>
            <a:ext cx="487312" cy="719426"/>
          </a:xfrm>
        </p:spPr>
        <p:txBody>
          <a:bodyPr/>
          <a:lstStyle>
            <a:defPPr>
              <a:defRPr lang="ru-RU"/>
            </a:defPPr>
            <a:lvl1pPr marL="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fld id="{86CB4B4D-7CA3-9044-876B-883B54F8677D}" type="slidenum">
              <a:rPr lang="ru-RU" sz="2800" b="1" kern="0">
                <a:solidFill>
                  <a:srgbClr val="000000"/>
                </a:solidFill>
                <a:latin typeface="Helvetica Light"/>
                <a:sym typeface="Helvetica Light"/>
              </a:rPr>
              <a:pPr algn="ctr" defTabSz="821532" hangingPunct="0">
                <a:defRPr/>
              </a:pPr>
              <a:t>6</a:t>
            </a:fld>
            <a:endParaRPr lang="ru-RU" sz="2800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84C6C2-B208-4B4F-B9E7-C54BF261FD2C}"/>
                  </a:ext>
                </a:extLst>
              </p:cNvPr>
              <p:cNvSpPr txBox="1"/>
              <p:nvPr/>
            </p:nvSpPr>
            <p:spPr>
              <a:xfrm>
                <a:off x="1480380" y="2870880"/>
                <a:ext cx="8280920" cy="159697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func>
                            <m:func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 sz="4000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</m:den>
                      </m:f>
                      <m:r>
                        <a:rPr lang="ru-RU" sz="40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4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4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40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ru-RU" sz="40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ru-RU" sz="4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40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  <m:func>
                                    <m:funcPr>
                                      <m:ctrlPr>
                                        <a:rPr lang="ru-RU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ru-RU" sz="4000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ru-RU" sz="40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4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40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ru-RU" sz="40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r>
                                        <a:rPr lang="ru-RU" sz="4000" i="0">
                                          <a:latin typeface="Cambria Math" panose="02040503050406030204" pitchFamily="18" charset="0"/>
                                        </a:rPr>
                                        <m:t>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4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40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84C6C2-B208-4B4F-B9E7-C54BF261F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380" y="2870880"/>
                <a:ext cx="8280920" cy="15969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0D2C752-14DF-4F1B-AF07-3B97E1F5537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638808"/>
            <a:ext cx="12795158" cy="959760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8127A71-D9D2-46E6-9F14-8ACF7FA4F7C9}"/>
              </a:ext>
            </a:extLst>
          </p:cNvPr>
          <p:cNvSpPr/>
          <p:nvPr/>
        </p:nvSpPr>
        <p:spPr>
          <a:xfrm>
            <a:off x="1750840" y="2643368"/>
            <a:ext cx="7740000" cy="2052000"/>
          </a:xfrm>
          <a:prstGeom prst="rect">
            <a:avLst/>
          </a:prstGeom>
          <a:noFill/>
          <a:ln w="28575" cap="flat">
            <a:solidFill>
              <a:schemeClr val="accent1"/>
            </a:solidFill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/>
            <a:endParaRPr lang="ru-RU" sz="3200" kern="0">
              <a:solidFill>
                <a:srgbClr val="FFFFFF"/>
              </a:solidFill>
              <a:latin typeface="Helvetica Light"/>
              <a:ea typeface="+mj-ea"/>
              <a:cs typeface="+mj-cs"/>
              <a:sym typeface="Helvetica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B063C1-A47B-4290-A692-4B4329FCFC2C}"/>
                  </a:ext>
                </a:extLst>
              </p:cNvPr>
              <p:cNvSpPr txBox="1"/>
              <p:nvPr/>
            </p:nvSpPr>
            <p:spPr>
              <a:xfrm>
                <a:off x="1855100" y="6115561"/>
                <a:ext cx="5728388" cy="154221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∥</m:t>
                              </m:r>
                            </m:sub>
                            <m:sup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𝐶𝑜𝑆𝑖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  <m:sup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𝐶𝑜𝑆𝑖</m:t>
                              </m:r>
                            </m:sup>
                          </m:sSubSup>
                        </m:den>
                      </m:f>
                      <m:r>
                        <a:rPr lang="ru-RU" sz="4000" i="0">
                          <a:latin typeface="Cambria Math" panose="02040503050406030204" pitchFamily="18" charset="0"/>
                        </a:rPr>
                        <m:t>=1.48</m:t>
                      </m:r>
                      <m:rad>
                        <m:radPr>
                          <m:degHide m:val="on"/>
                          <m:ctrlPr>
                            <a:rPr lang="ru-RU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4000" i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f>
                        <m:fPr>
                          <m:ctrlPr>
                            <a:rPr lang="ru-RU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B063C1-A47B-4290-A692-4B4329FCF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100" y="6115561"/>
                <a:ext cx="5728388" cy="15422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07F6B78-D770-4817-BB9A-3B04B2071CAF}"/>
                  </a:ext>
                </a:extLst>
              </p:cNvPr>
              <p:cNvSpPr txBox="1"/>
              <p:nvPr/>
            </p:nvSpPr>
            <p:spPr>
              <a:xfrm>
                <a:off x="1480380" y="7879101"/>
                <a:ext cx="8280920" cy="154221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∥</m:t>
                              </m:r>
                            </m:sub>
                            <m:sup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𝑀𝑛𝑆𝑖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  <m:sup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𝑀𝑛𝑆𝑖</m:t>
                              </m:r>
                            </m:sup>
                          </m:sSubSup>
                        </m:den>
                      </m:f>
                      <m:r>
                        <a:rPr lang="ru-RU" sz="4000" i="0">
                          <a:latin typeface="Cambria Math" panose="02040503050406030204" pitchFamily="18" charset="0"/>
                        </a:rPr>
                        <m:t>≈1.48</m:t>
                      </m:r>
                      <m:rad>
                        <m:radPr>
                          <m:degHide m:val="on"/>
                          <m:ctrlPr>
                            <a:rPr lang="ru-RU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4000" i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f>
                        <m:fPr>
                          <m:ctrlPr>
                            <a:rPr lang="ru-RU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ru-RU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∥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07F6B78-D770-4817-BB9A-3B04B2071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380" y="7879101"/>
                <a:ext cx="8280920" cy="15422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199285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63"/>
            <a:ext cx="21506374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8" tIns="71438" rIns="71438" bIns="71438" anchor="ctr"/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 sz="3200"/>
            </a:pPr>
            <a:endParaRPr sz="3200" kern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6" y="586180"/>
            <a:ext cx="1199580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9574C0-183E-4F66-A363-D63AF183620A}"/>
              </a:ext>
            </a:extLst>
          </p:cNvPr>
          <p:cNvSpPr txBox="1"/>
          <p:nvPr/>
        </p:nvSpPr>
        <p:spPr>
          <a:xfrm>
            <a:off x="3551041" y="794063"/>
            <a:ext cx="18085450" cy="11599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r>
              <a:rPr lang="ru-RU" sz="6600" kern="0" dirty="0">
                <a:solidFill>
                  <a:srgbClr val="000000"/>
                </a:solidFill>
                <a:latin typeface="Helvetica Light"/>
                <a:ea typeface="+mj-ea"/>
                <a:cs typeface="+mj-cs"/>
              </a:rPr>
              <a:t>Угловая зависимость критической температуры</a:t>
            </a:r>
            <a:endParaRPr lang="ru-RU" sz="6600" kern="0" dirty="0">
              <a:solidFill>
                <a:srgbClr val="000000"/>
              </a:solidFill>
              <a:latin typeface="Helvetica Ligh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Номер слайда 13">
            <a:extLst>
              <a:ext uri="{FF2B5EF4-FFF2-40B4-BE49-F238E27FC236}">
                <a16:creationId xmlns:a16="http://schemas.microsoft.com/office/drawing/2014/main" id="{B5575AB5-8FF9-42A5-9D02-727CA844BAF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921192" y="12996574"/>
            <a:ext cx="559320" cy="719426"/>
          </a:xfrm>
        </p:spPr>
        <p:txBody>
          <a:bodyPr/>
          <a:lstStyle>
            <a:defPPr>
              <a:defRPr lang="ru-RU"/>
            </a:defPPr>
            <a:lvl1pPr marL="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fld id="{86CB4B4D-7CA3-9044-876B-883B54F8677D}" type="slidenum">
              <a:rPr lang="ru-RU" sz="2800" b="1" kern="0">
                <a:solidFill>
                  <a:srgbClr val="000000"/>
                </a:solidFill>
                <a:latin typeface="Helvetica Light"/>
                <a:sym typeface="Helvetica Light"/>
              </a:rPr>
              <a:pPr algn="ctr" defTabSz="821532" hangingPunct="0">
                <a:defRPr/>
              </a:pPr>
              <a:t>7</a:t>
            </a:fld>
            <a:endParaRPr lang="ru-RU" sz="2800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B76953-D506-48AF-8FFA-C97141E05E1D}"/>
                  </a:ext>
                </a:extLst>
              </p:cNvPr>
              <p:cNvSpPr txBox="1"/>
              <p:nvPr/>
            </p:nvSpPr>
            <p:spPr>
              <a:xfrm>
                <a:off x="1955348" y="2875187"/>
                <a:ext cx="10664748" cy="7871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ru-RU" sz="4000" i="0">
                              <a:latin typeface="Cambria Math" panose="02040503050406030204" pitchFamily="18" charset="0"/>
                            </a:rPr>
                            <m:t>с</m:t>
                          </m:r>
                        </m:sub>
                      </m:sSub>
                      <m:r>
                        <a:rPr lang="ru-RU" sz="4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𝑐𝑏</m:t>
                          </m:r>
                        </m:sub>
                      </m:sSub>
                      <m:d>
                        <m:dPr>
                          <m:ctrlPr>
                            <a:rPr lang="ru-RU" sz="4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400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b>
                          </m:sSub>
                          <m:func>
                            <m:func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 sz="4000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sSubSup>
                            <m:sSubSup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  <m:sup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  <m:r>
                            <a:rPr lang="ru-RU" sz="40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b>
                            <m:sup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func>
                            <m:func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ru-RU" sz="4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4000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ru-RU" sz="4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sSubSup>
                            <m:sSubSupPr>
                              <m:ctrlPr>
                                <a:rPr lang="ru-RU" sz="4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4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∥</m:t>
                              </m:r>
                            </m:sub>
                            <m:sup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B76953-D506-48AF-8FFA-C97141E05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348" y="2875187"/>
                <a:ext cx="10664748" cy="7871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AE84A6C-CEC3-4C31-8274-8009B74DC35B}"/>
              </a:ext>
            </a:extLst>
          </p:cNvPr>
          <p:cNvSpPr/>
          <p:nvPr/>
        </p:nvSpPr>
        <p:spPr>
          <a:xfrm>
            <a:off x="1820096" y="2800756"/>
            <a:ext cx="10800000" cy="936000"/>
          </a:xfrm>
          <a:prstGeom prst="rect">
            <a:avLst/>
          </a:prstGeom>
          <a:noFill/>
          <a:ln w="28575" cap="flat">
            <a:solidFill>
              <a:schemeClr val="accent1"/>
            </a:solidFill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/>
            <a:endParaRPr lang="ru-RU" sz="3200" kern="0">
              <a:solidFill>
                <a:srgbClr val="FFFFFF"/>
              </a:solidFill>
              <a:latin typeface="Helvetica Light"/>
              <a:ea typeface="+mj-ea"/>
              <a:cs typeface="+mj-cs"/>
              <a:sym typeface="Helvetica Light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70F2148-36DC-4F3B-8A62-5A437102D0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254" y="3906728"/>
            <a:ext cx="12672000" cy="9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9417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63"/>
            <a:ext cx="21506374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8" tIns="71438" rIns="71438" bIns="71438" anchor="ctr"/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 sz="3200"/>
            </a:pPr>
            <a:endParaRPr sz="3200" kern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6" y="586180"/>
            <a:ext cx="1199580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9574C0-183E-4F66-A363-D63AF183620A}"/>
              </a:ext>
            </a:extLst>
          </p:cNvPr>
          <p:cNvSpPr txBox="1"/>
          <p:nvPr/>
        </p:nvSpPr>
        <p:spPr>
          <a:xfrm>
            <a:off x="3551041" y="690680"/>
            <a:ext cx="18085450" cy="12522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8" tIns="71438" rIns="71438" bIns="71438" numCol="1" spcCol="38100" rtlCol="0" anchor="ctr">
            <a:spAutoFit/>
          </a:bodyPr>
          <a:lstStyle>
            <a:defPPr>
              <a:defRPr lang="ru-RU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r>
              <a:rPr lang="ru-RU" sz="7200" kern="0" dirty="0">
                <a:solidFill>
                  <a:srgbClr val="000000"/>
                </a:solidFill>
                <a:latin typeface="Helvetica Light"/>
                <a:ea typeface="+mj-ea"/>
                <a:cs typeface="+mj-cs"/>
                <a:sym typeface="Helvetica Light"/>
              </a:rPr>
              <a:t>Заключение</a:t>
            </a:r>
          </a:p>
        </p:txBody>
      </p:sp>
      <p:sp>
        <p:nvSpPr>
          <p:cNvPr id="10" name="Номер слайда 13">
            <a:extLst>
              <a:ext uri="{FF2B5EF4-FFF2-40B4-BE49-F238E27FC236}">
                <a16:creationId xmlns:a16="http://schemas.microsoft.com/office/drawing/2014/main" id="{B5575AB5-8FF9-42A5-9D02-727CA844BAF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2849184" y="12996574"/>
            <a:ext cx="631328" cy="719426"/>
          </a:xfrm>
        </p:spPr>
        <p:txBody>
          <a:bodyPr/>
          <a:lstStyle>
            <a:defPPr>
              <a:defRPr lang="ru-RU"/>
            </a:defPPr>
            <a:lvl1pPr marL="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algn="l" defTabSz="3657600" rtl="0" eaLnBrk="1" latinLnBrk="0" hangingPunct="1"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21532" hangingPunct="0">
              <a:defRPr/>
            </a:pPr>
            <a:fld id="{86CB4B4D-7CA3-9044-876B-883B54F8677D}" type="slidenum">
              <a:rPr lang="ru-RU" sz="2800" b="1" kern="0">
                <a:solidFill>
                  <a:srgbClr val="000000"/>
                </a:solidFill>
                <a:latin typeface="Helvetica Light"/>
                <a:sym typeface="Helvetica Light"/>
              </a:rPr>
              <a:pPr algn="ctr" defTabSz="821532" hangingPunct="0">
                <a:defRPr/>
              </a:pPr>
              <a:t>8</a:t>
            </a:fld>
            <a:endParaRPr lang="ru-RU" sz="2800" b="1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BF2070-704F-4BB5-BF90-0A42664D5170}"/>
              </a:ext>
            </a:extLst>
          </p:cNvPr>
          <p:cNvSpPr txBox="1"/>
          <p:nvPr/>
        </p:nvSpPr>
        <p:spPr>
          <a:xfrm>
            <a:off x="2686944" y="4394265"/>
            <a:ext cx="19010112" cy="62998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indent="738188" algn="l">
              <a:buFont typeface="Arial" panose="020B0604020202020204" pitchFamily="34" charset="0"/>
              <a:buChar char="•"/>
            </a:pPr>
            <a:r>
              <a:rPr lang="ru-RU" sz="4000" dirty="0">
                <a:ea typeface="Calibri" panose="020F0502020204030204" pitchFamily="34" charset="0"/>
              </a:rPr>
              <a:t>Во внешнем магнитном поле 100 </a:t>
            </a:r>
            <a:r>
              <a:rPr lang="ru-RU" sz="4000" dirty="0" err="1">
                <a:ea typeface="Calibri" panose="020F0502020204030204" pitchFamily="34" charset="0"/>
              </a:rPr>
              <a:t>мТл</a:t>
            </a:r>
            <a:r>
              <a:rPr lang="ru-RU" sz="4000" dirty="0">
                <a:ea typeface="Calibri" panose="020F0502020204030204" pitchFamily="34" charset="0"/>
              </a:rPr>
              <a:t> для </a:t>
            </a:r>
            <a:r>
              <a:rPr lang="ru-RU" sz="4000" dirty="0" err="1">
                <a:ea typeface="Calibri" panose="020F0502020204030204" pitchFamily="34" charset="0"/>
              </a:rPr>
              <a:t>MnSi</a:t>
            </a:r>
            <a:r>
              <a:rPr lang="ru-RU" sz="4000" dirty="0">
                <a:ea typeface="Calibri" panose="020F0502020204030204" pitchFamily="34" charset="0"/>
              </a:rPr>
              <a:t> наблюдается эффект близости, зависящий от угла – с уменьшением угла критические параметры подавляются сильнее, чем в </a:t>
            </a:r>
            <a:r>
              <a:rPr lang="ru-RU" sz="4000" dirty="0" err="1">
                <a:ea typeface="Calibri" panose="020F0502020204030204" pitchFamily="34" charset="0"/>
              </a:rPr>
              <a:t>CoSi</a:t>
            </a:r>
            <a:r>
              <a:rPr lang="ru-RU" sz="4000" dirty="0">
                <a:ea typeface="Calibri" panose="020F0502020204030204" pitchFamily="34" charset="0"/>
              </a:rPr>
              <a:t>, имеющем парамагнитную магнитную структуру.</a:t>
            </a:r>
          </a:p>
          <a:p>
            <a:pPr indent="738188" algn="l">
              <a:buFont typeface="Arial" panose="020B0604020202020204" pitchFamily="34" charset="0"/>
              <a:buChar char="•"/>
            </a:pPr>
            <a:endParaRPr lang="ru-RU" sz="4000" dirty="0"/>
          </a:p>
          <a:p>
            <a:pPr marR="0" indent="738188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4000" dirty="0"/>
              <a:t>Наблюдается хорошее соответствие предложенной теории с результатами экспериментов в структурах на основе </a:t>
            </a:r>
            <a:r>
              <a:rPr lang="ru-RU" sz="4000" dirty="0" err="1"/>
              <a:t>бислоёв</a:t>
            </a:r>
            <a:r>
              <a:rPr lang="ru-RU" sz="4000" dirty="0"/>
              <a:t> </a:t>
            </a:r>
            <a:r>
              <a:rPr lang="en-US" sz="4000" dirty="0"/>
              <a:t>Nb/</a:t>
            </a:r>
            <a:r>
              <a:rPr lang="en-US" sz="4000" dirty="0" err="1"/>
              <a:t>MnSi</a:t>
            </a:r>
            <a:r>
              <a:rPr lang="ru-RU" sz="4000" dirty="0"/>
              <a:t> и </a:t>
            </a:r>
            <a:r>
              <a:rPr lang="en-US" sz="4000" dirty="0"/>
              <a:t>Nb/</a:t>
            </a:r>
            <a:r>
              <a:rPr lang="en-US" sz="4000" dirty="0" err="1"/>
              <a:t>CoSi</a:t>
            </a:r>
            <a:r>
              <a:rPr lang="en-US" sz="4000" dirty="0"/>
              <a:t>.</a:t>
            </a:r>
            <a:endParaRPr lang="ru-RU" sz="4000" dirty="0"/>
          </a:p>
          <a:p>
            <a:pPr marR="0" indent="738188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ru-RU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  <a:p>
            <a:pPr marR="0" indent="738188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4000" dirty="0"/>
              <a:t>Использование геликоидального магнетика в качестве одного из функциональных слоев сверхпроводникового спин-вентиля обосновано более выраженным эффектом близости.</a:t>
            </a:r>
            <a:endParaRPr kumimoji="0" lang="ru-RU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545763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6090</TotalTime>
  <Words>386</Words>
  <Application>Microsoft Office PowerPoint</Application>
  <PresentationFormat>Произвольный</PresentationFormat>
  <Paragraphs>51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Arial Narrow</vt:lpstr>
      <vt:lpstr>Cambria Math</vt:lpstr>
      <vt:lpstr>Courier New</vt:lpstr>
      <vt:lpstr>Helvetica</vt:lpstr>
      <vt:lpstr>Helvetica Light</vt:lpstr>
      <vt:lpstr>Helvetica Neue</vt:lpstr>
      <vt:lpstr>Times New Roman</vt:lpstr>
      <vt:lpstr>White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TVV</dc:creator>
  <cp:lastModifiedBy>Никита Лекомцев</cp:lastModifiedBy>
  <cp:revision>182</cp:revision>
  <dcterms:modified xsi:type="dcterms:W3CDTF">2024-04-10T12:02:18Z</dcterms:modified>
</cp:coreProperties>
</file>