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31"/>
  </p:notesMasterIdLst>
  <p:sldIdLst>
    <p:sldId id="256" r:id="rId2"/>
    <p:sldId id="257" r:id="rId3"/>
    <p:sldId id="260" r:id="rId4"/>
    <p:sldId id="258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62" r:id="rId17"/>
    <p:sldId id="274" r:id="rId18"/>
    <p:sldId id="275" r:id="rId19"/>
    <p:sldId id="26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3"/>
    <p:restoredTop sz="94652"/>
  </p:normalViewPr>
  <p:slideViewPr>
    <p:cSldViewPr snapToGrid="0">
      <p:cViewPr>
        <p:scale>
          <a:sx n="100" d="100"/>
          <a:sy n="100" d="100"/>
        </p:scale>
        <p:origin x="11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8:21:23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CA381-6697-9E42-872A-CBBF3C7F67A4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D7F2F-A1F8-4B42-945F-D51152C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1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D7F2F-A1F8-4B42-945F-D51152C250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5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F21F6-5987-2330-D27D-48681572B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6" y="2034268"/>
            <a:ext cx="9068586" cy="2590800"/>
          </a:xfrm>
        </p:spPr>
        <p:txBody>
          <a:bodyPr/>
          <a:lstStyle/>
          <a:p>
            <a:r>
              <a:rPr lang="ru-RU" sz="2800" kern="100" dirty="0">
                <a:effectLst/>
                <a:ea typeface="Calibri" panose="020F0502020204030204" pitchFamily="34" charset="0"/>
                <a:cs typeface="Baloo Bhaijaan" panose="03080902040302020200" pitchFamily="66" charset="-78"/>
              </a:rPr>
              <a:t>Особенности коммуникации студентов через почтовые открытки (на материалах корпуса «Пишу тебе»</a:t>
            </a:r>
            <a:br>
              <a:rPr lang="ru-RU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3CA8AA-CEF6-4CCA-2607-CB1312B6D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926" y="4108119"/>
            <a:ext cx="9430147" cy="1403229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latin typeface="+mj-lt"/>
              </a:rPr>
              <a:t>Журавлева Мария, 4 курс ОП «История»</a:t>
            </a:r>
            <a:br>
              <a:rPr lang="ru-RU" sz="6400" dirty="0">
                <a:latin typeface="+mj-lt"/>
              </a:rPr>
            </a:br>
            <a:br>
              <a:rPr lang="ru-RU" sz="6400" dirty="0">
                <a:latin typeface="+mj-lt"/>
              </a:rPr>
            </a:br>
            <a:r>
              <a:rPr lang="ru-RU" sz="4800" b="0" i="0" dirty="0">
                <a:solidFill>
                  <a:srgbClr val="1A1A1A"/>
                </a:solidFill>
                <a:effectLst/>
                <a:latin typeface="+mj-lt"/>
              </a:rPr>
              <a:t>Подготовлено в ходе проведения исследования (проект № 24-00-004 «Динамика коммуникативных</a:t>
            </a:r>
          </a:p>
          <a:p>
            <a:r>
              <a:rPr lang="ru-RU" sz="4800" b="0" i="0" dirty="0">
                <a:solidFill>
                  <a:srgbClr val="1A1A1A"/>
                </a:solidFill>
                <a:effectLst/>
                <a:latin typeface="+mj-lt"/>
              </a:rPr>
              <a:t>практик в почтовой переписке (на материале корпуса «Пишу тебе»)») в рамках Программы</a:t>
            </a:r>
          </a:p>
          <a:p>
            <a:r>
              <a:rPr lang="ru-RU" sz="4800" b="0" i="0" dirty="0">
                <a:solidFill>
                  <a:srgbClr val="1A1A1A"/>
                </a:solidFill>
                <a:effectLst/>
                <a:latin typeface="+mj-lt"/>
              </a:rPr>
              <a:t>«Научный фонд Национального исследовательского университета «Высшая школа экономики» (НИУ</a:t>
            </a:r>
          </a:p>
          <a:p>
            <a:r>
              <a:rPr lang="ru-RU" sz="4800" b="0" i="0" dirty="0">
                <a:solidFill>
                  <a:srgbClr val="1A1A1A"/>
                </a:solidFill>
                <a:effectLst/>
                <a:latin typeface="+mj-lt"/>
              </a:rPr>
              <a:t>ВШЭ)»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88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18D153-98E7-D1DD-63A8-6D706251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0" y="4892040"/>
            <a:ext cx="11762510" cy="3931920"/>
          </a:xfrm>
        </p:spPr>
        <p:txBody>
          <a:bodyPr/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Иван Петрович! Прошу извинить меня за мою как бы невнимательность к письмам… Но я в настоящее время не могу засесть за письма.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Окончательно погрязла в науку, целыми днями сижу за ней. Очень мало свободных минут, в которые не хочется ничего брать в руки, ни пера, ни книги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Постараюсь после экзаменов ответить Вам. Мне даже как то неловко перед Вами… Но я думаю, что извинить… на этот раз можно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… Сдаю экзамены хорошо.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15-го окончу совсем… Всего лучшего. &lt;подпись&gt;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8D7EFB-F982-298E-6288-41AEBDAC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38" y="642594"/>
            <a:ext cx="5194844" cy="35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D9167AD-7AAB-4F2B-059B-7AFC562B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726151"/>
            <a:ext cx="51141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2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62B8F-ACCE-5554-7B04-2FB19B1F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953A0-3BA4-EE1D-E094-2759E611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843807"/>
            <a:ext cx="11125200" cy="3931920"/>
          </a:xfrm>
        </p:spPr>
        <p:txBody>
          <a:bodyPr/>
          <a:lstStyle/>
          <a:p>
            <a:r>
              <a:rPr lang="ru-RU" sz="1800" i="0" dirty="0">
                <a:effectLst/>
                <a:latin typeface="Arial" panose="020B0604020202020204" pitchFamily="34" charset="0"/>
              </a:rPr>
              <a:t>Дорогая мамочка! 18го у меня был 1ый экзамен</a:t>
            </a:r>
            <a:r>
              <a:rPr lang="ru-RU" sz="1800" b="1" i="0" dirty="0">
                <a:effectLst/>
                <a:latin typeface="Arial" panose="020B0604020202020204" pitchFamily="34" charset="0"/>
              </a:rPr>
              <a:t>. Сдал блестяще. Профессор сказал, что редко приходится слышать такие ответы. Я очень доволен.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 Нынешний год у меня еще 4 экзамена. Буду стараться и их сдать на 5. Чтобы не портить </a:t>
            </a:r>
            <a:r>
              <a:rPr lang="ru-RU" sz="1800" i="0" dirty="0" err="1">
                <a:effectLst/>
                <a:latin typeface="Arial" panose="020B0604020202020204" pitchFamily="34" charset="0"/>
              </a:rPr>
              <a:t>экзаменцаионную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 книжку свою. Когда ты приедешь? Я столько выучил по этому предмету, что много оказалось [</a:t>
            </a:r>
            <a:r>
              <a:rPr lang="ru-RU" sz="1800" i="0" dirty="0" err="1">
                <a:effectLst/>
                <a:latin typeface="Arial" panose="020B0604020202020204" pitchFamily="34" charset="0"/>
              </a:rPr>
              <a:t>нрзб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] требований? Всем привет. Твой Коля. {Лида шлет привет. Привет, когда приедешь? Ответь скорее.}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1CB1A34-3B2F-B7E7-1B8D-8F80BAA70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9370" r="1515" b="9370"/>
          <a:stretch/>
        </p:blipFill>
        <p:spPr bwMode="auto">
          <a:xfrm>
            <a:off x="727364" y="891976"/>
            <a:ext cx="5089841" cy="32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3EBE7C7-D23A-DF0D-6017-C500B4BEC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3293" r="1235" b="7692"/>
          <a:stretch/>
        </p:blipFill>
        <p:spPr bwMode="auto">
          <a:xfrm>
            <a:off x="5896392" y="547181"/>
            <a:ext cx="5762208" cy="39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9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627DE4-AAD0-CF04-FCFD-9586F5112301}"/>
              </a:ext>
            </a:extLst>
          </p:cNvPr>
          <p:cNvSpPr txBox="1"/>
          <p:nvPr/>
        </p:nvSpPr>
        <p:spPr>
          <a:xfrm>
            <a:off x="443347" y="4012811"/>
            <a:ext cx="69815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0" dirty="0">
                <a:effectLst/>
                <a:latin typeface="Arial" panose="020B0604020202020204" pitchFamily="34" charset="0"/>
              </a:rPr>
              <a:t>Дорогая моя мамочка ты себе и представить не можешь какое у меня ужасное состояние. </a:t>
            </a:r>
            <a:r>
              <a:rPr lang="ru-RU" sz="1800" b="1" i="0" dirty="0">
                <a:effectLst/>
                <a:latin typeface="Arial" panose="020B0604020202020204" pitchFamily="34" charset="0"/>
              </a:rPr>
              <a:t>Голова моя положительно не работает. Я позабываю то, что знала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. Вновь </a:t>
            </a:r>
            <a:r>
              <a:rPr lang="ru-RU" sz="1800" i="0" dirty="0" err="1">
                <a:effectLst/>
                <a:latin typeface="Arial" panose="020B0604020202020204" pitchFamily="34" charset="0"/>
              </a:rPr>
              <a:t>положетельно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 ничего не могу запомнить читаю по нескольку раз как дура без всякого понимания.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&lt;…&gt;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>
                <a:effectLst/>
                <a:latin typeface="Arial" panose="020B0604020202020204" pitchFamily="34" charset="0"/>
              </a:rPr>
              <a:t>Завтра самая страшная пытка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. Если я скверно сдам Анатомию, то мне кажется что у меня совсем упадут силы. 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&lt;…&gt; </a:t>
            </a:r>
            <a:r>
              <a:rPr lang="ru-RU" sz="1800" i="0" dirty="0">
                <a:effectLst/>
                <a:latin typeface="Arial" panose="020B0604020202020204" pitchFamily="34" charset="0"/>
              </a:rPr>
              <a:t>Завтра на этой же открытке припишу результат экзамена. 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BF90FEF-23C3-29ED-ACA7-165335C9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557644"/>
            <a:ext cx="5257800" cy="34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1722481-2123-1388-1C3A-A8FBA1D7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87" y="557644"/>
            <a:ext cx="3824984" cy="57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7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A50AC85-B60C-2063-7F9D-B967D9DE5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8081" r="3940" b="12121"/>
          <a:stretch/>
        </p:blipFill>
        <p:spPr bwMode="auto">
          <a:xfrm>
            <a:off x="537202" y="498763"/>
            <a:ext cx="5558798" cy="39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C00D1F3-7C18-BA14-5E48-68567756C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7273" r="7272" b="11515"/>
          <a:stretch/>
        </p:blipFill>
        <p:spPr bwMode="auto">
          <a:xfrm>
            <a:off x="6192796" y="498763"/>
            <a:ext cx="5462002" cy="39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F8683-85C9-D896-30F7-A360B17E5E58}"/>
              </a:ext>
            </a:extLst>
          </p:cNvPr>
          <p:cNvSpPr txBox="1"/>
          <p:nvPr/>
        </p:nvSpPr>
        <p:spPr>
          <a:xfrm>
            <a:off x="537202" y="4765962"/>
            <a:ext cx="1132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{Ленинград 30/</a:t>
            </a:r>
            <a:r>
              <a:rPr lang="en" b="0" i="0" dirty="0">
                <a:solidFill>
                  <a:srgbClr val="1F1F1F"/>
                </a:solidFill>
                <a:effectLst/>
                <a:latin typeface="Google Sans"/>
              </a:rPr>
              <a:t>XI - 39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г.} Милая Тася! Прости, что не [?ответил] на 1-е письмо, я уже получил второе. На все свои причины. Не ты первая, все меня в своих письмах ругают, никому не пишу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. Страшно много занятий, в день сейчас [?сдаешь] по 2-3 зачета т.к. с дек[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абря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] [?идешь] на практику до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янв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аря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], с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янв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аря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] каникулы, а с 15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янв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аря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] начинается зачетная сессия. Время летит страшно быстро. У нас Тася в общежитии [?пропадают] письма, поэтому в след[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ующем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] письме я тебе дам адрес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&lt;подпись&gt;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22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EA6B202-DACF-5B5A-28E0-9BCC43CA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24" y="443345"/>
            <a:ext cx="5763404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4BE6C66-22B9-E6E0-62A7-7D04049A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2" y="872836"/>
            <a:ext cx="5263598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B9BBF-46BB-A59B-4FC3-04F760D22859}"/>
              </a:ext>
            </a:extLst>
          </p:cNvPr>
          <p:cNvSpPr txBox="1"/>
          <p:nvPr/>
        </p:nvSpPr>
        <p:spPr>
          <a:xfrm>
            <a:off x="736769" y="5153891"/>
            <a:ext cx="1039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0" i="0" dirty="0">
                <a:solidFill>
                  <a:srgbClr val="1F1F1F"/>
                </a:solidFill>
                <a:effectLst/>
                <a:latin typeface="Google Sans"/>
              </a:rPr>
              <a:t>6/V - 58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Здравствуй, дорогая Людочка.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&lt;…&gt;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Праздник провела неплохо. В открытке не расскажешь. Я завтра по комнате дежурю, а у нас 16 человек. Это "что-нибудь да значит". Людочка, заниматься нам осталось месяц всего, в июне сессия, а дел тьма тьмущая.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&lt;…&gt;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11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4696FD5-50F0-7366-1ECB-EF79843B2E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" y="476338"/>
            <a:ext cx="6054437" cy="42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4372A4F-4B95-28A9-4ECF-620CEDDB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18" y="476339"/>
            <a:ext cx="4108219" cy="56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48FBF-3495-D7E8-4A24-3E29F47BD77C}"/>
              </a:ext>
            </a:extLst>
          </p:cNvPr>
          <p:cNvSpPr txBox="1"/>
          <p:nvPr/>
        </p:nvSpPr>
        <p:spPr>
          <a:xfrm>
            <a:off x="734291" y="4904333"/>
            <a:ext cx="5971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Дорогие тетя Женя, дядя Леша, Витя, Таня и Гена. Горячо поздравляем Вас с Праздником Желаем всем большого счастья, много радостей, здоровья, успехов в работе,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успешной сессии.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Крепко обнимаем и целуем Люба и Алик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1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4845-35E4-6AF7-6218-5D9B9EA8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2406036"/>
            <a:ext cx="9070848" cy="2587752"/>
          </a:xfrm>
        </p:spPr>
        <p:txBody>
          <a:bodyPr/>
          <a:lstStyle/>
          <a:p>
            <a:r>
              <a:rPr lang="ru-RU" dirty="0"/>
              <a:t>Политическая жизнь</a:t>
            </a:r>
          </a:p>
        </p:txBody>
      </p:sp>
    </p:spTree>
    <p:extLst>
      <p:ext uri="{BB962C8B-B14F-4D97-AF65-F5344CB8AC3E}">
        <p14:creationId xmlns:p14="http://schemas.microsoft.com/office/powerpoint/2010/main" val="297563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46DCD18-7182-C2EC-6DC4-A0D97BDA3B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35003" y="1458479"/>
            <a:ext cx="6000201" cy="39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14AF9CA-593C-DFB2-40BA-6AE94B85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6" y="428898"/>
            <a:ext cx="6000724" cy="36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75CE3-68BB-B56B-D8ED-8AEA697B8BB3}"/>
              </a:ext>
            </a:extLst>
          </p:cNvPr>
          <p:cNvSpPr txBox="1"/>
          <p:nvPr/>
        </p:nvSpPr>
        <p:spPr>
          <a:xfrm>
            <a:off x="686376" y="439777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{Киев 25 сент. 1913} получил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тв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ою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откр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ытку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дор[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огая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Таня, передай привет от меня Наде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Сегодня начинается Дело Бейлиса в знак протеста никто не идет в университет, политехникум и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т.Д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.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Я начал заниматься по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необяз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ательным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лабор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аторным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приготовление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органич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еских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препаратов. Сделал уже 2 задачи. Все хорошо &lt;подпись&gt;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632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1685B64-F791-E9C1-2CD1-AA6EB7B59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50895" y="1638020"/>
            <a:ext cx="5432626" cy="29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1F883037-8E89-4E40-CFC0-53A2ACB0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8" y="413992"/>
            <a:ext cx="4512043" cy="30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3FC4C-F98A-A88F-2E40-FCBEA0DE5325}"/>
              </a:ext>
            </a:extLst>
          </p:cNvPr>
          <p:cNvSpPr txBox="1"/>
          <p:nvPr/>
        </p:nvSpPr>
        <p:spPr>
          <a:xfrm>
            <a:off x="589906" y="3581686"/>
            <a:ext cx="82850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10 декабря 1910 г. Дорогой папа! Вчера у нас только, после перерыва от 30 ноября, начались занятия.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До 7 декабря курсы были закрыты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дерекцией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 [^дирекцией] после сходки [?нас] разогнала полиция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, о чем ты, конечно, уже читал.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От 7 по 9ое декабря мы бастовали и [?вышли] вместе с остальными высшими учебными заведениями в [?виде] протеста против истязаний в тюрьмах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Занятия продолжатся до 15 дек., а там уже Рождественские каникулы. Ты пишешь, что [?мне] не [?мешает] отдохнуть и откормиться, и вот если ты хочешь чтобы эти цели были хоть отчасти достигнуты и не представит это тебе больших затруднений, то пришли мне сюда чего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нибудь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[^чего-нибудь] из птицы. Ты её там покупаешь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03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31B28-D477-81C7-9555-83B24B9F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2395645"/>
            <a:ext cx="9070848" cy="2587752"/>
          </a:xfrm>
        </p:spPr>
        <p:txBody>
          <a:bodyPr/>
          <a:lstStyle/>
          <a:p>
            <a:r>
              <a:rPr lang="ru-RU" dirty="0"/>
              <a:t>Финансовое 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39690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C8F83A-B8AD-6504-09F1-7F4ED5603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2" y="942980"/>
            <a:ext cx="3182105" cy="49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3992CA-B9CC-BB54-D210-2982679A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58" y="942980"/>
            <a:ext cx="3182105" cy="49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AB77CC0-3464-8CB7-828C-1822A108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05" y="919453"/>
            <a:ext cx="3182105" cy="50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4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F640BF1-F220-70DD-ABA2-5F88E8721D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3955" r="3950" b="2538"/>
          <a:stretch/>
        </p:blipFill>
        <p:spPr bwMode="auto">
          <a:xfrm rot="16200000">
            <a:off x="6309488" y="1309254"/>
            <a:ext cx="5973829" cy="42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756C5-AB9C-0BC4-B187-C94E2E34CC01}"/>
              </a:ext>
            </a:extLst>
          </p:cNvPr>
          <p:cNvSpPr txBox="1"/>
          <p:nvPr/>
        </p:nvSpPr>
        <p:spPr>
          <a:xfrm>
            <a:off x="775852" y="889843"/>
            <a:ext cx="59851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Ма, деньги получила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Пожалуй, мне их и не очень надо сейчас, покупать ничего не собираюсь. Чувствую себя неплохо, только эти два дня слегка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апендицитик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прихватил. [?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Шехтман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сказал, что обойдется, потрошить не обязательно. Этого мне как раз не хватает для полного счастья. Сейчас только сдала турецкий - 5. Московские корифеи оценили-таки мои ленинградские знания. Третий экзамен сейчас сдавать не буду. Днем позанимаюсь в библиотеке и уеду. Такого [? чарующего] материала конечно нет, так что придется выкручиваться. Макарон и круп здесь тока [^только] нет, едва ли достану. Привет всем [? там].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64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AEDF3A-CB57-AA17-DF96-9C1BA00EC1A1}"/>
              </a:ext>
            </a:extLst>
          </p:cNvPr>
          <p:cNvSpPr txBox="1"/>
          <p:nvPr/>
        </p:nvSpPr>
        <p:spPr>
          <a:xfrm>
            <a:off x="914399" y="4743731"/>
            <a:ext cx="109450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Дорогой дядя! У меня экзамены закончились и я поступил в реальное училище. Здесь учиться легко, и я думаю получить хорошие отметки, чтобы перейти в казенное реально училище.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Плата за полугодие 75 руб. можно платить по частям, но еще не требовали, а когда потребуют, то я тогда напишу. Дорогой дядя!, я у моего учителя занимался еще лишних 10 дней, за что он требует 5 рублей, и кроме того мне нужно купить картуз и несколько книг, пришли пожалуйста 10 рублей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{мы все здоровы, чего желаем и тебе. Твой племянник Арам}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B2DD7F5-88C6-337D-8AD2-7B0AE351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14" y="1003665"/>
            <a:ext cx="5303839" cy="34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BF03D317-1DDD-7357-D422-0C819B60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7" y="1003665"/>
            <a:ext cx="5294312" cy="34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0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41F8E-4516-59C1-F1B2-09076BFC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53827-B4B4-E8D4-662F-831B7D9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5" y="4843807"/>
            <a:ext cx="10734577" cy="1970116"/>
          </a:xfrm>
        </p:spPr>
        <p:txBody>
          <a:bodyPr/>
          <a:lstStyle/>
          <a:p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{У меня может пропасть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уч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ебный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] год}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Что с Вами? Почему я 19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окт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ября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от Вас ничего не получаю?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Нет ни писем, ни денег.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Плату за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правоул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надо было вносить до 15, я взяла отсрочку до 20;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сегодня надо отправить за квартиру, завтра на курсы, а у меня нет ничего.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Что-нибудь случилось? Я думала, что не присылаете из-за странного адреса, но я то уверена в том кому доверяю. Что же это все значит? Скорей, скорей отвечайте. Нарочно посылаю с такой маркой. Целую Вас и жду известий. М. П.</a:t>
            </a:r>
            <a:endParaRPr lang="ru-RU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639EDC6-2625-CCF1-9A7D-D3EF557B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91976"/>
            <a:ext cx="5511413" cy="35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15021BEF-1DB0-E8B0-70A4-A211E9D8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8" y="891976"/>
            <a:ext cx="5482132" cy="35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29FF1F-85E5-0BF3-881B-830C7779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609601"/>
            <a:ext cx="5735781" cy="6248400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Дорогие папочка и мамочка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! Что же это от Вас ничего не слышно? Если бы вы знали как тяжело, как ужасно, ужасно больно… Завтра физика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Самый трудный экзамен я еще не кончила всего. Модистка прислала назад платье и костюм. Она заболела. Модистки не нашла. За [д…мой] не отдаю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илайку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из за [^из-за] платья не учится физика.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От вас не получила, ни денег ни письма в котором бы вы объяснили причину. Причина я решила та, что у папочки денег нет, а потом подумала и уже стала уверена, что кто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нибудь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[^кто-нибудь] из вас заболел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На вид я и веселая, а так нервничаю ужасно. Раньше слезы не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], а теперь так и выступают сами от пустяков. Незаметно! {Боже мой, Господи! Хоть бы перешагнуть этот трудный, этот ужасный порог в жизни.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Милые, если денег не пришлете то хоть напишите что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нибудь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, чтобы я знала, что вы здоровы.}</a:t>
            </a:r>
            <a:endParaRPr lang="ru-RU" b="1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7AB593A-6410-E267-D861-5D8BB2E33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3434" r="3716" b="5455"/>
          <a:stretch/>
        </p:blipFill>
        <p:spPr bwMode="auto">
          <a:xfrm rot="16200000">
            <a:off x="5841005" y="1220514"/>
            <a:ext cx="6248400" cy="4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72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C2AA81-DBC6-0EC7-342C-C338307ABFDD}"/>
              </a:ext>
            </a:extLst>
          </p:cNvPr>
          <p:cNvSpPr txBox="1"/>
          <p:nvPr/>
        </p:nvSpPr>
        <p:spPr>
          <a:xfrm>
            <a:off x="1149927" y="5108001"/>
            <a:ext cx="9892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Милая тетя!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Большое спасибо тебе за присланные деньги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Экзамены у меня приближаются к концу. Выдержал уже три экзамена, из которых за два получил по 5. Еще остался один - 23 мая. Поклон Тим. Мих., Арт. Мих. и Мар. Мих. Тебя крепко целую. Любящий тебя Коля. {Жара в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невыносимая. Скверно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в такую погоду.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]}</a:t>
            </a:r>
            <a:endParaRPr lang="ru-RU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7AEF6DA-C372-3986-9864-7D5745A66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4040" r="909" b="8015"/>
          <a:stretch/>
        </p:blipFill>
        <p:spPr bwMode="auto">
          <a:xfrm>
            <a:off x="6042644" y="803563"/>
            <a:ext cx="5622883" cy="38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DCA54BD0-7355-A2E6-EFAE-F8640BAA0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4444" r="1818" b="8015"/>
          <a:stretch/>
        </p:blipFill>
        <p:spPr bwMode="auto">
          <a:xfrm>
            <a:off x="526473" y="958344"/>
            <a:ext cx="5108196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53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6EBC9-5629-43F3-0C8A-16F1FBF0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2395645"/>
            <a:ext cx="9070848" cy="2587752"/>
          </a:xfrm>
        </p:spPr>
        <p:txBody>
          <a:bodyPr>
            <a:normAutofit/>
          </a:bodyPr>
          <a:lstStyle/>
          <a:p>
            <a:r>
              <a:rPr lang="ru-RU" dirty="0"/>
              <a:t>Студенты во время войны </a:t>
            </a:r>
          </a:p>
        </p:txBody>
      </p:sp>
    </p:spTree>
    <p:extLst>
      <p:ext uri="{BB962C8B-B14F-4D97-AF65-F5344CB8AC3E}">
        <p14:creationId xmlns:p14="http://schemas.microsoft.com/office/powerpoint/2010/main" val="404521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EF1B9F0-7981-8D53-408C-4A28EC7F7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3922" r="2256" b="3922"/>
          <a:stretch/>
        </p:blipFill>
        <p:spPr bwMode="auto">
          <a:xfrm>
            <a:off x="6450471" y="680863"/>
            <a:ext cx="4845059" cy="33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C9693E06-9657-2303-4769-EE196A18F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2542" b="5098"/>
          <a:stretch/>
        </p:blipFill>
        <p:spPr bwMode="auto">
          <a:xfrm>
            <a:off x="681320" y="680863"/>
            <a:ext cx="4845059" cy="35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9A0DA-AC51-B9C7-1276-CEA96F8E40F1}"/>
              </a:ext>
            </a:extLst>
          </p:cNvPr>
          <p:cNvSpPr txBox="1"/>
          <p:nvPr/>
        </p:nvSpPr>
        <p:spPr>
          <a:xfrm>
            <a:off x="1048872" y="4652683"/>
            <a:ext cx="1024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Решением приемной комиссии от 6 августа с[его] г[ода] я принят в число студентов 1 курса горного факультета Института. К сожалению, к началу занятий прибыть в Институт не могу. Вынужден несколько задержаться из-за болезни моей матери. Кроме меня, ухаживать за ней некому, так как отец находится в армии. А.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Фишберг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{521 27/</a:t>
            </a:r>
            <a:r>
              <a:rPr lang="en" b="0" i="0" dirty="0">
                <a:solidFill>
                  <a:srgbClr val="1F1F1F"/>
                </a:solidFill>
                <a:effectLst/>
                <a:latin typeface="Google Sans"/>
              </a:rPr>
              <a:t>VIII 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НПД}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811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D14F-7349-3F77-2CDB-F6F49C2E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0B4B5D4-F08D-7C72-6AA8-55A0881DA4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1" y="455609"/>
            <a:ext cx="5614649" cy="39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CE67B10F-9066-AE89-27DB-2EEB5E65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608"/>
            <a:ext cx="5614793" cy="39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6B1C9-AFFB-5A04-A5B4-01B3E4C651F0}"/>
              </a:ext>
            </a:extLst>
          </p:cNvPr>
          <p:cNvSpPr txBox="1"/>
          <p:nvPr/>
        </p:nvSpPr>
        <p:spPr>
          <a:xfrm>
            <a:off x="1929653" y="5125518"/>
            <a:ext cx="8332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0" i="0" dirty="0">
                <a:solidFill>
                  <a:srgbClr val="1F1F1F"/>
                </a:solidFill>
                <a:effectLst/>
                <a:latin typeface="Google Sans"/>
              </a:rPr>
              <a:t>11/VII 44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г. Прошу сообщить могу - ли быть принята в Горный ин[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ститут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]т без приемных испытаний, в 1940 году сдавала в Ваш Ин[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ститут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]т испытания и училась на 1 курсе, но пришлось оставить учебу из-за семейных обстоятельств. А так-же сообщите начало испытаний, условия приема.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0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8F4D39-45B4-2F59-7C0A-F581AF68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4631167"/>
            <a:ext cx="10659035" cy="2038574"/>
          </a:xfrm>
        </p:spPr>
        <p:txBody>
          <a:bodyPr/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Директору УИИ от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ггр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Высоцкого В.И. Заявление Прошу сообщить мне возможно ли поступление в Ваш ин[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сти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]тут. Я окончил 1ый курс Новочеркасского Индустриального ин-та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горфак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спец. маркшейдер в 1941 году. В связи с эвакуацией прибыл в Ташкентскую обл. Сейчас я хочу продлить учебу - ибо Родине нужны специалисты. Родители мои живут в Челябинской области г. Копейск. В данный момент я работаю техником-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камеральщиком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при геодезической партии. Прошу выслать мне все необходимое для поступления на 2ой курс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горфака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В просьбе прошу не отказывать. С приветом Высоцкий</a:t>
            </a:r>
            <a:endParaRPr lang="ru-RU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57B3D57-CDBF-F6C9-0283-577506A2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846556"/>
            <a:ext cx="5765800" cy="34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53147674-0AC6-9EE8-85DB-CD8509A1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1" y="726141"/>
            <a:ext cx="5251028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0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C4AF1F-5185-B3C4-A33C-A148A9D8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737417" y="3109999"/>
            <a:ext cx="5850082" cy="1645920"/>
          </a:xfrm>
        </p:spPr>
        <p:txBody>
          <a:bodyPr>
            <a:noAutofit/>
          </a:bodyPr>
          <a:lstStyle/>
          <a:p>
            <a:r>
              <a:rPr lang="ru-RU" sz="8000" dirty="0"/>
              <a:t>ВЫВОДЫ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6F955CD-4518-AF35-1452-241B042B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931718"/>
            <a:ext cx="7772400" cy="53340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</a:pPr>
            <a:r>
              <a:rPr lang="ru-RU" sz="2200" b="1" spc="300" dirty="0">
                <a:solidFill>
                  <a:schemeClr val="tx2">
                    <a:lumMod val="75000"/>
                  </a:schemeClr>
                </a:solidFill>
                <a:cs typeface="Baloo Bhaijaan" panose="03080902040302020200" pitchFamily="66" charset="-78"/>
              </a:rPr>
              <a:t>СПЕЦИФИКА ТЕМ СТУДЕНЧЕСКИХ ОТКРЫТОК</a:t>
            </a:r>
          </a:p>
          <a:p>
            <a:pPr lvl="1">
              <a:lnSpc>
                <a:spcPct val="150000"/>
              </a:lnSpc>
            </a:pPr>
            <a:endParaRPr lang="ru-RU" sz="2200" b="1" spc="300" dirty="0">
              <a:solidFill>
                <a:schemeClr val="tx2">
                  <a:lumMod val="75000"/>
                </a:schemeClr>
              </a:solidFill>
              <a:cs typeface="Baloo Bhaijaan" panose="03080902040302020200" pitchFamily="66" charset="-78"/>
            </a:endParaRPr>
          </a:p>
          <a:p>
            <a:pPr lvl="1">
              <a:lnSpc>
                <a:spcPct val="150000"/>
              </a:lnSpc>
            </a:pPr>
            <a:r>
              <a:rPr lang="ru-RU" sz="2200" b="1" spc="300" dirty="0">
                <a:solidFill>
                  <a:schemeClr val="tx2">
                    <a:lumMod val="75000"/>
                  </a:schemeClr>
                </a:solidFill>
                <a:cs typeface="Baloo Bhaijaan" panose="03080902040302020200" pitchFamily="66" charset="-78"/>
              </a:rPr>
              <a:t>ФОКУС НА УЧЕБНЫХ ПРОБЛЕМАХ, ОБУСЛОВЛЕННЫХ ЗАМКНУТОСТЬЮ СОЦИАЛЬНОЙ ГРУППЫ И ОБЩНОСТИ ПРАКТИК</a:t>
            </a:r>
          </a:p>
          <a:p>
            <a:pPr lvl="1">
              <a:lnSpc>
                <a:spcPct val="150000"/>
              </a:lnSpc>
            </a:pPr>
            <a:endParaRPr lang="ru-RU" sz="2200" b="1" spc="300" dirty="0">
              <a:solidFill>
                <a:schemeClr val="tx2">
                  <a:lumMod val="75000"/>
                </a:schemeClr>
              </a:solidFill>
              <a:cs typeface="Baloo Bhaijaan" panose="03080902040302020200" pitchFamily="66" charset="-78"/>
            </a:endParaRPr>
          </a:p>
          <a:p>
            <a:pPr lvl="1">
              <a:lnSpc>
                <a:spcPct val="150000"/>
              </a:lnSpc>
            </a:pPr>
            <a:r>
              <a:rPr lang="ru-RU" sz="2200" b="1" spc="300" dirty="0">
                <a:solidFill>
                  <a:schemeClr val="tx2">
                    <a:lumMod val="75000"/>
                  </a:schemeClr>
                </a:solidFill>
                <a:cs typeface="Baloo Bhaijaan" panose="03080902040302020200" pitchFamily="66" charset="-78"/>
              </a:rPr>
              <a:t>ОТРАЖЕНИЕ ПОВСЕДНЕВНОСТИ СТУДЕНТА ЧЕРЕЗ ПОЧТОВУЮ ОТКРЫТКУ</a:t>
            </a:r>
          </a:p>
          <a:p>
            <a:pPr lvl="1">
              <a:lnSpc>
                <a:spcPct val="150000"/>
              </a:lnSpc>
            </a:pPr>
            <a:endParaRPr lang="ru-RU" sz="2200" b="1" spc="300" dirty="0">
              <a:solidFill>
                <a:schemeClr val="tx2">
                  <a:lumMod val="75000"/>
                </a:schemeClr>
              </a:solidFill>
              <a:cs typeface="Baloo Bhaijaan" panose="03080902040302020200" pitchFamily="66" charset="-78"/>
            </a:endParaRPr>
          </a:p>
          <a:p>
            <a:pPr lvl="1">
              <a:lnSpc>
                <a:spcPct val="150000"/>
              </a:lnSpc>
            </a:pPr>
            <a:r>
              <a:rPr lang="ru-RU" sz="2200" b="1" spc="300" dirty="0">
                <a:solidFill>
                  <a:schemeClr val="tx2">
                    <a:lumMod val="75000"/>
                  </a:schemeClr>
                </a:solidFill>
                <a:cs typeface="Baloo Bhaijaan" panose="03080902040302020200" pitchFamily="66" charset="-78"/>
              </a:rPr>
              <a:t>СТУДЕНЧЕСТВО В ГОДЫ ВОЙНЫ</a:t>
            </a:r>
          </a:p>
          <a:p>
            <a:pPr lvl="1">
              <a:lnSpc>
                <a:spcPct val="150000"/>
              </a:lnSpc>
            </a:pPr>
            <a:endParaRPr lang="ru-RU" sz="2200" b="1" spc="300" dirty="0">
              <a:solidFill>
                <a:schemeClr val="tx2">
                  <a:lumMod val="75000"/>
                </a:schemeClr>
              </a:solidFill>
              <a:cs typeface="Baloo Bhaijaan" panose="03080902040302020200" pitchFamily="66" charset="-78"/>
            </a:endParaRPr>
          </a:p>
          <a:p>
            <a:pPr lvl="1">
              <a:lnSpc>
                <a:spcPct val="150000"/>
              </a:lnSpc>
            </a:pPr>
            <a:r>
              <a:rPr lang="ru-RU" sz="2200" b="1" spc="300" dirty="0">
                <a:solidFill>
                  <a:schemeClr val="tx2">
                    <a:lumMod val="75000"/>
                  </a:schemeClr>
                </a:solidFill>
                <a:cs typeface="Baloo Bhaijaan" panose="03080902040302020200" pitchFamily="66" charset="-78"/>
              </a:rPr>
              <a:t>(?) СТУДЕНЧЕСТВО КАК «ПРЕДИНТЕЛЛИГЕНЦИЯ»</a:t>
            </a:r>
            <a:br>
              <a:rPr lang="ru-RU" sz="2200" b="1" spc="300" dirty="0">
                <a:cs typeface="Baloo Bhaijaan" panose="03080902040302020200" pitchFamily="66" charset="-78"/>
              </a:rPr>
            </a:br>
            <a:br>
              <a:rPr lang="ru-RU" spc="300" dirty="0"/>
            </a:br>
            <a:endParaRPr lang="ru-RU" spc="300" dirty="0"/>
          </a:p>
        </p:txBody>
      </p:sp>
    </p:spTree>
    <p:extLst>
      <p:ext uri="{BB962C8B-B14F-4D97-AF65-F5344CB8AC3E}">
        <p14:creationId xmlns:p14="http://schemas.microsoft.com/office/powerpoint/2010/main" val="141871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3494D6-0B14-339F-8F36-16D6281BF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9" y="458745"/>
            <a:ext cx="3852849" cy="54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638B0-8D46-ACCF-AE80-3B984DEC2F70}"/>
              </a:ext>
            </a:extLst>
          </p:cNvPr>
          <p:cNvSpPr txBox="1"/>
          <p:nvPr/>
        </p:nvSpPr>
        <p:spPr>
          <a:xfrm>
            <a:off x="4479666" y="1582340"/>
            <a:ext cx="68534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1F1F1F"/>
                </a:solidFill>
                <a:effectLst/>
              </a:rPr>
              <a:t>{Открытка 1 курса С. В. Ж. М. К. П.А</a:t>
            </a:r>
            <a:r>
              <a:rPr lang="ru-RU" b="0" i="0" dirty="0">
                <a:solidFill>
                  <a:srgbClr val="1F1F1F"/>
                </a:solidFill>
                <a:effectLst/>
              </a:rPr>
              <a:t>. Христос Воскрес дорогая [?Муза]} Христос Воскрес дорогая [?Муза]! Мысленно крепко целую тебя твою маму и Екатерину Алексеевну. Получила 30 марта письмо, где ты пишешь о несчастном [</a:t>
            </a:r>
            <a:r>
              <a:rPr lang="ru-RU" b="0" i="0" dirty="0" err="1">
                <a:solidFill>
                  <a:srgbClr val="1F1F1F"/>
                </a:solidFill>
                <a:effectLst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</a:rPr>
              <a:t>] </a:t>
            </a:r>
            <a:r>
              <a:rPr lang="ru-RU" b="0" i="0" dirty="0" err="1">
                <a:solidFill>
                  <a:srgbClr val="1F1F1F"/>
                </a:solidFill>
                <a:effectLst/>
              </a:rPr>
              <a:t>Екатер</a:t>
            </a:r>
            <a:r>
              <a:rPr lang="ru-RU" b="0" i="0" dirty="0">
                <a:solidFill>
                  <a:srgbClr val="1F1F1F"/>
                </a:solidFill>
                <a:effectLst/>
              </a:rPr>
              <a:t>[</a:t>
            </a:r>
            <a:r>
              <a:rPr lang="ru-RU" b="0" i="0" dirty="0" err="1">
                <a:solidFill>
                  <a:srgbClr val="1F1F1F"/>
                </a:solidFill>
                <a:effectLst/>
              </a:rPr>
              <a:t>ины</a:t>
            </a:r>
            <a:r>
              <a:rPr lang="ru-RU" b="0" i="0" dirty="0">
                <a:solidFill>
                  <a:srgbClr val="1F1F1F"/>
                </a:solidFill>
                <a:effectLst/>
              </a:rPr>
              <a:t>] Алекс[</a:t>
            </a:r>
            <a:r>
              <a:rPr lang="ru-RU" b="0" i="0" dirty="0" err="1">
                <a:solidFill>
                  <a:srgbClr val="1F1F1F"/>
                </a:solidFill>
                <a:effectLst/>
              </a:rPr>
              <a:t>еевны</a:t>
            </a:r>
            <a:r>
              <a:rPr lang="ru-RU" b="0" i="0" dirty="0">
                <a:solidFill>
                  <a:srgbClr val="1F1F1F"/>
                </a:solidFill>
                <a:effectLst/>
              </a:rPr>
              <a:t>]. Мне сперва не верилось, я никогда не думала что вот так может кончиться. Напиши, как она себя чувствует и передавай от меня привет и поздравление. Наши курсы получили права и теперь Институт медицинский первого разряда, видишь как важно. От Кости ничего не получаю, сразу замолчал и до сих пор хранит свое молчание. </a:t>
            </a:r>
            <a:r>
              <a:rPr lang="ru-RU" b="1" i="0" dirty="0">
                <a:solidFill>
                  <a:srgbClr val="1F1F1F"/>
                </a:solidFill>
                <a:effectLst/>
              </a:rPr>
              <a:t>Ну, как тебе понравится эта открытка мне ужасно нравится - мой идеал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865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B0170-23B2-B090-5D3A-50385162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3" y="368054"/>
            <a:ext cx="7234989" cy="1169309"/>
          </a:xfrm>
        </p:spPr>
        <p:txBody>
          <a:bodyPr>
            <a:normAutofit/>
          </a:bodyPr>
          <a:lstStyle/>
          <a:p>
            <a:r>
              <a:rPr lang="ru-RU" sz="4000" dirty="0"/>
              <a:t>Корпус «Пишу тебе»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A3241-2F86-A93D-E346-FB154A06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3" y="2014194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3C4043"/>
                </a:solidFill>
                <a:effectLst/>
                <a:latin typeface="Google Sans"/>
              </a:rPr>
              <a:t>32642 </a:t>
            </a:r>
            <a:endParaRPr lang="ru-RU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11B44A1-B388-E00A-8016-32F4044EEF56}"/>
                  </a:ext>
                </a:extLst>
              </p14:cNvPr>
              <p14:cNvContentPartPr/>
              <p14:nvPr/>
            </p14:nvContentPartPr>
            <p14:xfrm>
              <a:off x="7468162" y="2332497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11B44A1-B388-E00A-8016-32F4044EEF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2042" y="2326377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38257A-2DD7-13B7-CE00-6B286ADF77FE}"/>
              </a:ext>
            </a:extLst>
          </p:cNvPr>
          <p:cNvSpPr txBox="1"/>
          <p:nvPr/>
        </p:nvSpPr>
        <p:spPr>
          <a:xfrm>
            <a:off x="7337387" y="1013883"/>
            <a:ext cx="2897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1960 по фильтру в тексте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1. Учеба</a:t>
            </a:r>
            <a:br>
              <a:rPr lang="ru-RU" dirty="0"/>
            </a:br>
            <a:r>
              <a:rPr lang="ru-RU" dirty="0"/>
              <a:t>2. Курс</a:t>
            </a:r>
            <a:br>
              <a:rPr lang="ru-RU" dirty="0"/>
            </a:br>
            <a:r>
              <a:rPr lang="ru-RU" dirty="0"/>
              <a:t>3. Сессия</a:t>
            </a:r>
            <a:br>
              <a:rPr lang="ru-RU" dirty="0"/>
            </a:br>
            <a:r>
              <a:rPr lang="ru-RU" dirty="0"/>
              <a:t>4. Студент</a:t>
            </a:r>
            <a:br>
              <a:rPr lang="ru-RU" dirty="0"/>
            </a:br>
            <a:r>
              <a:rPr lang="ru-RU" dirty="0"/>
              <a:t>5. Университет</a:t>
            </a:r>
            <a:br>
              <a:rPr lang="ru-RU" dirty="0"/>
            </a:br>
            <a:r>
              <a:rPr lang="ru-RU" dirty="0"/>
              <a:t>6. ВУЗ</a:t>
            </a:r>
            <a:br>
              <a:rPr lang="ru-RU" dirty="0"/>
            </a:br>
            <a:r>
              <a:rPr lang="ru-RU" dirty="0"/>
              <a:t>7. Общежитие </a:t>
            </a:r>
            <a:br>
              <a:rPr lang="ru-RU" dirty="0"/>
            </a:br>
            <a:r>
              <a:rPr lang="ru-RU" dirty="0"/>
              <a:t>8. Училище</a:t>
            </a:r>
            <a:br>
              <a:rPr lang="ru-RU" dirty="0"/>
            </a:br>
            <a:r>
              <a:rPr lang="ru-RU" dirty="0"/>
              <a:t>9. Оценки</a:t>
            </a:r>
            <a:br>
              <a:rPr lang="ru-RU" dirty="0"/>
            </a:br>
            <a:r>
              <a:rPr lang="ru-RU" dirty="0"/>
              <a:t>10. Экзамен</a:t>
            </a:r>
            <a:br>
              <a:rPr lang="ru-RU" dirty="0"/>
            </a:br>
            <a:r>
              <a:rPr lang="ru-RU" dirty="0"/>
              <a:t>11. Учусь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B4CDE-2EC8-D192-7190-1AB18F2A7AA7}"/>
              </a:ext>
            </a:extLst>
          </p:cNvPr>
          <p:cNvSpPr txBox="1"/>
          <p:nvPr/>
        </p:nvSpPr>
        <p:spPr>
          <a:xfrm>
            <a:off x="3818011" y="3818217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solidFill>
                  <a:srgbClr val="1F1F1F"/>
                </a:solidFill>
                <a:effectLst/>
              </a:rPr>
              <a:t>1221</a:t>
            </a:r>
            <a:r>
              <a:rPr lang="ru-RU" b="0" i="0" dirty="0">
                <a:solidFill>
                  <a:srgbClr val="1F1F1F"/>
                </a:solidFill>
                <a:effectLst/>
              </a:rPr>
              <a:t> по тегу «Учеба»</a:t>
            </a:r>
            <a:br>
              <a:rPr lang="ru-RU" b="0" i="0" dirty="0">
                <a:solidFill>
                  <a:srgbClr val="1F1F1F"/>
                </a:solidFill>
                <a:effectLst/>
              </a:rPr>
            </a:br>
            <a:br>
              <a:rPr lang="ru-RU" b="0" i="0" dirty="0">
                <a:solidFill>
                  <a:srgbClr val="1F1F1F"/>
                </a:solidFill>
                <a:effectLst/>
              </a:rPr>
            </a:br>
            <a:r>
              <a:rPr lang="ru-RU" b="1" i="0" dirty="0">
                <a:solidFill>
                  <a:srgbClr val="1F1F1F"/>
                </a:solidFill>
                <a:effectLst/>
              </a:rPr>
              <a:t>22</a:t>
            </a:r>
            <a:r>
              <a:rPr lang="ru-RU" b="0" i="0" dirty="0">
                <a:solidFill>
                  <a:srgbClr val="1F1F1F"/>
                </a:solidFill>
                <a:effectLst/>
              </a:rPr>
              <a:t> по тегу «1 сентября»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EF888D-F060-5FC4-1F3D-F0F12439CF2A}"/>
              </a:ext>
            </a:extLst>
          </p:cNvPr>
          <p:cNvSpPr txBox="1"/>
          <p:nvPr/>
        </p:nvSpPr>
        <p:spPr>
          <a:xfrm>
            <a:off x="730107" y="4545953"/>
            <a:ext cx="282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43</a:t>
            </a:r>
            <a:r>
              <a:rPr lang="ru-RU" dirty="0"/>
              <a:t> открытки к «студ...» 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14</a:t>
            </a:r>
            <a:r>
              <a:rPr lang="ru-RU" dirty="0"/>
              <a:t> открыток от «студ…»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7D217-D261-C60F-24A8-618A8D79CFDA}"/>
              </a:ext>
            </a:extLst>
          </p:cNvPr>
          <p:cNvSpPr txBox="1"/>
          <p:nvPr/>
        </p:nvSpPr>
        <p:spPr>
          <a:xfrm>
            <a:off x="7468162" y="5776614"/>
            <a:ext cx="430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Для анализа </a:t>
            </a:r>
            <a:r>
              <a:rPr lang="ru-RU" b="1" dirty="0"/>
              <a:t>не подходят </a:t>
            </a:r>
            <a:r>
              <a:rPr lang="ru-RU" dirty="0"/>
              <a:t>открытки на школьную тематику 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4C40D2D-3C25-A0FD-D189-DBBB638CA4C7}"/>
              </a:ext>
            </a:extLst>
          </p:cNvPr>
          <p:cNvCxnSpPr>
            <a:cxnSpLocks/>
          </p:cNvCxnSpPr>
          <p:nvPr/>
        </p:nvCxnSpPr>
        <p:spPr>
          <a:xfrm>
            <a:off x="1395663" y="2827421"/>
            <a:ext cx="455590" cy="167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ABA1759-52B1-C9D7-F0A0-EFA45F9E1F33}"/>
              </a:ext>
            </a:extLst>
          </p:cNvPr>
          <p:cNvCxnSpPr/>
          <p:nvPr/>
        </p:nvCxnSpPr>
        <p:spPr>
          <a:xfrm>
            <a:off x="2261937" y="2538663"/>
            <a:ext cx="2412000" cy="111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DC70BE-80A2-DC05-D760-76EC989F5A48}"/>
              </a:ext>
            </a:extLst>
          </p:cNvPr>
          <p:cNvCxnSpPr/>
          <p:nvPr/>
        </p:nvCxnSpPr>
        <p:spPr>
          <a:xfrm flipV="1">
            <a:off x="2382253" y="1828800"/>
            <a:ext cx="4584031" cy="483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6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EE6E-B658-8EE5-B4C9-D0CD8FA8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6" y="2322909"/>
            <a:ext cx="9070848" cy="2587752"/>
          </a:xfrm>
        </p:spPr>
        <p:txBody>
          <a:bodyPr/>
          <a:lstStyle/>
          <a:p>
            <a:r>
              <a:rPr lang="ru-RU" dirty="0"/>
              <a:t>Учебные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08848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329BED-839F-BDB5-7D29-C321B38CB3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30913"/>
            <a:ext cx="4970625" cy="32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93C160-109B-901B-F34F-F174F762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0913"/>
            <a:ext cx="5014636" cy="32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9A821-D5F8-5006-EBA6-744A3E77A544}"/>
              </a:ext>
            </a:extLst>
          </p:cNvPr>
          <p:cNvSpPr txBox="1"/>
          <p:nvPr/>
        </p:nvSpPr>
        <p:spPr>
          <a:xfrm>
            <a:off x="508000" y="4074273"/>
            <a:ext cx="9217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Дружище мое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Николаище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, христосуюсь с тобой: "Христос Воскресе". Мои дела тоже неважно: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экзамен в августе по тригонометрии это ужас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, как "чемодан".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Наш учитель такой </a:t>
            </a:r>
            <a:r>
              <a:rPr lang="ru-RU" b="1" i="0" dirty="0" err="1">
                <a:solidFill>
                  <a:srgbClr val="1F1F1F"/>
                </a:solidFill>
                <a:effectLst/>
                <a:latin typeface="Google Sans"/>
              </a:rPr>
              <a:t>толмак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, малохольный тип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, я еще не видел таких существ, сколько не учился в гимназии. Совсем Я уже старый гимназист, 10 год скоро буду праздновать. 9 лет уже проучился. Всех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превзошел. {Поклонись Жукову. На лето в Кострому со мной прибудут 2 моих товарища нашего класса.}</a:t>
            </a:r>
            <a:b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60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8BE703-57EB-4D59-8526-AC09F270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9" y="532022"/>
            <a:ext cx="5522533" cy="34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51AF74-4F93-C526-A305-3E700A16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59445" y="1615440"/>
            <a:ext cx="5700120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4EDFA-D416-DBC4-51E8-117FAC4895D6}"/>
              </a:ext>
            </a:extLst>
          </p:cNvPr>
          <p:cNvSpPr txBox="1"/>
          <p:nvPr/>
        </p:nvSpPr>
        <p:spPr>
          <a:xfrm>
            <a:off x="768935" y="3990109"/>
            <a:ext cx="6761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Сегодня получил Ваше письмо. Большое спасибо. А все таки хорошо было бы если Маруся приехала, уже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об этом. Ну может мы с ней еще приедем сюда. Не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Маруся! В Баку приеду числах в первых июня - 1, 2, 3 не позже. Много дела по всяким канцеляриям.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Занимаюсь сейчас очень много. Очень боюсь этих 2 экзаменов.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Ну пока до свидания. Целую вас крепко. &lt;подпись&gt;</a:t>
            </a:r>
            <a:b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</a:br>
            <a:b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DA3D614-0D61-0EB4-2D99-E0938477A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8541" y="1626844"/>
            <a:ext cx="5588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F7DEFC3-39A4-1F84-F8E0-5B2E8D94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7" y="642593"/>
            <a:ext cx="5189363" cy="33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4ECA4-6332-3A0B-0041-DB8CE9C62E27}"/>
              </a:ext>
            </a:extLst>
          </p:cNvPr>
          <p:cNvSpPr txBox="1"/>
          <p:nvPr/>
        </p:nvSpPr>
        <p:spPr>
          <a:xfrm>
            <a:off x="550719" y="4516580"/>
            <a:ext cx="6986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Милый Иван Петрович!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Сейчас сдали последний теоретический экзамен. Заниматься дальше не нужно, на душе легко, хорошо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! Недельку, которую придется еще здесь пробыть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буду [?кутить] гулять во всю.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 Завтра выезжаем опять на дачу, 1 или 2го июня уезжаю,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нрзб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] к Троице быть дома. Как Вы устроились в Питере? Жму Вашу руку Е.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60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318FB0-74B1-6293-8554-74C68126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8" y="3987338"/>
            <a:ext cx="6359237" cy="3300153"/>
          </a:xfrm>
        </p:spPr>
        <p:txBody>
          <a:bodyPr/>
          <a:lstStyle/>
          <a:p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23 ноября С. Петербург Дорогая Катя! Поздравляю тебя с днем ангела и желаю всего всего наилучшего, исполнения всех твоих желаний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. Прости, что написано так небрежно и даже карандашом — пишу в </a:t>
            </a:r>
            <a:r>
              <a:rPr lang="en" b="1" i="0" dirty="0">
                <a:solidFill>
                  <a:srgbClr val="1F1F1F"/>
                </a:solidFill>
                <a:effectLst/>
                <a:latin typeface="Google Sans"/>
              </a:rPr>
              <a:t>IV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аудитории. ?Курю перед лекцией Туган-Барановского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. Обрати внимание на открытку — </a:t>
            </a:r>
            <a:r>
              <a:rPr lang="ru-RU" b="1" i="0" dirty="0">
                <a:solidFill>
                  <a:srgbClr val="1F1F1F"/>
                </a:solidFill>
                <a:effectLst/>
                <a:latin typeface="Google Sans"/>
              </a:rPr>
              <a:t>это наши курсы, сегодня нарочно сбегала купить эту открытку, чтобы ты знала и представляла, где я учус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ь. О.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Google Sans"/>
              </a:rPr>
              <a:t>Шуинова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?]</a:t>
            </a:r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C6739CA-7AA1-BB66-FC84-204F2C0F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49" y="471055"/>
            <a:ext cx="5555459" cy="33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CFECEE2-7372-935D-0D39-4435D5B4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905" y="1568104"/>
            <a:ext cx="5890251" cy="37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59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731</TotalTime>
  <Words>2197</Words>
  <Application>Microsoft Macintosh PowerPoint</Application>
  <PresentationFormat>Широкоэкранный</PresentationFormat>
  <Paragraphs>47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Aptos</vt:lpstr>
      <vt:lpstr>Arial</vt:lpstr>
      <vt:lpstr>Baloo Bhaijaan</vt:lpstr>
      <vt:lpstr>Calibri</vt:lpstr>
      <vt:lpstr>Century Gothic</vt:lpstr>
      <vt:lpstr>Garamond</vt:lpstr>
      <vt:lpstr>Google Sans</vt:lpstr>
      <vt:lpstr>Савон</vt:lpstr>
      <vt:lpstr>Особенности коммуникации студентов через почтовые открытки (на материалах корпуса «Пишу тебе» </vt:lpstr>
      <vt:lpstr>Презентация PowerPoint</vt:lpstr>
      <vt:lpstr>Презентация PowerPoint</vt:lpstr>
      <vt:lpstr>Корпус «Пишу тебе»</vt:lpstr>
      <vt:lpstr>Учебные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Политическая жизнь</vt:lpstr>
      <vt:lpstr>Презентация PowerPoint</vt:lpstr>
      <vt:lpstr>Презентация PowerPoint</vt:lpstr>
      <vt:lpstr>Финансовое положение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Студенты во время войны </vt:lpstr>
      <vt:lpstr>Презентация PowerPoint</vt:lpstr>
      <vt:lpstr>Презентация PowerPoint</vt:lpstr>
      <vt:lpstr>Презентация PowerPoint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Мария Журавлева</dc:creator>
  <cp:lastModifiedBy>Мария Журавлева</cp:lastModifiedBy>
  <cp:revision>4</cp:revision>
  <dcterms:created xsi:type="dcterms:W3CDTF">2024-10-15T14:50:15Z</dcterms:created>
  <dcterms:modified xsi:type="dcterms:W3CDTF">2024-10-16T12:18:17Z</dcterms:modified>
</cp:coreProperties>
</file>