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1A98-C273-43F2-8DB7-443FA641D83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9B47-F097-4396-AF1E-B74A7A0F0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84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1A98-C273-43F2-8DB7-443FA641D83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9B47-F097-4396-AF1E-B74A7A0F0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8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1A98-C273-43F2-8DB7-443FA641D83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9B47-F097-4396-AF1E-B74A7A0F0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20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1A98-C273-43F2-8DB7-443FA641D83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9B47-F097-4396-AF1E-B74A7A0F0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0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1A98-C273-43F2-8DB7-443FA641D83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9B47-F097-4396-AF1E-B74A7A0F0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4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1A98-C273-43F2-8DB7-443FA641D83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9B47-F097-4396-AF1E-B74A7A0F0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83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1A98-C273-43F2-8DB7-443FA641D83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9B47-F097-4396-AF1E-B74A7A0F0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33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1A98-C273-43F2-8DB7-443FA641D83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9B47-F097-4396-AF1E-B74A7A0F0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2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1A98-C273-43F2-8DB7-443FA641D83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9B47-F097-4396-AF1E-B74A7A0F0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3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1A98-C273-43F2-8DB7-443FA641D83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9B47-F097-4396-AF1E-B74A7A0F0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3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1A98-C273-43F2-8DB7-443FA641D83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9B47-F097-4396-AF1E-B74A7A0F0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E1A98-C273-43F2-8DB7-443FA641D83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A9B47-F097-4396-AF1E-B74A7A0F0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6335" y="1680348"/>
            <a:ext cx="10939330" cy="309432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Segoe Print" panose="02000600000000000000" pitchFamily="2" charset="0"/>
              </a:rPr>
              <a:t>(Динамические) процессы                   в коммуникации вокруг дачной жизни                    на Карельском перешейке начала </a:t>
            </a:r>
            <a:r>
              <a:rPr lang="en-GB" sz="4000" b="1" dirty="0" smtClean="0">
                <a:latin typeface="Segoe Print" panose="02000600000000000000" pitchFamily="2" charset="0"/>
              </a:rPr>
              <a:t>XX</a:t>
            </a:r>
            <a:r>
              <a:rPr lang="ru-RU" sz="4000" b="1" dirty="0" smtClean="0">
                <a:latin typeface="Segoe Print" panose="02000600000000000000" pitchFamily="2" charset="0"/>
              </a:rPr>
              <a:t> в.: замечания, выводы, перспективы</a:t>
            </a:r>
            <a:endParaRPr lang="ru-RU" sz="4000" b="1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005966"/>
            <a:ext cx="9144000" cy="30494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Segoe Script" panose="030B0504020000000003" pitchFamily="66" charset="0"/>
              </a:rPr>
              <a:t>Полина </a:t>
            </a:r>
            <a:r>
              <a:rPr lang="ru-RU" dirty="0" err="1" smtClean="0">
                <a:latin typeface="Segoe Script" panose="030B0504020000000003" pitchFamily="66" charset="0"/>
              </a:rPr>
              <a:t>Пермякова</a:t>
            </a:r>
            <a:r>
              <a:rPr lang="ru-RU" dirty="0" smtClean="0">
                <a:latin typeface="Segoe Script" panose="030B0504020000000003" pitchFamily="66" charset="0"/>
              </a:rPr>
              <a:t>, НИУ ВШЭ в Санкт-Петербурге</a:t>
            </a:r>
            <a:endParaRPr lang="ru-RU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Замечания</a:t>
            </a:r>
            <a:endParaRPr lang="ru-RU" b="1" dirty="0"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Segoe Print" panose="02000600000000000000" pitchFamily="2" charset="0"/>
              </a:rPr>
              <a:t>фокус на коммуникации вокруг дачной жизни для расширения сети </a:t>
            </a:r>
            <a:r>
              <a:rPr lang="ru-RU" dirty="0" err="1" smtClean="0">
                <a:latin typeface="Segoe Print" panose="02000600000000000000" pitchFamily="2" charset="0"/>
              </a:rPr>
              <a:t>акторов</a:t>
            </a:r>
            <a:r>
              <a:rPr lang="ru-RU" dirty="0" smtClean="0">
                <a:latin typeface="Segoe Print" panose="02000600000000000000" pitchFamily="2" charset="0"/>
              </a:rPr>
              <a:t> и взглядов на пространство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Segoe Print" panose="02000600000000000000" pitchFamily="2" charset="0"/>
              </a:rPr>
              <a:t>источниковая</a:t>
            </a:r>
            <a:r>
              <a:rPr lang="ru-RU" dirty="0" smtClean="0">
                <a:latin typeface="Segoe Print" panose="02000600000000000000" pitchFamily="2" charset="0"/>
              </a:rPr>
              <a:t> база: «Пишу тебе» + «Старые дачи: письма из прошлого» + собрание Выборгского объединённого музея-заповедника («</a:t>
            </a:r>
            <a:r>
              <a:rPr lang="ru-RU" dirty="0" err="1" smtClean="0">
                <a:latin typeface="Segoe Print" panose="02000600000000000000" pitchFamily="2" charset="0"/>
              </a:rPr>
              <a:t>Госкаталог</a:t>
            </a:r>
            <a:r>
              <a:rPr lang="ru-RU" dirty="0" smtClean="0">
                <a:latin typeface="Segoe Print" panose="02000600000000000000" pitchFamily="2" charset="0"/>
              </a:rPr>
              <a:t>»)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Выводы</a:t>
            </a:r>
            <a:endParaRPr lang="ru-RU" b="1" dirty="0"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Segoe Print" panose="02000600000000000000" pitchFamily="2" charset="0"/>
              </a:rPr>
              <a:t>К</a:t>
            </a:r>
            <a:r>
              <a:rPr lang="ru-RU" dirty="0" smtClean="0">
                <a:latin typeface="Segoe Print" panose="02000600000000000000" pitchFamily="2" charset="0"/>
              </a:rPr>
              <a:t>оммуникативные практики дачников через почтовые открытки часто были схожи с коммуникативными практиками других жителей Империи. Описание типичных «дачных» мотивов в текстах почтовых открыток -</a:t>
            </a:r>
            <a:r>
              <a:rPr lang="en-GB" dirty="0" smtClean="0">
                <a:latin typeface="Segoe Print" panose="02000600000000000000" pitchFamily="2" charset="0"/>
              </a:rPr>
              <a:t>&gt;</a:t>
            </a:r>
            <a:r>
              <a:rPr lang="ru-RU" dirty="0" smtClean="0">
                <a:latin typeface="Segoe Print" panose="02000600000000000000" pitchFamily="2" charset="0"/>
              </a:rPr>
              <a:t> роль в отражении дачной повседневности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Segoe Print" panose="02000600000000000000" pitchFamily="2" charset="0"/>
              </a:rPr>
              <a:t>Ограниченный объём пространства для написания текста -</a:t>
            </a:r>
            <a:r>
              <a:rPr lang="en-GB" dirty="0">
                <a:latin typeface="Segoe Print" panose="02000600000000000000" pitchFamily="2" charset="0"/>
              </a:rPr>
              <a:t>&gt; </a:t>
            </a:r>
            <a:r>
              <a:rPr lang="ru-RU" dirty="0">
                <a:latin typeface="Segoe Print" panose="02000600000000000000" pitchFamily="2" charset="0"/>
              </a:rPr>
              <a:t>самые яркие и важные детали дачного быта. </a:t>
            </a:r>
            <a:r>
              <a:rPr lang="ru-RU" dirty="0" smtClean="0">
                <a:latin typeface="Segoe Print" panose="02000600000000000000" pitchFamily="2" charset="0"/>
              </a:rPr>
              <a:t>Попытки </a:t>
            </a:r>
            <a:r>
              <a:rPr lang="ru-RU" dirty="0">
                <a:latin typeface="Segoe Print" panose="02000600000000000000" pitchFamily="2" charset="0"/>
              </a:rPr>
              <a:t>отправителей вместить на оборот и даже лицевую сторону открытки как можно больше текста в разных направлениях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dirty="0" smtClean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58" t="6642" r="3829" b="6395"/>
          <a:stretch/>
        </p:blipFill>
        <p:spPr>
          <a:xfrm rot="20402241">
            <a:off x="498164" y="618666"/>
            <a:ext cx="6467450" cy="40565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389" t="7287" r="3829" b="6412"/>
          <a:stretch/>
        </p:blipFill>
        <p:spPr>
          <a:xfrm>
            <a:off x="4209401" y="1623683"/>
            <a:ext cx="7777018" cy="50061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2327" y="1285129"/>
            <a:ext cx="5403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Segoe Script" panose="030B0504020000000003" pitchFamily="66" charset="0"/>
              </a:rPr>
              <a:t>Открытка №212961 // «Пишу тебе»</a:t>
            </a:r>
            <a:endParaRPr lang="ru-RU" sz="1600" dirty="0">
              <a:latin typeface="Segoe Script" panose="030B05040200000000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455021">
            <a:off x="1232547" y="5188093"/>
            <a:ext cx="3247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Segoe Script" panose="030B0504020000000003" pitchFamily="66" charset="0"/>
              </a:rPr>
              <a:t>Открытка №220608 // «Пишу тебе»</a:t>
            </a:r>
            <a:endParaRPr lang="ru-RU" sz="16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4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019" y="637310"/>
            <a:ext cx="10515600" cy="580750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Segoe Print" panose="02000600000000000000" pitchFamily="2" charset="0"/>
              </a:rPr>
              <a:t>Отражение аспектов </a:t>
            </a:r>
            <a:r>
              <a:rPr lang="ru-RU" dirty="0">
                <a:latin typeface="Segoe Print" panose="02000600000000000000" pitchFamily="2" charset="0"/>
              </a:rPr>
              <a:t>дачной </a:t>
            </a:r>
            <a:r>
              <a:rPr lang="ru-RU" dirty="0" smtClean="0">
                <a:latin typeface="Segoe Print" panose="02000600000000000000" pitchFamily="2" charset="0"/>
              </a:rPr>
              <a:t>повседневности в текстах: описание самой дачи, досуга, встреч </a:t>
            </a:r>
            <a:r>
              <a:rPr lang="ru-RU" dirty="0">
                <a:latin typeface="Segoe Print" panose="02000600000000000000" pitchFamily="2" charset="0"/>
              </a:rPr>
              <a:t>с соседями, </a:t>
            </a:r>
            <a:r>
              <a:rPr lang="ru-RU" dirty="0" smtClean="0">
                <a:latin typeface="Segoe Print" panose="02000600000000000000" pitchFamily="2" charset="0"/>
              </a:rPr>
              <a:t>планов </a:t>
            </a:r>
            <a:r>
              <a:rPr lang="ru-RU" dirty="0">
                <a:latin typeface="Segoe Print" panose="02000600000000000000" pitchFamily="2" charset="0"/>
              </a:rPr>
              <a:t>на ближайшее время. Вследствие быстрых сроков </a:t>
            </a:r>
            <a:r>
              <a:rPr lang="ru-RU" dirty="0" smtClean="0">
                <a:latin typeface="Segoe Print" panose="02000600000000000000" pitchFamily="2" charset="0"/>
              </a:rPr>
              <a:t>доставки </a:t>
            </a:r>
            <a:r>
              <a:rPr lang="ru-RU" b="1" dirty="0" smtClean="0">
                <a:latin typeface="Segoe Print" panose="02000600000000000000" pitchFamily="2" charset="0"/>
              </a:rPr>
              <a:t>(динамика!!) </a:t>
            </a:r>
            <a:r>
              <a:rPr lang="ru-RU" dirty="0" smtClean="0">
                <a:latin typeface="Segoe Print" panose="02000600000000000000" pitchFamily="2" charset="0"/>
              </a:rPr>
              <a:t>– инструмент </a:t>
            </a:r>
            <a:r>
              <a:rPr lang="ru-RU" dirty="0">
                <a:latin typeface="Segoe Print" panose="02000600000000000000" pitchFamily="2" charset="0"/>
              </a:rPr>
              <a:t>для достижения договорённостей, приглашения на встречу, выражения </a:t>
            </a:r>
            <a:r>
              <a:rPr lang="ru-RU" dirty="0" smtClean="0">
                <a:latin typeface="Segoe Print" panose="02000600000000000000" pitchFamily="2" charset="0"/>
              </a:rPr>
              <a:t>просьбы</a:t>
            </a:r>
            <a:endParaRPr lang="ru-RU" dirty="0">
              <a:latin typeface="Segoe Print" panose="02000600000000000000" pitchFamily="2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Segoe Print" panose="02000600000000000000" pitchFamily="2" charset="0"/>
              </a:rPr>
              <a:t>Маркер </a:t>
            </a:r>
            <a:r>
              <a:rPr lang="ru-RU" dirty="0">
                <a:latin typeface="Segoe Print" panose="02000600000000000000" pitchFamily="2" charset="0"/>
              </a:rPr>
              <a:t>активной мобильности дачников и их гостей</a:t>
            </a:r>
            <a:r>
              <a:rPr lang="ru-RU" dirty="0" smtClean="0">
                <a:latin typeface="Segoe Print" panose="02000600000000000000" pitchFamily="2" charset="0"/>
              </a:rPr>
              <a:t>, демонстрация перемещения </a:t>
            </a:r>
            <a:r>
              <a:rPr lang="ru-RU" dirty="0">
                <a:latin typeface="Segoe Print" panose="02000600000000000000" pitchFamily="2" charset="0"/>
              </a:rPr>
              <a:t>субъектов как во времени, так и в пространстве. Постановка </a:t>
            </a:r>
            <a:r>
              <a:rPr lang="ru-RU" dirty="0" smtClean="0">
                <a:latin typeface="Segoe Print" panose="02000600000000000000" pitchFamily="2" charset="0"/>
              </a:rPr>
              <a:t>в </a:t>
            </a:r>
            <a:r>
              <a:rPr lang="ru-RU" dirty="0">
                <a:latin typeface="Segoe Print" panose="02000600000000000000" pitchFamily="2" charset="0"/>
              </a:rPr>
              <a:t>фокус почтовых штемпелей </a:t>
            </a:r>
            <a:r>
              <a:rPr lang="ru-RU" dirty="0" smtClean="0">
                <a:latin typeface="Segoe Print" panose="02000600000000000000" pitchFamily="2" charset="0"/>
              </a:rPr>
              <a:t>-</a:t>
            </a:r>
            <a:r>
              <a:rPr lang="en-GB" dirty="0" smtClean="0">
                <a:latin typeface="Segoe Print" panose="02000600000000000000" pitchFamily="2" charset="0"/>
              </a:rPr>
              <a:t>&gt;</a:t>
            </a:r>
            <a:r>
              <a:rPr lang="ru-RU" dirty="0" smtClean="0">
                <a:latin typeface="Segoe Print" panose="02000600000000000000" pitchFamily="2" charset="0"/>
              </a:rPr>
              <a:t> новая оптика (субъект мобильности – сама открытка)</a:t>
            </a:r>
            <a:endParaRPr lang="ru-RU" dirty="0">
              <a:latin typeface="Segoe Print" panose="02000600000000000000" pitchFamily="2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Segoe Print" panose="02000600000000000000" pitchFamily="2" charset="0"/>
              </a:rPr>
              <a:t>С помощью почтовых открыток выстраивался диалог между дачниками и их родными и </a:t>
            </a:r>
            <a:r>
              <a:rPr lang="ru-RU" dirty="0" smtClean="0">
                <a:latin typeface="Segoe Print" panose="02000600000000000000" pitchFamily="2" charset="0"/>
              </a:rPr>
              <a:t>друзьями  </a:t>
            </a:r>
            <a:r>
              <a:rPr lang="ru-RU" b="1" dirty="0" smtClean="0">
                <a:latin typeface="Segoe Print" panose="02000600000000000000" pitchFamily="2" charset="0"/>
              </a:rPr>
              <a:t>(-</a:t>
            </a:r>
            <a:r>
              <a:rPr lang="en-GB" b="1" dirty="0" smtClean="0">
                <a:latin typeface="Segoe Print" panose="02000600000000000000" pitchFamily="2" charset="0"/>
              </a:rPr>
              <a:t>&gt; </a:t>
            </a:r>
            <a:r>
              <a:rPr lang="ru-RU" b="1" dirty="0" smtClean="0">
                <a:latin typeface="Segoe Print" panose="02000600000000000000" pitchFamily="2" charset="0"/>
              </a:rPr>
              <a:t>общая рамка)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209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Перспективы</a:t>
            </a:r>
            <a:endParaRPr lang="ru-RU" b="1" dirty="0"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Segoe Print" panose="02000600000000000000" pitchFamily="2" charset="0"/>
              </a:rPr>
              <a:t>Расширение географических рамок (новые населённые пункты; углубление в практики коммуникации в Петербургской губернии </a:t>
            </a:r>
            <a:r>
              <a:rPr lang="en-GB" dirty="0" smtClean="0">
                <a:latin typeface="Segoe Print" panose="02000600000000000000" pitchFamily="2" charset="0"/>
              </a:rPr>
              <a:t>&lt;-</a:t>
            </a:r>
            <a:r>
              <a:rPr lang="ru-RU" dirty="0" smtClean="0">
                <a:latin typeface="Segoe Print" panose="02000600000000000000" pitchFamily="2" charset="0"/>
              </a:rPr>
              <a:t> социальная специфика)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Segoe Print" panose="02000600000000000000" pitchFamily="2" charset="0"/>
              </a:rPr>
              <a:t>П</a:t>
            </a:r>
            <a:r>
              <a:rPr lang="ru-RU" dirty="0" smtClean="0">
                <a:latin typeface="Segoe Print" panose="02000600000000000000" pitchFamily="2" charset="0"/>
              </a:rPr>
              <a:t>ополнение </a:t>
            </a:r>
            <a:r>
              <a:rPr lang="ru-RU" dirty="0" err="1" smtClean="0">
                <a:latin typeface="Segoe Print" panose="02000600000000000000" pitchFamily="2" charset="0"/>
              </a:rPr>
              <a:t>источниковой</a:t>
            </a:r>
            <a:r>
              <a:rPr lang="ru-RU" dirty="0" smtClean="0">
                <a:latin typeface="Segoe Print" panose="02000600000000000000" pitchFamily="2" charset="0"/>
              </a:rPr>
              <a:t> базы открытками на финском и шведском языках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mtClean="0">
                <a:latin typeface="Segoe Print" panose="02000600000000000000" pitchFamily="2" charset="0"/>
              </a:rPr>
              <a:t>Фокус </a:t>
            </a:r>
            <a:r>
              <a:rPr lang="ru-RU" dirty="0" smtClean="0">
                <a:latin typeface="Segoe Print" panose="02000600000000000000" pitchFamily="2" charset="0"/>
              </a:rPr>
              <a:t>на визуальном аспекте: соотношение выбора изображения на открытке и </a:t>
            </a:r>
            <a:r>
              <a:rPr lang="ru-RU" smtClean="0">
                <a:latin typeface="Segoe Print" panose="02000600000000000000" pitchFamily="2" charset="0"/>
              </a:rPr>
              <a:t>тематики </a:t>
            </a:r>
            <a:r>
              <a:rPr lang="ru-RU" smtClean="0">
                <a:latin typeface="Segoe Print" panose="02000600000000000000" pitchFamily="2" charset="0"/>
              </a:rPr>
              <a:t>послания</a:t>
            </a:r>
            <a:endParaRPr lang="ru-RU" dirty="0" smtClean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076" y="217343"/>
            <a:ext cx="4669847" cy="64383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1075" y="6231660"/>
            <a:ext cx="4669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GO TO DACHA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293</Words>
  <Application>Microsoft Office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Segoe Print</vt:lpstr>
      <vt:lpstr>Segoe Script</vt:lpstr>
      <vt:lpstr>Wingdings</vt:lpstr>
      <vt:lpstr>Тема Office</vt:lpstr>
      <vt:lpstr>(Динамические) процессы                   в коммуникации вокруг дачной жизни                    на Карельском перешейке начала XX в.: замечания, выводы, перспективы</vt:lpstr>
      <vt:lpstr>Замечания</vt:lpstr>
      <vt:lpstr>Выводы</vt:lpstr>
      <vt:lpstr>Презентация PowerPoint</vt:lpstr>
      <vt:lpstr>Презентация PowerPoint</vt:lpstr>
      <vt:lpstr>Перспективы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Динамические процессы в коммуникации вокруг дачной жизни на Карельском перешейке начала XX века</dc:title>
  <dc:creator>user</dc:creator>
  <cp:lastModifiedBy>user</cp:lastModifiedBy>
  <cp:revision>14</cp:revision>
  <dcterms:created xsi:type="dcterms:W3CDTF">2024-10-15T07:00:21Z</dcterms:created>
  <dcterms:modified xsi:type="dcterms:W3CDTF">2024-10-16T17:30:09Z</dcterms:modified>
</cp:coreProperties>
</file>