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XIyCsZnxzq6fcr/EhjcJRTa1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A1C6B-D251-4D70-8B65-FEEA591761CA}">
  <a:tblStyle styleId="{356A1C6B-D251-4D70-8B65-FEEA591761C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580612E-9049-4526-B47C-C65F384474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Состав </a:t>
            </a:r>
            <a:r>
              <a:rPr lang="ru-RU" sz="1800" b="0" i="0" baseline="0" dirty="0" smtClean="0">
                <a:effectLst/>
              </a:rPr>
              <a:t>корпуса</a:t>
            </a:r>
            <a:endParaRPr lang="en-RU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656A6"/>
            </a:solidFill>
          </c:spPr>
          <c:dPt>
            <c:idx val="0"/>
            <c:bubble3D val="0"/>
            <c:spPr>
              <a:solidFill>
                <a:srgbClr val="102D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B-4BDA-8EFD-B6469F0C073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B-4BDA-8EFD-B6469F0C073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B-4BDA-8EFD-B6469F0C0735}"/>
              </c:ext>
            </c:extLst>
          </c:dPt>
          <c:dPt>
            <c:idx val="3"/>
            <c:bubble3D val="0"/>
            <c:spPr>
              <a:solidFill>
                <a:srgbClr val="165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B-4BDA-8EFD-B6469F0C0735}"/>
              </c:ext>
            </c:extLst>
          </c:dPt>
          <c:dPt>
            <c:idx val="4"/>
            <c:bubble3D val="0"/>
            <c:spPr>
              <a:solidFill>
                <a:srgbClr val="1656A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5B-4BDA-8EFD-B6469F0C0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Художественная литература</c:v>
                </c:pt>
                <c:pt idx="1">
                  <c:v>СМИ</c:v>
                </c:pt>
                <c:pt idx="2">
                  <c:v>Популярные журналы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227</c:v>
                </c:pt>
                <c:pt idx="1">
                  <c:v>665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5B-4BDA-8EFD-B6469F0C07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02D6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9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9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9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9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9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9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9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9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9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9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9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9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title"/>
          </p:nvPr>
        </p:nvSpPr>
        <p:spPr>
          <a:xfrm>
            <a:off x="1188375" y="2143275"/>
            <a:ext cx="9181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 sz="3200" b="1"/>
              <a:t>Разработка сервиса автоматического упрощения текстов для пациентов </a:t>
            </a:r>
            <a:endParaRPr sz="3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 sz="3200" b="1"/>
              <a:t>с афазией</a:t>
            </a:r>
            <a:r>
              <a:rPr lang="ru-RU" sz="2800" i="1"/>
              <a:t>*</a:t>
            </a:r>
            <a:endParaRPr sz="2800"/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1"/>
          </p:nvPr>
        </p:nvSpPr>
        <p:spPr>
          <a:xfrm>
            <a:off x="2134075" y="1159725"/>
            <a:ext cx="34572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400"/>
              <a:t>Санкт-Петербургская школа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400"/>
              <a:t>гуманитарных наук и искусств </a:t>
            </a:r>
            <a:endParaRPr sz="1400"/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2"/>
          </p:nvPr>
        </p:nvSpPr>
        <p:spPr>
          <a:xfrm>
            <a:off x="6269270" y="1159729"/>
            <a:ext cx="2278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НУГ «Когнитивные исследования языка»</a:t>
            </a:r>
            <a:endParaRPr/>
          </a:p>
        </p:txBody>
      </p:sp>
      <p:sp>
        <p:nvSpPr>
          <p:cNvPr id="120" name="Google Shape;120;p1"/>
          <p:cNvSpPr txBox="1">
            <a:spLocks noGrp="1"/>
          </p:cNvSpPr>
          <p:nvPr>
            <p:ph type="body" idx="3"/>
          </p:nvPr>
        </p:nvSpPr>
        <p:spPr>
          <a:xfrm>
            <a:off x="8796595" y="1159729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Санкт-Петербург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2024</a:t>
            </a: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body" idx="4"/>
          </p:nvPr>
        </p:nvSpPr>
        <p:spPr>
          <a:xfrm>
            <a:off x="3255311" y="3738751"/>
            <a:ext cx="7758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Колмогорова Анастасия Владимировна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/>
              <a:t>Соловьева Маргарита Вадимовна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Ильченко Игорь Владимирович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1152825" y="4898550"/>
            <a:ext cx="925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Исследование выполнено в рамках проекта «Экспериментальное изучение и моделирование когнитивных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механизмов речевой деятельности» в рамках Программы «Научный фонд Национального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исследовательского университета “Высшая школа экономики” (НИУ ВШЭ)» в 2024 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body" idx="4"/>
          </p:nvPr>
        </p:nvSpPr>
        <p:spPr>
          <a:xfrm>
            <a:off x="177964" y="1471140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 sz="2400" b="1"/>
              <a:t>Разметчики и объем целевого корпуса</a:t>
            </a:r>
            <a:endParaRPr sz="2400"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6"/>
          </p:nvPr>
        </p:nvSpPr>
        <p:spPr>
          <a:xfrm>
            <a:off x="337900" y="2253050"/>
            <a:ext cx="5713200" cy="1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ru-RU" sz="1700" b="1"/>
              <a:t>Разметчики</a:t>
            </a:r>
            <a:r>
              <a:rPr lang="ru-RU" sz="1700"/>
              <a:t>: 8 человек, студенты 4 курса </a:t>
            </a:r>
            <a:br>
              <a:rPr lang="ru-RU" sz="1700"/>
            </a:br>
            <a:r>
              <a:rPr lang="ru-RU" sz="1700"/>
              <a:t>ОП «Филология»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ru-RU" sz="1700"/>
              <a:t>Каждый перефразировал по 150-200 предложений,</a:t>
            </a:r>
            <a:br>
              <a:rPr lang="ru-RU" sz="1700"/>
            </a:br>
            <a:r>
              <a:rPr lang="ru-RU" sz="1700"/>
              <a:t>следуя инструкциям</a:t>
            </a:r>
            <a:endParaRPr sz="1700"/>
          </a:p>
          <a:p>
            <a:pPr marL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5"/>
              <a:buNone/>
            </a:pPr>
            <a:endParaRPr sz="200"/>
          </a:p>
          <a:p>
            <a:pPr marL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5"/>
              <a:buNone/>
            </a:pPr>
            <a:r>
              <a:rPr lang="ru-RU" sz="1600" b="1"/>
              <a:t>Объем целевого корпуса</a:t>
            </a:r>
            <a:r>
              <a:rPr lang="ru-RU" sz="1600"/>
              <a:t>: 3006 предложений, </a:t>
            </a:r>
            <a:br>
              <a:rPr lang="ru-RU" sz="1600"/>
            </a:br>
            <a:r>
              <a:rPr lang="ru-RU" sz="1600"/>
              <a:t>	по 1002 на уровень</a:t>
            </a:r>
            <a:endParaRPr sz="1700"/>
          </a:p>
        </p:txBody>
      </p:sp>
      <p:graphicFrame>
        <p:nvGraphicFramePr>
          <p:cNvPr id="243" name="Google Shape;243;p40"/>
          <p:cNvGraphicFramePr/>
          <p:nvPr/>
        </p:nvGraphicFramePr>
        <p:xfrm>
          <a:off x="5393450" y="1449390"/>
          <a:ext cx="6867300" cy="48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body" idx="4"/>
          </p:nvPr>
        </p:nvSpPr>
        <p:spPr>
          <a:xfrm>
            <a:off x="585344" y="1184167"/>
            <a:ext cx="10909970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400" b="1"/>
              <a:t>Обучающий датасет</a:t>
            </a:r>
            <a:endParaRPr sz="2400" b="1"/>
          </a:p>
        </p:txBody>
      </p:sp>
      <p:graphicFrame>
        <p:nvGraphicFramePr>
          <p:cNvPr id="252" name="Google Shape;252;p41"/>
          <p:cNvGraphicFramePr/>
          <p:nvPr/>
        </p:nvGraphicFramePr>
        <p:xfrm>
          <a:off x="585344" y="1721178"/>
          <a:ext cx="11171225" cy="4162930"/>
        </p:xfrm>
        <a:graphic>
          <a:graphicData uri="http://schemas.openxmlformats.org/drawingml/2006/table">
            <a:tbl>
              <a:tblPr firstRow="1" bandRow="1">
                <a:noFill/>
                <a:tableStyleId>{C580612E-9049-4526-B47C-C65F38447428}</a:tableStyleId>
              </a:tblPr>
              <a:tblGrid>
                <a:gridCol w="30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</a:t>
                      </a:r>
                      <a:endParaRPr sz="1600" b="1" i="0" u="none" strike="noStrike" cap="non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1</a:t>
                      </a:r>
                      <a:endParaRPr sz="1600" b="1" i="0" u="none" strike="noStrike" cap="non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2</a:t>
                      </a:r>
                      <a:endParaRPr sz="1600" b="1" i="0" u="none" strike="noStrike" cap="non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3</a:t>
                      </a:r>
                      <a:endParaRPr sz="1600" b="1" i="0" u="none" strike="noStrike" cap="non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Любитель железа даже придумал удобный способ поедания вилок и ножей:  чтобы было легче глотать, он ломал их пополам.</a:t>
                      </a:r>
                      <a:endParaRPr sz="1400" u="none" strike="noStrike" cap="none"/>
                    </a:p>
                  </a:txBody>
                  <a:tcPr marL="33025" marR="33025" marT="0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Любитель железа даже придумал лёгкий способ есть вилки и ножи: он ломал их пополам и глотал.</a:t>
                      </a:r>
                      <a:endParaRPr sz="1400" u="none" strike="noStrike" cap="none"/>
                    </a:p>
                  </a:txBody>
                  <a:tcPr marL="33025" marR="33025" marT="0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Мужчина ломал вилки и ножи на две части .  Так было проще глотать их.</a:t>
                      </a:r>
                      <a:endParaRPr sz="1400" u="none" strike="noStrike" cap="none"/>
                    </a:p>
                  </a:txBody>
                  <a:tcPr marL="33025" marR="33025" marT="0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Мужчина  ломал вилки. Так было проще есть их.</a:t>
                      </a:r>
                      <a:endParaRPr sz="1400" u="none" strike="noStrike" cap="none"/>
                    </a:p>
                  </a:txBody>
                  <a:tcPr marL="33025" marR="33025" marT="0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Абсолютное большинство детей не понимает и не может еще понимать, что собака – это прежде всего огромная ответственность.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Большинство детей еще не понимает ответственности за собаку.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Многие дети не понимают ответственности за собаку.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Собака - большая ответственность. Многие дети этого не понимают.</a:t>
                      </a:r>
                      <a:endParaRPr sz="1400" u="none" strike="noStrike" cap="none"/>
                    </a:p>
                  </a:txBody>
                  <a:tcPr marL="0" marR="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алы со взмокшим лбом и в темной от пота на спине белой рубахе, находившийся внизу холма у открытого подъема, то и дело подходил к кожаному ведру в первом взводе, черпал из него пригоршнями воду, пил и мочил свой тюрбан.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алы то и дело подходил к кожаному ведру. Он черпал из него воду, пил ее и мочил свой тюрбан.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то и дело черпал воду. Он пил ее и мочил свою шапку.</a:t>
                      </a:r>
                      <a:endParaRPr sz="1400" u="none" strike="noStrike" cap="none"/>
                    </a:p>
                  </a:txBody>
                  <a:tcPr marL="19050" marR="1905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Командир постоянно черпал воду из ведра. Он пил ее.</a:t>
                      </a:r>
                      <a:endParaRPr sz="1400" u="none" strike="noStrike" cap="none"/>
                    </a:p>
                  </a:txBody>
                  <a:tcPr marL="0" marR="0" marT="12700" marB="127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3" name="Google Shape;253;p41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585898" y="1349819"/>
            <a:ext cx="110580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Варианты моделей</a:t>
            </a:r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body" idx="5"/>
          </p:nvPr>
        </p:nvSpPr>
        <p:spPr>
          <a:xfrm>
            <a:off x="585899" y="1994354"/>
            <a:ext cx="6098400" cy="4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71"/>
              <a:buNone/>
            </a:pPr>
            <a:r>
              <a:rPr lang="ru-RU" sz="1800" b="1"/>
              <a:t>Предобученные варианты модели Т5:</a:t>
            </a:r>
            <a:endParaRPr sz="1800"/>
          </a:p>
          <a:p>
            <a:pPr marL="457200" marR="0" lvl="0" indent="-336902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6"/>
              <a:buChar char="●"/>
            </a:pPr>
            <a:r>
              <a:rPr lang="ru-RU" sz="1704" u="sng"/>
              <a:t>rut5-base-paraphraser</a:t>
            </a:r>
            <a:r>
              <a:rPr lang="ru-RU" sz="1704"/>
              <a:t> – модель для перефразирования </a:t>
            </a:r>
            <a:br>
              <a:rPr lang="ru-RU" sz="1704"/>
            </a:br>
            <a:r>
              <a:rPr lang="ru-RU" sz="1704"/>
              <a:t>русскоязычных текстов</a:t>
            </a:r>
            <a:endParaRPr sz="1704"/>
          </a:p>
          <a:p>
            <a:pPr marL="914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71"/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- не обучена для упрощения предложений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71"/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+можно обучить для упрощения по необходимым </a:t>
            </a:r>
            <a:br>
              <a:rPr lang="ru-RU" sz="1600"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latin typeface="Arial"/>
                <a:ea typeface="Arial"/>
                <a:cs typeface="Arial"/>
                <a:sym typeface="Arial"/>
              </a:rPr>
              <a:t>  нам критериям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4571"/>
              <a:buFont typeface="Arial"/>
              <a:buNone/>
            </a:pPr>
            <a:endParaRPr sz="600" u="sng"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ru-RU" sz="1600" u="sng"/>
              <a:t>rut5-base-par-simp</a:t>
            </a:r>
            <a:r>
              <a:rPr lang="ru-RU" sz="1600"/>
              <a:t> – русскоязычная модель для упрощения предложений (модель rut5-base-paraphraser дообученная на датасетах RuAdapt и RuSimpleSentEval)</a:t>
            </a:r>
            <a:endParaRPr sz="1600"/>
          </a:p>
          <a:p>
            <a:pPr marL="914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71"/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+ обучена на большом объеме данных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71"/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- изначальная задача – упрощение текстов для иностранцев, изучающих русский язык, критерии расходятся с нашей задачей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/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7678500" y="1994350"/>
            <a:ext cx="3965400" cy="2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E2D69"/>
                </a:solidFill>
              </a:rPr>
              <a:t>ruGPT3 (medium)</a:t>
            </a:r>
            <a:r>
              <a:rPr lang="ru-RU" sz="1600">
                <a:solidFill>
                  <a:srgbClr val="0E2D69"/>
                </a:solidFill>
              </a:rPr>
              <a:t> –</a:t>
            </a:r>
            <a:r>
              <a:rPr lang="ru-RU" sz="1600" u="sng">
                <a:solidFill>
                  <a:srgbClr val="0E2D69"/>
                </a:solidFill>
              </a:rPr>
              <a:t> </a:t>
            </a:r>
            <a:r>
              <a:rPr lang="ru-RU" sz="1600">
                <a:solidFill>
                  <a:srgbClr val="0E2D69"/>
                </a:solidFill>
              </a:rPr>
              <a:t>модель GPT2, дообученная для решения задач на русском языке</a:t>
            </a:r>
            <a:endParaRPr sz="160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E2D69"/>
                </a:solidFill>
              </a:rPr>
              <a:t>Llama 3.1 – </a:t>
            </a:r>
            <a:r>
              <a:rPr lang="ru-RU" sz="1600">
                <a:solidFill>
                  <a:srgbClr val="0E2D69"/>
                </a:solidFill>
              </a:rPr>
              <a:t>многоязычная большая языковая модель, на данный момент протестирована для упрощения предложений по промпту, без дообучения на датасете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547796" y="1133945"/>
            <a:ext cx="11058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b="1"/>
              <a:t>Сравнение работы моделей rut5-base-paraphraser и rut5-base-par-simp</a:t>
            </a:r>
            <a:endParaRPr b="1"/>
          </a:p>
        </p:txBody>
      </p:sp>
      <p:graphicFrame>
        <p:nvGraphicFramePr>
          <p:cNvPr id="271" name="Google Shape;271;p44"/>
          <p:cNvGraphicFramePr/>
          <p:nvPr/>
        </p:nvGraphicFramePr>
        <p:xfrm>
          <a:off x="1055959" y="1671023"/>
          <a:ext cx="10080100" cy="4277305"/>
        </p:xfrm>
        <a:graphic>
          <a:graphicData uri="http://schemas.openxmlformats.org/drawingml/2006/table">
            <a:tbl>
              <a:tblPr firstRow="1" bandRow="1">
                <a:noFill/>
                <a:tableStyleId>{C580612E-9049-4526-B47C-C65F38447428}</a:tableStyleId>
              </a:tblPr>
              <a:tblGrid>
                <a:gridCol w="40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Оригинальное предложение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rut5-base-par-simp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rut5-base-paraphraser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 венчания не было даже легкой закуски; молодые выпили по бокалу, переоделись и поехали на вокзал.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Молодые люди выпили по бокалу. Они поехали на вокзал.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 свадьбы не было легкой закуски. Молодые выпили по бокалу. Они поехали на вокзал.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Адвокат 17-летнего подростка из Уфы, более года проведшего в СИЗО по обвинению в сбыте наркотиков, рассказал РИА Новости, что подал иск к Минфину о компенсации в размере 100 миллионов рублей.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Подросток из Уфы подал иск к Минфину. Он попросил компенсацию в размере 100 миллионов рублей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Подросток из Уфы провел год в СИЗО за сбыт наркотиков. Он подал иск к Минфину.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Енот выбежал на поле во время футбольного матча североамериканской MLS между «Филадельфия Юнион» и «Нью-Йорк Сити», его не могли поймать почти три минуты. 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Енот выбежал на поле во время матча между "Филадельфия Юнион" и "Нью-Йорк Сити". Его не поймали три минуты.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Енот выбежал на поле в матче между "Филадельфией Юнион" и "Нью-Йорк Сити". Он не смог поймать три минуты.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Вещи из кожзаменителя часто имеют в составе водоотталкивающие компоненты, в результате чего почти не пачкаются за весь период зимней носки.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Вещи из кожзаменителя содержат водоотталкивающие компоненты. Поэтому они почти не пачкаются за зиму.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Вещи из кожзаменителя содержат водоотталкивающие компоненты. Поэтому они почти не пачкаются.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 и Китай выразили заинтересованность в сохранении Арктики как территории мира, низкой военно-политической напряженности и стабильности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 и Китай заинтересованы в сохранении Арктики.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 и Китай заинтересованы в сохранении Арктики.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2" name="Google Shape;272;p44"/>
          <p:cNvSpPr txBox="1"/>
          <p:nvPr/>
        </p:nvSpPr>
        <p:spPr>
          <a:xfrm>
            <a:off x="979745" y="6026896"/>
            <a:ext cx="1105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верно упрощенных предложений: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smtClean="0">
                <a:solidFill>
                  <a:schemeClr val="dk1"/>
                </a:solidFill>
              </a:rPr>
              <a:t>        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17/20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 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19/20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585898" y="1291313"/>
            <a:ext cx="11057955" cy="42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Процесс обучения модели GPT	</a:t>
            </a: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5"/>
          </p:nvPr>
        </p:nvSpPr>
        <p:spPr>
          <a:xfrm>
            <a:off x="441500" y="2170925"/>
            <a:ext cx="5238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ru-RU" sz="2000"/>
              <a:t>Обучение «сырой» модели на датасетах RuAdapt и RuSimpleSentEval 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ru-RU" sz="2000"/>
              <a:t>(8500 экземпляров)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ru-RU" sz="2000"/>
              <a:t>Выбор лучшего симплификатора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ru-RU" sz="2000"/>
              <a:t>Дообучение выбранного симплификатора на собранном нами датасете</a:t>
            </a:r>
            <a:endParaRPr sz="2000"/>
          </a:p>
        </p:txBody>
      </p:sp>
      <p:cxnSp>
        <p:nvCxnSpPr>
          <p:cNvPr id="282" name="Google Shape;282;p45"/>
          <p:cNvCxnSpPr/>
          <p:nvPr/>
        </p:nvCxnSpPr>
        <p:spPr>
          <a:xfrm>
            <a:off x="3134768" y="3194358"/>
            <a:ext cx="0" cy="44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3" name="Google Shape;283;p45"/>
          <p:cNvSpPr/>
          <p:nvPr/>
        </p:nvSpPr>
        <p:spPr>
          <a:xfrm>
            <a:off x="7024287" y="2063016"/>
            <a:ext cx="44088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 обучающих данных, подаваемых при обучении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‘source': [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Входное предложение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.&lt;|endoftext|&gt;'], 'level': [‘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уровень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&lt;|endoftext|&gt;'], 'output': [‘</a:t>
            </a:r>
            <a:r>
              <a:rPr lang="ru-RU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Упрощенное предложение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промпта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'source': ['После венчания не было даже легкой закуски; молодые выпили по бокалу, переоделись и поехали на вокзал.&lt;|endoftext|&gt;'], 'level': ['level 1&lt;|endoftext|&gt;'], 'output': ['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45"/>
          <p:cNvCxnSpPr/>
          <p:nvPr/>
        </p:nvCxnSpPr>
        <p:spPr>
          <a:xfrm>
            <a:off x="3134768" y="3975547"/>
            <a:ext cx="0" cy="44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5" name="Google Shape;285;p45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585896" y="1145833"/>
            <a:ext cx="11058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b="1"/>
              <a:t>Симплифкатор на основе GPT2 (уровень 3)</a:t>
            </a:r>
            <a:endParaRPr b="1"/>
          </a:p>
        </p:txBody>
      </p:sp>
      <p:graphicFrame>
        <p:nvGraphicFramePr>
          <p:cNvPr id="293" name="Google Shape;293;p46"/>
          <p:cNvGraphicFramePr/>
          <p:nvPr/>
        </p:nvGraphicFramePr>
        <p:xfrm>
          <a:off x="585919" y="1776078"/>
          <a:ext cx="10831850" cy="4175525"/>
        </p:xfrm>
        <a:graphic>
          <a:graphicData uri="http://schemas.openxmlformats.org/drawingml/2006/table">
            <a:tbl>
              <a:tblPr firstRow="1" bandRow="1">
                <a:noFill/>
                <a:tableStyleId>{C580612E-9049-4526-B47C-C65F38447428}</a:tableStyleId>
              </a:tblPr>
              <a:tblGrid>
                <a:gridCol w="623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Оригинальное предложение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 венчания не было даже легкой закуски; молодые выпили по бокалу, переоделись и поехали на вокзал.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 венчания не было закуски. Молодые поели и поехали на вокзал.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Адвокат 17-летнего подростка из Уфы, более года проведшего в СИЗО по обвинению в сбыте наркотиков, рассказал РИА Новости, что подал иск к Минфину о компенсации в размере 100 миллионов рублей.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Адвокат 17-летнего школьника из Уфы подал в суд на Минфину иск о компенсации.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Енот выбежал на поле во время футбольного матча североамериканской MLS между «Филадельфия Юнион» и «Нью-Йорк Сити», его не могли поймать почти три минуты.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Трехминутная игра была на поле «Филадельфия Юнион» и «Нью-Йорк Сити». Еноту не дали уйти. Его не смогли поймать три минуты.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 и Китай выразили заинтересованность в сохранении Арктики как территории мира, низкой военно-политической напряженности и стабильности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Россия и Китай заинтересованы сохранять Арктику как территорию мира, безопасности и стабильности.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 и самый рискованный: бесконтрольный прием обезболивающих может привести к гипертонии и проблемам с желудком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Нельзя принимать лекарства при артериальной гипертензии, ожирении, болезнях желудка и кишечника.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4" name="Google Shape;294;p46"/>
          <p:cNvSpPr txBox="1"/>
          <p:nvPr/>
        </p:nvSpPr>
        <p:spPr>
          <a:xfrm>
            <a:off x="585925" y="6097950"/>
            <a:ext cx="942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Число верно упрощенных предложений: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ru-RU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16/20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566998" y="1132551"/>
            <a:ext cx="110580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Работа с моделью Llama 3.1 </a:t>
            </a:r>
            <a:r>
              <a:rPr lang="ru-RU" sz="1100" b="1"/>
              <a:t>(благодарим А.В.Марголину за помощь)	</a:t>
            </a:r>
            <a:endParaRPr sz="1100"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5"/>
          </p:nvPr>
        </p:nvSpPr>
        <p:spPr>
          <a:xfrm>
            <a:off x="2210768" y="1917857"/>
            <a:ext cx="8426700" cy="4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endParaRPr sz="14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You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are</a:t>
            </a:r>
            <a:r>
              <a:rPr lang="ru-RU" sz="1400" dirty="0">
                <a:solidFill>
                  <a:schemeClr val="dk1"/>
                </a:solidFill>
              </a:rPr>
              <a:t> a </a:t>
            </a:r>
            <a:r>
              <a:rPr lang="ru-RU" sz="1400" dirty="0" err="1">
                <a:solidFill>
                  <a:schemeClr val="dk1"/>
                </a:solidFill>
              </a:rPr>
              <a:t>text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simplification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assistant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Russian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language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You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are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given</a:t>
            </a:r>
            <a:r>
              <a:rPr lang="ru-RU" sz="1400" dirty="0">
                <a:solidFill>
                  <a:schemeClr val="dk1"/>
                </a:solidFill>
              </a:rPr>
              <a:t> a </a:t>
            </a:r>
            <a:r>
              <a:rPr lang="ru-RU" sz="1400" dirty="0" err="1">
                <a:solidFill>
                  <a:schemeClr val="dk1"/>
                </a:solidFill>
              </a:rPr>
              <a:t>text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Russian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you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need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give</a:t>
            </a:r>
            <a:r>
              <a:rPr lang="ru-RU" sz="1400" dirty="0">
                <a:solidFill>
                  <a:schemeClr val="dk1"/>
                </a:solidFill>
              </a:rPr>
              <a:t> a </a:t>
            </a:r>
            <a:r>
              <a:rPr lang="ru-RU" sz="1400" dirty="0" err="1">
                <a:solidFill>
                  <a:schemeClr val="dk1"/>
                </a:solidFill>
              </a:rPr>
              <a:t>simple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version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of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Russian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Your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task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to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make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text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simple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possible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Each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sentence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should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contain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only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idea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be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no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longer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than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five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words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Remove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replace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foreign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words</a:t>
            </a:r>
            <a:r>
              <a:rPr lang="ru-RU" sz="1400" dirty="0">
                <a:solidFill>
                  <a:schemeClr val="dk1"/>
                </a:solidFill>
              </a:rPr>
              <a:t> (</a:t>
            </a:r>
            <a:r>
              <a:rPr lang="ru-RU" sz="1400" dirty="0" err="1">
                <a:solidFill>
                  <a:schemeClr val="dk1"/>
                </a:solidFill>
              </a:rPr>
              <a:t>such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names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places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brands</a:t>
            </a:r>
            <a:r>
              <a:rPr lang="ru-RU" sz="1400" dirty="0">
                <a:solidFill>
                  <a:schemeClr val="dk1"/>
                </a:solidFill>
              </a:rPr>
              <a:t>),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avoid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minor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details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Eliminate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numbers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remove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unnecessary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details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Focus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using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nominative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genitive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cases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nouns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only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present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past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tense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verbs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Avoid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passive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voice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inverted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word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order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Replace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rare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low-frequency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words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with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more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common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ones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Where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possible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replace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complex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phrases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with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common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expressions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clichés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or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idioms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Remove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extraneous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details</a:t>
            </a:r>
            <a:r>
              <a:rPr lang="ru-RU" sz="1400" dirty="0">
                <a:solidFill>
                  <a:schemeClr val="dk1"/>
                </a:solidFill>
              </a:rPr>
              <a:t> (</a:t>
            </a:r>
            <a:r>
              <a:rPr lang="ru-RU" sz="1400" dirty="0" err="1">
                <a:solidFill>
                  <a:schemeClr val="dk1"/>
                </a:solidFill>
              </a:rPr>
              <a:t>if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possible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to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without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removing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original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semantics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of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sentence</a:t>
            </a:r>
            <a:r>
              <a:rPr lang="ru-RU" sz="1400" dirty="0">
                <a:solidFill>
                  <a:schemeClr val="dk1"/>
                </a:solidFill>
              </a:rPr>
              <a:t>) </a:t>
            </a:r>
            <a:br>
              <a:rPr lang="ru-RU" sz="1400" dirty="0">
                <a:solidFill>
                  <a:schemeClr val="dk1"/>
                </a:solidFill>
              </a:rPr>
            </a:br>
            <a:r>
              <a:rPr lang="ru-RU" sz="1400" dirty="0">
                <a:solidFill>
                  <a:schemeClr val="dk1"/>
                </a:solidFill>
              </a:rPr>
              <a:t/>
            </a:r>
            <a:br>
              <a:rPr lang="ru-RU" sz="1400" dirty="0">
                <a:solidFill>
                  <a:schemeClr val="dk1"/>
                </a:solidFill>
              </a:rPr>
            </a:br>
            <a:r>
              <a:rPr lang="ru-RU" sz="1400" dirty="0" err="1">
                <a:solidFill>
                  <a:schemeClr val="dk1"/>
                </a:solidFill>
              </a:rPr>
              <a:t>and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simplify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ambiguous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phrases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much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possible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Use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only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Russian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English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is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forbidden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any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cost</a:t>
            </a:r>
            <a:r>
              <a:rPr lang="ru-RU" sz="1400" dirty="0">
                <a:solidFill>
                  <a:schemeClr val="dk1"/>
                </a:solidFill>
              </a:rPr>
              <a:t>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"&lt;|</a:t>
            </a:r>
            <a:r>
              <a:rPr lang="ru-RU" sz="1400" dirty="0" err="1">
                <a:solidFill>
                  <a:schemeClr val="dk1"/>
                </a:solidFill>
              </a:rPr>
              <a:t>eot_id</a:t>
            </a:r>
            <a:r>
              <a:rPr lang="ru-RU" sz="1400" dirty="0">
                <a:solidFill>
                  <a:schemeClr val="dk1"/>
                </a:solidFill>
              </a:rPr>
              <a:t>|&gt;&lt;|</a:t>
            </a:r>
            <a:r>
              <a:rPr lang="ru-RU" sz="1400" dirty="0" err="1">
                <a:solidFill>
                  <a:schemeClr val="dk1"/>
                </a:solidFill>
              </a:rPr>
              <a:t>start_header_id</a:t>
            </a:r>
            <a:r>
              <a:rPr lang="ru-RU" sz="1400" dirty="0">
                <a:solidFill>
                  <a:schemeClr val="dk1"/>
                </a:solidFill>
              </a:rPr>
              <a:t>|&gt;</a:t>
            </a:r>
            <a:r>
              <a:rPr lang="ru-RU" sz="1400" dirty="0" err="1">
                <a:solidFill>
                  <a:schemeClr val="dk1"/>
                </a:solidFill>
              </a:rPr>
              <a:t>user</a:t>
            </a:r>
            <a:r>
              <a:rPr lang="ru-RU" sz="1400" dirty="0">
                <a:solidFill>
                  <a:schemeClr val="dk1"/>
                </a:solidFill>
              </a:rPr>
              <a:t>&lt;|</a:t>
            </a:r>
            <a:r>
              <a:rPr lang="ru-RU" sz="1400" dirty="0" err="1">
                <a:solidFill>
                  <a:schemeClr val="dk1"/>
                </a:solidFill>
              </a:rPr>
              <a:t>end_header_id</a:t>
            </a:r>
            <a:r>
              <a:rPr lang="ru-RU" sz="1400" dirty="0">
                <a:solidFill>
                  <a:schemeClr val="dk1"/>
                </a:solidFill>
              </a:rPr>
              <a:t>|&gt;\n\n"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</a:t>
            </a:r>
            <a:r>
              <a:rPr lang="ru-RU" sz="1400" dirty="0" err="1">
                <a:solidFill>
                  <a:schemeClr val="dk1"/>
                </a:solidFill>
              </a:rPr>
              <a:t>Simplify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the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following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text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in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Russian</a:t>
            </a:r>
            <a:r>
              <a:rPr lang="ru-RU" sz="1400" dirty="0">
                <a:solidFill>
                  <a:schemeClr val="dk1"/>
                </a:solidFill>
              </a:rPr>
              <a:t>: {</a:t>
            </a:r>
            <a:r>
              <a:rPr lang="ru-RU" sz="1400" dirty="0">
                <a:solidFill>
                  <a:srgbClr val="FF0000"/>
                </a:solidFill>
              </a:rPr>
              <a:t>предложение</a:t>
            </a:r>
            <a:r>
              <a:rPr lang="ru-RU" sz="1400" dirty="0">
                <a:solidFill>
                  <a:schemeClr val="dk1"/>
                </a:solidFill>
              </a:rPr>
              <a:t>}\n"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64"/>
              <a:buNone/>
            </a:pPr>
            <a:r>
              <a:rPr lang="ru-RU" sz="1400" dirty="0">
                <a:solidFill>
                  <a:schemeClr val="dk1"/>
                </a:solidFill>
              </a:rPr>
              <a:t>"&lt;|</a:t>
            </a:r>
            <a:r>
              <a:rPr lang="ru-RU" sz="1400" dirty="0" err="1">
                <a:solidFill>
                  <a:schemeClr val="dk1"/>
                </a:solidFill>
              </a:rPr>
              <a:t>eot_id</a:t>
            </a:r>
            <a:r>
              <a:rPr lang="ru-RU" sz="1400" dirty="0">
                <a:solidFill>
                  <a:schemeClr val="dk1"/>
                </a:solidFill>
              </a:rPr>
              <a:t>|&gt;&lt;|</a:t>
            </a:r>
            <a:r>
              <a:rPr lang="ru-RU" sz="1400" dirty="0" err="1">
                <a:solidFill>
                  <a:schemeClr val="dk1"/>
                </a:solidFill>
              </a:rPr>
              <a:t>start_header_id</a:t>
            </a:r>
            <a:r>
              <a:rPr lang="ru-RU" sz="1400" dirty="0">
                <a:solidFill>
                  <a:schemeClr val="dk1"/>
                </a:solidFill>
              </a:rPr>
              <a:t>|&gt;</a:t>
            </a:r>
            <a:r>
              <a:rPr lang="ru-RU" sz="1400" dirty="0" err="1">
                <a:solidFill>
                  <a:schemeClr val="dk1"/>
                </a:solidFill>
              </a:rPr>
              <a:t>assistant</a:t>
            </a:r>
            <a:r>
              <a:rPr lang="ru-RU" sz="1400" dirty="0">
                <a:solidFill>
                  <a:schemeClr val="dk1"/>
                </a:solidFill>
              </a:rPr>
              <a:t>&lt;|</a:t>
            </a:r>
            <a:r>
              <a:rPr lang="ru-RU" sz="1400" dirty="0" err="1">
                <a:solidFill>
                  <a:schemeClr val="dk1"/>
                </a:solidFill>
              </a:rPr>
              <a:t>end_header_id</a:t>
            </a:r>
            <a:r>
              <a:rPr lang="ru-RU" sz="1400" dirty="0">
                <a:solidFill>
                  <a:schemeClr val="dk1"/>
                </a:solidFill>
              </a:rPr>
              <a:t>|&gt;\n\n"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04" name="Google Shape;304;p47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07" name="Google Shape;307;p47"/>
          <p:cNvSpPr txBox="1"/>
          <p:nvPr/>
        </p:nvSpPr>
        <p:spPr>
          <a:xfrm>
            <a:off x="478319" y="1507783"/>
            <a:ext cx="693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Подача на вход модели предложений с инструкцией. </a:t>
            </a:r>
            <a:b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инструкции для уровня 3: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586728" y="1120808"/>
            <a:ext cx="11058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b="1"/>
              <a:t>Результаты работы модели Llama 3.1</a:t>
            </a:r>
            <a:endParaRPr b="1"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3"/>
          </p:nvPr>
        </p:nvSpPr>
        <p:spPr>
          <a:xfrm>
            <a:off x="585897" y="2106877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/>
          </a:p>
        </p:txBody>
      </p:sp>
      <p:graphicFrame>
        <p:nvGraphicFramePr>
          <p:cNvPr id="314" name="Google Shape;314;p48"/>
          <p:cNvGraphicFramePr/>
          <p:nvPr/>
        </p:nvGraphicFramePr>
        <p:xfrm>
          <a:off x="601243" y="1781199"/>
          <a:ext cx="10969800" cy="4846360"/>
        </p:xfrm>
        <a:graphic>
          <a:graphicData uri="http://schemas.openxmlformats.org/drawingml/2006/table">
            <a:tbl>
              <a:tblPr firstRow="1" bandRow="1">
                <a:noFill/>
                <a:tableStyleId>{C580612E-9049-4526-B47C-C65F38447428}</a:tableStyleId>
              </a:tblPr>
              <a:tblGrid>
                <a:gridCol w="342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Оригинальное предложение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 Министерстве объединения Республики Корея после консультаций разработают новый средне- и долгосрочный планы воссоединения с КНДР, передает ТАСС.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 Министерстве объединения Южной Кореи после консультаций создадут новый средне- и долгосрочный план для воссоединения с Северной Кореей.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Министерство Южной Кореи разрабатывает новый план для воссоединения с Северной Кореей.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Министерство составит план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Новое исследование, проведенное специалистами из Йельского университета, показало, что распространенное мнение о том, что воздействие никотина снижает аппетит, ошибочно.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Новое исследование показало, что никотин не снижает аппетит.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Новое исследование показывает, что никотин не уменьшает голод.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Новое исследование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США в декабре 2022 года увеличили экспорт в Россию до 112,8 миллиона долларов с ноябрьских 62,6 миллиона долларов, а импорт из России – до 638,4 миллиона долларов с 594,3 миллиона долларов, свидетельствуют данные американской статистики.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 декабре 2022 года США увеличили экспорт в Россию до 112,8 миллионов долларов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 США в декабре 2022 года было больше экспорта в Россию - 112,8 миллионов долларов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 декабре 2022 года США увеличили экспорт в Россию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Google Shape;315;p48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17" name="Google Shape;317;p48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>
            <a:spLocks noGrp="1"/>
          </p:cNvSpPr>
          <p:nvPr>
            <p:ph type="title"/>
          </p:nvPr>
        </p:nvSpPr>
        <p:spPr>
          <a:xfrm>
            <a:off x="585913" y="1279733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Вывод</a:t>
            </a:r>
            <a:endParaRPr b="1" dirty="0"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3"/>
          </p:nvPr>
        </p:nvSpPr>
        <p:spPr>
          <a:xfrm>
            <a:off x="567000" y="1751690"/>
            <a:ext cx="11058000" cy="4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E2D69"/>
                </a:solidFill>
              </a:rPr>
              <a:t>Все три модели (T5, GPT2  и </a:t>
            </a:r>
            <a:r>
              <a:rPr lang="ru-RU" sz="2000" dirty="0" err="1">
                <a:solidFill>
                  <a:srgbClr val="0E2D69"/>
                </a:solidFill>
              </a:rPr>
              <a:t>Llama</a:t>
            </a:r>
            <a:r>
              <a:rPr lang="ru-RU" sz="2000" dirty="0">
                <a:solidFill>
                  <a:srgbClr val="0E2D69"/>
                </a:solidFill>
              </a:rPr>
              <a:t>) вполне успешно справляются с упрощением предложений по выделенным нами критериям трудности текста, что делает возможным разработку сервиса автоматического упрощения текстов для пациентов с афазией.</a:t>
            </a:r>
            <a:endParaRPr sz="2000" dirty="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</a:rPr>
              <a:t>1.</a:t>
            </a:r>
            <a:r>
              <a:rPr lang="ru-RU" sz="2000" dirty="0">
                <a:solidFill>
                  <a:srgbClr val="0E2D69"/>
                </a:solidFill>
              </a:rPr>
              <a:t>Дообучение модели, упрощающей целые тексты;</a:t>
            </a: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</a:rPr>
              <a:t>2.</a:t>
            </a:r>
            <a:r>
              <a:rPr lang="ru-RU" sz="2000" dirty="0">
                <a:solidFill>
                  <a:srgbClr val="0E2D69"/>
                </a:solidFill>
              </a:rPr>
              <a:t>Валидация эффективности всех трех уровней упрощения в клинической практике</a:t>
            </a: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</a:rPr>
              <a:t>3.</a:t>
            </a:r>
            <a:r>
              <a:rPr lang="ru-RU" sz="2000" dirty="0">
                <a:solidFill>
                  <a:srgbClr val="0E2D69"/>
                </a:solidFill>
              </a:rPr>
              <a:t>Создание веб-приложения</a:t>
            </a: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</a:rPr>
              <a:t>4.</a:t>
            </a:r>
            <a:r>
              <a:rPr lang="ru-RU" sz="2000" dirty="0">
                <a:solidFill>
                  <a:srgbClr val="0E2D69"/>
                </a:solidFill>
              </a:rPr>
              <a:t>Валидация веб-приложения в клинической практике</a:t>
            </a: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E2D69"/>
                </a:solidFill>
              </a:rPr>
              <a:t>Необходимость площадки для клинической </a:t>
            </a:r>
            <a:r>
              <a:rPr lang="ru-RU" sz="2000" dirty="0" err="1">
                <a:solidFill>
                  <a:srgbClr val="0E2D69"/>
                </a:solidFill>
              </a:rPr>
              <a:t>валидации</a:t>
            </a:r>
            <a:r>
              <a:rPr lang="ru-RU" sz="2000" dirty="0">
                <a:solidFill>
                  <a:srgbClr val="0E2D69"/>
                </a:solidFill>
              </a:rPr>
              <a:t> результатов проекта</a:t>
            </a:r>
            <a:endParaRPr sz="2000" dirty="0">
              <a:solidFill>
                <a:srgbClr val="0E2D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E2D6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26" name="Google Shape;326;p49"/>
          <p:cNvSpPr txBox="1">
            <a:spLocks noGrp="1"/>
          </p:cNvSpPr>
          <p:nvPr>
            <p:ph type="body" idx="4"/>
          </p:nvPr>
        </p:nvSpPr>
        <p:spPr>
          <a:xfrm>
            <a:off x="6254636" y="50187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585890" y="2984341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Перспективы</a:t>
            </a:r>
            <a:endParaRPr b="1" dirty="0"/>
          </a:p>
        </p:txBody>
      </p:sp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567000" y="4872157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Ограничения</a:t>
            </a:r>
            <a:endParaRPr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Проблема</a:t>
            </a:r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4"/>
          </p:nvPr>
        </p:nvSpPr>
        <p:spPr>
          <a:xfrm>
            <a:off x="250900" y="2229300"/>
            <a:ext cx="6197700" cy="23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5715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1800"/>
              <a:t>Насколько интересен текст из классической детской литературы взрослому человеку с солидным жизненным и профессиональным опытом?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800"/>
          </a:p>
          <a:p>
            <a:pPr marL="5715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1800"/>
              <a:t>Насколько текст способствует разрушению комплекса неполноценности, связанной с болезнью, у пациента?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800"/>
          </a:p>
          <a:p>
            <a:pPr marL="5715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sz="1800"/>
              <a:t>Где логопеду взять интересные пациенту и имеющие адекватный уровень когнитивной трудности тексты? </a:t>
            </a:r>
            <a:endParaRPr sz="1800"/>
          </a:p>
        </p:txBody>
      </p:sp>
      <p:pic>
        <p:nvPicPr>
          <p:cNvPr id="129" name="Google Shape;129;p32"/>
          <p:cNvPicPr preferRelativeResize="0"/>
          <p:nvPr/>
        </p:nvPicPr>
        <p:blipFill rotWithShape="1">
          <a:blip r:embed="rId3">
            <a:alphaModFix/>
          </a:blip>
          <a:srcRect l="-1720" t="-1270" r="1719" b="1268"/>
          <a:stretch/>
        </p:blipFill>
        <p:spPr>
          <a:xfrm>
            <a:off x="6640339" y="1251963"/>
            <a:ext cx="5166060" cy="465483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1143701" y="540900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567025" y="1481421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Общая цель работы</a:t>
            </a:r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3"/>
          </p:nvPr>
        </p:nvSpPr>
        <p:spPr>
          <a:xfrm>
            <a:off x="567013" y="2102388"/>
            <a:ext cx="10897800" cy="21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2000" b="1"/>
              <a:t>Разработка веб-приложения на основе компьютерной модели</a:t>
            </a:r>
            <a:r>
              <a:rPr lang="ru-RU" sz="2000"/>
              <a:t>, принимающей на вход русскоязычный письменный текст любого уровня трудности и </a:t>
            </a:r>
            <a:r>
              <a:rPr lang="ru-RU" sz="2000" b="1"/>
              <a:t>предлагающей на выходе несколько адаптированных вариантов данного текста заданной степени трудности</a:t>
            </a:r>
            <a:r>
              <a:rPr lang="ru-RU" sz="2000"/>
              <a:t>, соответствующей степени речевого нарушения пациента с комплексной моторной афазией (КМА).</a:t>
            </a:r>
            <a:endParaRPr sz="2000"/>
          </a:p>
        </p:txBody>
      </p:sp>
      <p:sp>
        <p:nvSpPr>
          <p:cNvPr id="139" name="Google Shape;139;p33"/>
          <p:cNvSpPr txBox="1"/>
          <p:nvPr/>
        </p:nvSpPr>
        <p:spPr>
          <a:xfrm>
            <a:off x="567010" y="3991185"/>
            <a:ext cx="10714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Текущая цель работы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Дообучение моделей для задачи таргетной симплификации и сравнение </a:t>
            </a:r>
            <a:b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результатов.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1143701" y="540900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585897" y="1267872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Процесс разработки</a:t>
            </a:r>
            <a:endParaRPr b="1"/>
          </a:p>
        </p:txBody>
      </p:sp>
      <p:sp>
        <p:nvSpPr>
          <p:cNvPr id="148" name="Google Shape;148;p3"/>
          <p:cNvSpPr/>
          <p:nvPr/>
        </p:nvSpPr>
        <p:spPr>
          <a:xfrm>
            <a:off x="1301928" y="2186409"/>
            <a:ext cx="1722288" cy="1033373"/>
          </a:xfrm>
          <a:prstGeom prst="roundRect">
            <a:avLst>
              <a:gd name="adj" fmla="val 10000"/>
            </a:avLst>
          </a:prstGeom>
          <a:solidFill>
            <a:srgbClr val="2D6A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332194" y="2216675"/>
            <a:ext cx="1661756" cy="9728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Сбор текстов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 rot="5795">
            <a:off x="3186125" y="2491585"/>
            <a:ext cx="390054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 rot="5795">
            <a:off x="3186125" y="2576911"/>
            <a:ext cx="273038" cy="25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3760167" y="2190553"/>
            <a:ext cx="1722288" cy="1033373"/>
          </a:xfrm>
          <a:prstGeom prst="roundRect">
            <a:avLst>
              <a:gd name="adj" fmla="val 10000"/>
            </a:avLst>
          </a:prstGeom>
          <a:solidFill>
            <a:srgbClr val="2D6A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3790433" y="2220819"/>
            <a:ext cx="1661756" cy="9728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Определение критериев разметки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 rot="-6026">
            <a:off x="5623669" y="2491620"/>
            <a:ext cx="340196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 rot="-6026">
            <a:off x="5623669" y="2577134"/>
            <a:ext cx="238137" cy="25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6124336" y="2186409"/>
            <a:ext cx="1722288" cy="1033373"/>
          </a:xfrm>
          <a:prstGeom prst="roundRect">
            <a:avLst>
              <a:gd name="adj" fmla="val 10000"/>
            </a:avLst>
          </a:prstGeom>
          <a:solidFill>
            <a:srgbClr val="2D6A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6154602" y="2216675"/>
            <a:ext cx="1661756" cy="9728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Разметка обучающих данных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 rot="-634259">
            <a:off x="7995882" y="2266113"/>
            <a:ext cx="373552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 rot="-634259">
            <a:off x="7996833" y="2361817"/>
            <a:ext cx="261486" cy="25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539479" y="1735693"/>
            <a:ext cx="1722288" cy="1033373"/>
          </a:xfrm>
          <a:prstGeom prst="roundRect">
            <a:avLst>
              <a:gd name="adj" fmla="val 10000"/>
            </a:avLst>
          </a:prstGeom>
          <a:solidFill>
            <a:srgbClr val="2D6A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8569745" y="1765959"/>
            <a:ext cx="1661756" cy="9728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Дообучение моделей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 rot="5400000">
            <a:off x="9097118" y="3042527"/>
            <a:ext cx="558313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9248136" y="2976934"/>
            <a:ext cx="256277" cy="43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539479" y="3822488"/>
            <a:ext cx="1722288" cy="1033373"/>
          </a:xfrm>
          <a:prstGeom prst="roundRect">
            <a:avLst>
              <a:gd name="adj" fmla="val 10000"/>
            </a:avLst>
          </a:prstGeom>
          <a:solidFill>
            <a:srgbClr val="2D6AE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8569745" y="3852754"/>
            <a:ext cx="1661756" cy="9728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Оценка результатов работы моделей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 rot="10179534">
            <a:off x="7919999" y="4355419"/>
            <a:ext cx="442412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 rot="-620466">
            <a:off x="8047096" y="4429343"/>
            <a:ext cx="314274" cy="25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5446150" y="4125907"/>
            <a:ext cx="2272146" cy="1455092"/>
          </a:xfrm>
          <a:prstGeom prst="roundRect">
            <a:avLst>
              <a:gd name="adj" fmla="val 10000"/>
            </a:avLst>
          </a:prstGeom>
          <a:solidFill>
            <a:srgbClr val="729BE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5488768" y="4168525"/>
            <a:ext cx="2186910" cy="136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Валидация результатов упрощения в клинической практике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 rot="10769665">
            <a:off x="5018908" y="4967107"/>
            <a:ext cx="297123" cy="42712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BB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 rot="-30335">
            <a:off x="5108043" y="5052139"/>
            <a:ext cx="207986" cy="25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2828857" y="3908697"/>
            <a:ext cx="2056705" cy="1937605"/>
          </a:xfrm>
          <a:prstGeom prst="roundRect">
            <a:avLst>
              <a:gd name="adj" fmla="val 10000"/>
            </a:avLst>
          </a:prstGeom>
          <a:solidFill>
            <a:srgbClr val="729BE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885608" y="3965448"/>
            <a:ext cx="1943203" cy="1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Разработка приложения и его валидация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 rot="8276912">
            <a:off x="7302331" y="3255192"/>
            <a:ext cx="3121837" cy="2151526"/>
          </a:xfrm>
          <a:prstGeom prst="arc">
            <a:avLst>
              <a:gd name="adj1" fmla="val 15267114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 rot="-1039785">
            <a:off x="7999679" y="5513041"/>
            <a:ext cx="2577293" cy="3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Подбор гиперпараметров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1143701" y="540900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177" name="Google Shape;177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/>
        </p:nvSpPr>
        <p:spPr>
          <a:xfrm>
            <a:off x="7046356" y="5812105"/>
            <a:ext cx="459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Схема принадлежит Анне Дмитриевой и заимствована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ее презентации «Автоматическое упрощение текстов»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5" y="2547162"/>
            <a:ext cx="1034415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1143701" y="540900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567010" y="1363415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/>
              <a:t>Как происходит упрощение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/>
        </p:nvSpPr>
        <p:spPr>
          <a:xfrm>
            <a:off x="566375" y="2157025"/>
            <a:ext cx="5693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Систематизировать трудности при чтении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пациентов с КМА и рекомендации по их преодолению из специальной литературы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Сформировать первичный вариант инструкций для будущих разметчиков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обсудить с практикующими логопедами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Скорректировать инструкции, 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сделать первый пулл упрощенных текстов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проверить на пациентах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Снова 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скорректировать инструкции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Ангажировать разметчиков, ознакомить их с инструкцией, 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провести разметку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 txBox="1"/>
          <p:nvPr/>
        </p:nvSpPr>
        <p:spPr>
          <a:xfrm>
            <a:off x="6899875" y="4888234"/>
            <a:ext cx="2287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ЦЕЛЕВОЙ КОРПУС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558" y="1394890"/>
            <a:ext cx="1791349" cy="184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2362" y="1376399"/>
            <a:ext cx="1780940" cy="184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/>
          <p:cNvPicPr preferRelativeResize="0"/>
          <p:nvPr/>
        </p:nvPicPr>
        <p:blipFill rotWithShape="1">
          <a:blip r:embed="rId5">
            <a:alphaModFix/>
          </a:blip>
          <a:srcRect l="17681" t="-2010" r="37215" b="31331"/>
          <a:stretch/>
        </p:blipFill>
        <p:spPr>
          <a:xfrm>
            <a:off x="10049835" y="3783518"/>
            <a:ext cx="1825977" cy="21287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7361266" y="3244844"/>
            <a:ext cx="182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Поплюйкова Елена Петровна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10049862" y="3242152"/>
            <a:ext cx="182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Политаева Елена Александровна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10049771" y="5912271"/>
            <a:ext cx="182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Никольская Ольга Николаевна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143701" y="540900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85895" y="1279675"/>
            <a:ext cx="100011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b="1"/>
              <a:t>Как формировать целевой корпус?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b="1"/>
              <a:t>— Собирать и размечать вручную!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/>
          </a:p>
        </p:txBody>
      </p:sp>
      <p:sp>
        <p:nvSpPr>
          <p:cNvPr id="205" name="Google Shape;205;p36"/>
          <p:cNvSpPr/>
          <p:nvPr/>
        </p:nvSpPr>
        <p:spPr>
          <a:xfrm rot="-1459748">
            <a:off x="5799668" y="5054052"/>
            <a:ext cx="904418" cy="5232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DA0D3"/>
          </a:solidFill>
          <a:ln w="25400" cap="flat" cmpd="sng">
            <a:solidFill>
              <a:srgbClr val="7DA0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body" idx="4"/>
          </p:nvPr>
        </p:nvSpPr>
        <p:spPr>
          <a:xfrm>
            <a:off x="585344" y="1151332"/>
            <a:ext cx="109101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 sz="2400" b="1"/>
              <a:t>Критерии разметки</a:t>
            </a:r>
            <a:endParaRPr sz="2400" b="1"/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6"/>
          </p:nvPr>
        </p:nvSpPr>
        <p:spPr>
          <a:xfrm>
            <a:off x="585344" y="2046489"/>
            <a:ext cx="2460170" cy="276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/>
          </a:p>
        </p:txBody>
      </p:sp>
      <p:graphicFrame>
        <p:nvGraphicFramePr>
          <p:cNvPr id="212" name="Google Shape;212;p38"/>
          <p:cNvGraphicFramePr/>
          <p:nvPr/>
        </p:nvGraphicFramePr>
        <p:xfrm>
          <a:off x="585344" y="1642524"/>
          <a:ext cx="11212275" cy="4881975"/>
        </p:xfrm>
        <a:graphic>
          <a:graphicData uri="http://schemas.openxmlformats.org/drawingml/2006/table">
            <a:tbl>
              <a:tblPr firstRow="1" bandRow="1">
                <a:noFill/>
                <a:tableStyleId>{356A1C6B-D251-4D70-8B65-FEEA591761CA}</a:tableStyleId>
              </a:tblPr>
              <a:tblGrid>
                <a:gridCol w="367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Уровень 1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Уровень 2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Уровень 3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Простые предложения без скопления деталей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Отсутствие деепричастных и причастных оборотов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Отсутствие пассивного залога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Отсутствие низкочастотных слов (особенно глаголов)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Отсутствие числительных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Отсутствие иностранных слов (имен, топонимов и пр.)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Одна пропозиция в предложении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Длина предложения: 5-7 слов</a:t>
                      </a: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/>
                        <a:t>Длина предложения: 3-5 слов</a:t>
                      </a:r>
                      <a:endParaRPr sz="2000" b="0" i="0" u="none" strike="noStrike" cap="non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00" y="1809875"/>
            <a:ext cx="117824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/>
        </p:nvSpPr>
        <p:spPr>
          <a:xfrm>
            <a:off x="4691075" y="5819925"/>
            <a:ext cx="331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Образцы, упрощенные коллегами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latin typeface="Helvetica Neue"/>
                <a:ea typeface="Helvetica Neue"/>
                <a:cs typeface="Helvetica Neue"/>
                <a:sym typeface="Helvetica Neue"/>
              </a:rPr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25" name="Google Shape;225;p37"/>
          <p:cNvSpPr/>
          <p:nvPr/>
        </p:nvSpPr>
        <p:spPr>
          <a:xfrm>
            <a:off x="5879250" y="5241160"/>
            <a:ext cx="433500" cy="492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DA0D3"/>
          </a:solidFill>
          <a:ln w="9525" cap="flat" cmpd="sng">
            <a:solidFill>
              <a:srgbClr val="7DA0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body" idx="4"/>
          </p:nvPr>
        </p:nvSpPr>
        <p:spPr>
          <a:xfrm>
            <a:off x="558716" y="1148002"/>
            <a:ext cx="76179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 sz="2400" b="1"/>
              <a:t>Предварительная валидация с пациентами</a:t>
            </a:r>
            <a:endParaRPr sz="2400"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5"/>
          </p:nvPr>
        </p:nvSpPr>
        <p:spPr>
          <a:xfrm>
            <a:off x="579122" y="3037768"/>
            <a:ext cx="97488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1800" b="1"/>
              <a:t>Дополнительные эксперименты: пересказ пациентами предложений</a:t>
            </a:r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6"/>
          </p:nvPr>
        </p:nvSpPr>
        <p:spPr>
          <a:xfrm>
            <a:off x="626081" y="1631076"/>
            <a:ext cx="117519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5715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Предъявляем оригинальный текст для чтения (вслух? про себя?)</a:t>
            </a:r>
            <a:endParaRPr sz="1400"/>
          </a:p>
          <a:p>
            <a:pPr marL="5715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Задаем 1-2 вопроса на понимание. Если ответ не получен или неправильный хотя бы на 1 вопрос, переходим ко 1 уровню упрощения.</a:t>
            </a:r>
            <a:endParaRPr sz="1400"/>
          </a:p>
          <a:p>
            <a:pPr marL="5715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Итерация. Если ответа нет или он неправильный – переходим к следующему и т.д</a:t>
            </a:r>
            <a:endParaRPr sz="1400"/>
          </a:p>
        </p:txBody>
      </p:sp>
      <p:graphicFrame>
        <p:nvGraphicFramePr>
          <p:cNvPr id="233" name="Google Shape;233;p39"/>
          <p:cNvGraphicFramePr/>
          <p:nvPr/>
        </p:nvGraphicFramePr>
        <p:xfrm>
          <a:off x="585787" y="3407537"/>
          <a:ext cx="10679525" cy="2975710"/>
        </p:xfrm>
        <a:graphic>
          <a:graphicData uri="http://schemas.openxmlformats.org/drawingml/2006/table">
            <a:tbl>
              <a:tblPr firstRow="1" bandRow="1">
                <a:noFill/>
                <a:tableStyleId>{C580612E-9049-4526-B47C-C65F38447428}</a:tableStyleId>
              </a:tblPr>
              <a:tblGrid>
                <a:gridCol w="79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Новый шикарный отель, сделанный целиком из снега и льда, открывается в Канаде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Новый шикарный отель из снега и льда открывается на днях, там где-то..(?) в Канаде.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Экспрессивная речь пациента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Это ледовое сооружение сделано по образцу ледяного отеля, впервые в мире построенного в Швеции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Это ледяное сооружение построено по…короче, как в Швеции здание построено, похоже очень.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Экспрессивная речь пациента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Шведский дом изо льда рассчитан на 100 мест и исправно принимает гостей уже в течение 12 лет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Шведский дом рассчитан на 100 мест и исправно принимает гостей в течение.. забыл, сколько лет.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Экспрессивная речь пациента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1138445" y="528346"/>
            <a:ext cx="2144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/>
              <a:t>Санкт-Петербургская школа гуманитарных наук и искусств</a:t>
            </a:r>
            <a:endParaRPr sz="1100"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2"/>
          </p:nvPr>
        </p:nvSpPr>
        <p:spPr>
          <a:xfrm>
            <a:off x="3453907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НУГ «Когнитивные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исследования языка»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4"/>
          </p:nvPr>
        </p:nvSpPr>
        <p:spPr>
          <a:xfrm>
            <a:off x="6254636" y="536166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Санкт-Петербург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100">
                <a:solidFill>
                  <a:schemeClr val="dk1"/>
                </a:solidFill>
              </a:rPr>
              <a:t>2024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2065</Words>
  <Application>Microsoft Office PowerPoint</Application>
  <PresentationFormat>Широкоэкранный</PresentationFormat>
  <Paragraphs>296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Helvetica Neue</vt:lpstr>
      <vt:lpstr>Calibri</vt:lpstr>
      <vt:lpstr>HSE Sans</vt:lpstr>
      <vt:lpstr>Office Theme</vt:lpstr>
      <vt:lpstr>Разработка сервиса автоматического упрощения текстов для пациентов  с афазией*</vt:lpstr>
      <vt:lpstr>Проблема</vt:lpstr>
      <vt:lpstr>Общая цель работы</vt:lpstr>
      <vt:lpstr>Процесс разработки</vt:lpstr>
      <vt:lpstr>Как происходит упрощение</vt:lpstr>
      <vt:lpstr>Как формировать целевой корпус?  — Собирать и размечать вручную!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моделей</vt:lpstr>
      <vt:lpstr>Сравнение работы моделей rut5-base-paraphraser и rut5-base-par-simp</vt:lpstr>
      <vt:lpstr>Процесс обучения модели GPT </vt:lpstr>
      <vt:lpstr>Симплифкатор на основе GPT2 (уровень 3)</vt:lpstr>
      <vt:lpstr>Работа с моделью Llama 3.1 (благодарим А.В.Марголину за помощь) </vt:lpstr>
      <vt:lpstr>Результаты работы модели Llama 3.1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сервиса автоматического упрощения текстов для пациентов  с афазией*</dc:title>
  <dc:creator>Кутьков Юрий Юрьевич</dc:creator>
  <cp:lastModifiedBy>РБТ</cp:lastModifiedBy>
  <cp:revision>2</cp:revision>
  <dcterms:created xsi:type="dcterms:W3CDTF">2021-11-11T08:52:47Z</dcterms:created>
  <dcterms:modified xsi:type="dcterms:W3CDTF">2024-09-19T09:49:12Z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