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4" r:id="rId6"/>
    <p:sldId id="266" r:id="rId7"/>
    <p:sldId id="271" r:id="rId8"/>
    <p:sldId id="259" r:id="rId9"/>
    <p:sldId id="261" r:id="rId10"/>
    <p:sldId id="272" r:id="rId11"/>
    <p:sldId id="262" r:id="rId12"/>
    <p:sldId id="263" r:id="rId13"/>
    <p:sldId id="273" r:id="rId14"/>
    <p:sldId id="265" r:id="rId15"/>
    <p:sldId id="269" r:id="rId16"/>
    <p:sldId id="267" r:id="rId17"/>
    <p:sldId id="275" r:id="rId18"/>
    <p:sldId id="276" r:id="rId19"/>
    <p:sldId id="278" r:id="rId20"/>
    <p:sldId id="277" r:id="rId21"/>
    <p:sldId id="274" r:id="rId22"/>
    <p:sldId id="279" r:id="rId23"/>
    <p:sldId id="280" r:id="rId24"/>
    <p:sldId id="281" r:id="rId25"/>
    <p:sldId id="282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A174B-F304-48EB-AD81-B8E70100494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C530-F65F-4854-A651-59CA4E80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1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C530-F65F-4854-A651-59CA4E80CC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7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B23BB9-2E92-4186-A6F5-C6243EC7C8D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AD88BC-3229-4D1C-A891-F8AF4B898D9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571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2681" y="134898"/>
            <a:ext cx="11927205" cy="6602730"/>
          </a:xfrm>
          <a:custGeom>
            <a:avLst/>
            <a:gdLst/>
            <a:ahLst/>
            <a:cxnLst/>
            <a:rect l="l" t="t" r="r" b="b"/>
            <a:pathLst>
              <a:path w="11927205" h="6602730">
                <a:moveTo>
                  <a:pt x="11926637" y="0"/>
                </a:moveTo>
                <a:lnTo>
                  <a:pt x="0" y="0"/>
                </a:lnTo>
                <a:lnTo>
                  <a:pt x="0" y="6602379"/>
                </a:lnTo>
                <a:lnTo>
                  <a:pt x="11926637" y="6602379"/>
                </a:lnTo>
                <a:lnTo>
                  <a:pt x="11926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2681" y="134899"/>
            <a:ext cx="11927205" cy="6602730"/>
          </a:xfrm>
          <a:custGeom>
            <a:avLst/>
            <a:gdLst/>
            <a:ahLst/>
            <a:cxnLst/>
            <a:rect l="l" t="t" r="r" b="b"/>
            <a:pathLst>
              <a:path w="11927205" h="6602730">
                <a:moveTo>
                  <a:pt x="0" y="0"/>
                </a:moveTo>
                <a:lnTo>
                  <a:pt x="11926637" y="0"/>
                </a:lnTo>
                <a:lnTo>
                  <a:pt x="11926637" y="6602379"/>
                </a:lnTo>
                <a:lnTo>
                  <a:pt x="0" y="66023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2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7199" y="464362"/>
            <a:ext cx="448275" cy="44827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298685" y="46436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59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99416" y="46436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59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643868" y="46436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59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277081" y="46436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59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pb.hse.ru/humart/complit/speech_and_cognition/announcement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5175" y="0"/>
            <a:ext cx="10661650" cy="6858000"/>
            <a:chOff x="765175" y="0"/>
            <a:chExt cx="10661650" cy="6858000"/>
          </a:xfrm>
        </p:grpSpPr>
        <p:sp>
          <p:nvSpPr>
            <p:cNvPr id="4" name="object 4"/>
            <p:cNvSpPr/>
            <p:nvPr/>
          </p:nvSpPr>
          <p:spPr>
            <a:xfrm>
              <a:off x="766762" y="753176"/>
              <a:ext cx="10658475" cy="5339715"/>
            </a:xfrm>
            <a:custGeom>
              <a:avLst/>
              <a:gdLst/>
              <a:ahLst/>
              <a:cxnLst/>
              <a:rect l="l" t="t" r="r" b="b"/>
              <a:pathLst>
                <a:path w="10658475" h="5339715">
                  <a:moveTo>
                    <a:pt x="10658473" y="0"/>
                  </a:moveTo>
                  <a:lnTo>
                    <a:pt x="0" y="0"/>
                  </a:lnTo>
                  <a:lnTo>
                    <a:pt x="0" y="5339648"/>
                  </a:lnTo>
                  <a:lnTo>
                    <a:pt x="10658473" y="5339648"/>
                  </a:lnTo>
                  <a:lnTo>
                    <a:pt x="10658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762" y="753176"/>
              <a:ext cx="10658475" cy="5339715"/>
            </a:xfrm>
            <a:custGeom>
              <a:avLst/>
              <a:gdLst/>
              <a:ahLst/>
              <a:cxnLst/>
              <a:rect l="l" t="t" r="r" b="b"/>
              <a:pathLst>
                <a:path w="10658475" h="5339715">
                  <a:moveTo>
                    <a:pt x="0" y="0"/>
                  </a:moveTo>
                  <a:lnTo>
                    <a:pt x="10658473" y="0"/>
                  </a:lnTo>
                  <a:lnTo>
                    <a:pt x="10658473" y="5339648"/>
                  </a:lnTo>
                  <a:lnTo>
                    <a:pt x="0" y="53396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859" y="962172"/>
              <a:ext cx="886498" cy="8864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0212" y="962172"/>
              <a:ext cx="0" cy="840740"/>
            </a:xfrm>
            <a:custGeom>
              <a:avLst/>
              <a:gdLst/>
              <a:ahLst/>
              <a:cxnLst/>
              <a:rect l="l" t="t" r="r" b="b"/>
              <a:pathLst>
                <a:path h="840739">
                  <a:moveTo>
                    <a:pt x="0" y="0"/>
                  </a:moveTo>
                  <a:lnTo>
                    <a:pt x="0" y="840173"/>
                  </a:lnTo>
                </a:path>
              </a:pathLst>
            </a:custGeom>
            <a:ln w="12700">
              <a:solidFill>
                <a:srgbClr val="102D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2581" y="962172"/>
              <a:ext cx="0" cy="840740"/>
            </a:xfrm>
            <a:custGeom>
              <a:avLst/>
              <a:gdLst/>
              <a:ahLst/>
              <a:cxnLst/>
              <a:rect l="l" t="t" r="r" b="b"/>
              <a:pathLst>
                <a:path h="840739">
                  <a:moveTo>
                    <a:pt x="0" y="0"/>
                  </a:moveTo>
                  <a:lnTo>
                    <a:pt x="0" y="840173"/>
                  </a:lnTo>
                </a:path>
              </a:pathLst>
            </a:custGeom>
            <a:ln w="12700">
              <a:solidFill>
                <a:srgbClr val="102D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79046" y="962172"/>
              <a:ext cx="0" cy="840740"/>
            </a:xfrm>
            <a:custGeom>
              <a:avLst/>
              <a:gdLst/>
              <a:ahLst/>
              <a:cxnLst/>
              <a:rect l="l" t="t" r="r" b="b"/>
              <a:pathLst>
                <a:path h="840739">
                  <a:moveTo>
                    <a:pt x="0" y="0"/>
                  </a:moveTo>
                  <a:lnTo>
                    <a:pt x="0" y="840173"/>
                  </a:lnTo>
                </a:path>
              </a:pathLst>
            </a:custGeom>
            <a:ln w="12700">
              <a:solidFill>
                <a:srgbClr val="102D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63759" y="1136460"/>
            <a:ext cx="2954655" cy="48640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330"/>
              </a:spcBef>
            </a:pPr>
            <a:r>
              <a:rPr sz="1600" spc="-50" dirty="0">
                <a:latin typeface="Verdana"/>
                <a:cs typeface="Verdana"/>
              </a:rPr>
              <a:t>Санкт</a:t>
            </a:r>
            <a:r>
              <a:rPr sz="1600" spc="-50" dirty="0">
                <a:latin typeface="Microsoft Sans Serif"/>
                <a:cs typeface="Microsoft Sans Serif"/>
              </a:rPr>
              <a:t>-</a:t>
            </a:r>
            <a:r>
              <a:rPr sz="1600" spc="-90" dirty="0">
                <a:latin typeface="Verdana"/>
                <a:cs typeface="Verdana"/>
              </a:rPr>
              <a:t>Петербургская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школа </a:t>
            </a:r>
            <a:r>
              <a:rPr sz="1600" spc="-110" dirty="0">
                <a:latin typeface="Verdana"/>
                <a:cs typeface="Verdana"/>
              </a:rPr>
              <a:t>гуманитарных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наук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и </a:t>
            </a:r>
            <a:r>
              <a:rPr sz="1600" spc="-65" dirty="0">
                <a:latin typeface="Verdana"/>
                <a:cs typeface="Verdana"/>
              </a:rPr>
              <a:t>искусств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2998" y="1136460"/>
            <a:ext cx="1297940" cy="48640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330"/>
              </a:spcBef>
            </a:pPr>
            <a:r>
              <a:rPr sz="1600" spc="-80" dirty="0">
                <a:latin typeface="Verdana"/>
                <a:cs typeface="Verdana"/>
              </a:rPr>
              <a:t>Департамент </a:t>
            </a:r>
            <a:r>
              <a:rPr sz="1600" spc="-10" dirty="0">
                <a:latin typeface="Verdana"/>
                <a:cs typeface="Verdana"/>
              </a:rPr>
              <a:t>филологии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9020" y="1136460"/>
            <a:ext cx="1675764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20"/>
              </a:lnSpc>
              <a:spcBef>
                <a:spcPts val="100"/>
              </a:spcBef>
            </a:pPr>
            <a:r>
              <a:rPr sz="1600" spc="-50" dirty="0">
                <a:latin typeface="Verdana"/>
                <a:cs typeface="Verdana"/>
              </a:rPr>
              <a:t>Санкт</a:t>
            </a:r>
            <a:r>
              <a:rPr sz="1600" spc="-50" dirty="0">
                <a:latin typeface="Microsoft Sans Serif"/>
                <a:cs typeface="Microsoft Sans Serif"/>
              </a:rPr>
              <a:t>-</a:t>
            </a:r>
            <a:r>
              <a:rPr sz="1600" spc="-80" dirty="0">
                <a:latin typeface="Verdana"/>
                <a:cs typeface="Verdana"/>
              </a:rPr>
              <a:t>Петербург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720"/>
              </a:lnSpc>
            </a:pPr>
            <a:r>
              <a:rPr sz="1600" spc="-20" dirty="0">
                <a:latin typeface="Microsoft Sans Serif"/>
                <a:cs typeface="Microsoft Sans Serif"/>
              </a:rPr>
              <a:t>2023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5962" y="2238119"/>
            <a:ext cx="9559290" cy="1583126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825"/>
              </a:spcBef>
            </a:pPr>
            <a:r>
              <a:rPr lang="ru-RU" sz="3200" dirty="0"/>
              <a:t>Научно-учебная группа "Когнитивные исследования языка" в НИУ ВШЭ: круг задач и инструментарий</a:t>
            </a:r>
            <a:endParaRPr sz="4500" dirty="0">
              <a:latin typeface="Verdana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13B16-D4EF-3881-79B4-9014B94EE2EC}"/>
              </a:ext>
            </a:extLst>
          </p:cNvPr>
          <p:cNvSpPr txBox="1"/>
          <p:nvPr/>
        </p:nvSpPr>
        <p:spPr>
          <a:xfrm>
            <a:off x="2286000" y="4953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«Проблемы онтолингвистики-2024: языковое взаимодействие взрослого и ребёнка» | 04 марта – 06 марта 2024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6660000" y="4680000"/>
            <a:ext cx="5117760" cy="12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2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Рисунок 10"/>
          <p:cNvPicPr/>
          <p:nvPr/>
        </p:nvPicPr>
        <p:blipFill>
          <a:blip r:embed="rId2"/>
          <a:stretch/>
        </p:blipFill>
        <p:spPr>
          <a:xfrm>
            <a:off x="4800600" y="1752120"/>
            <a:ext cx="5410200" cy="3000960"/>
          </a:xfrm>
          <a:prstGeom prst="rect">
            <a:avLst/>
          </a:prstGeom>
          <a:ln w="0">
            <a:noFill/>
          </a:ln>
        </p:spPr>
      </p:pic>
      <p:sp>
        <p:nvSpPr>
          <p:cNvPr id="126" name="Заголовок 1"/>
          <p:cNvSpPr/>
          <p:nvPr/>
        </p:nvSpPr>
        <p:spPr>
          <a:xfrm>
            <a:off x="824760" y="0"/>
            <a:ext cx="1051524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Дизайн исследования</a:t>
            </a: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Интерфейс для недискретной эмоциональной разметки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TextBox 1"/>
          <p:cNvSpPr/>
          <p:nvPr/>
        </p:nvSpPr>
        <p:spPr>
          <a:xfrm>
            <a:off x="3733800" y="4876800"/>
            <a:ext cx="60307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Эмоция как континуум (интенсивность)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Несколько эмоций в 1 текстовом фрагменте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Первичные и вторичные эмоции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Визуализация (агрегация векторов)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CB4195-4D34-4401-8B5B-5BA1859AC9AC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TextBox 2"/>
          <p:cNvSpPr/>
          <p:nvPr/>
        </p:nvSpPr>
        <p:spPr>
          <a:xfrm>
            <a:off x="1219200" y="1905000"/>
            <a:ext cx="204480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1) Грусть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2) Радость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3) Отвращение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4) Удивление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5) Воодушевление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6) Гнев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7) Стыд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8) Страх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1004760" y="1260000"/>
            <a:ext cx="10515240" cy="455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Заголовок 1"/>
          <p:cNvSpPr/>
          <p:nvPr/>
        </p:nvSpPr>
        <p:spPr>
          <a:xfrm>
            <a:off x="1004760" y="98640"/>
            <a:ext cx="10515240" cy="152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Результаты исследования</a:t>
            </a:r>
          </a:p>
          <a:p>
            <a:pPr algn="ctr"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T-test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для средних значений оценок по эмоциональным шкалам</a:t>
            </a:r>
            <a:br>
              <a:rPr sz="24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для монолингвальной и билингвальной выборок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40" name="Таблица 3"/>
          <p:cNvGraphicFramePr/>
          <p:nvPr/>
        </p:nvGraphicFramePr>
        <p:xfrm>
          <a:off x="2816280" y="1980000"/>
          <a:ext cx="6601680" cy="3371040"/>
        </p:xfrm>
        <a:graphic>
          <a:graphicData uri="http://schemas.openxmlformats.org/drawingml/2006/table">
            <a:tbl>
              <a:tblPr/>
              <a:tblGrid>
                <a:gridCol w="357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Эмоциональная шкала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en-US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P-</a:t>
                      </a: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значение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Радость – Грусть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CB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&gt;0.05</a:t>
                      </a: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Стыд – Воодушевление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CB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0.015909</a:t>
                      </a: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0D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Отвращение – Гнев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CB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0.000446</a:t>
                      </a:r>
                      <a:endParaRPr lang="ru-RU" sz="2000" b="1" strike="noStrike" spc="-1">
                        <a:solidFill>
                          <a:srgbClr val="000000"/>
                        </a:solidFill>
                        <a:latin typeface="Times New Roman"/>
                        <a:ea typeface="Microsoft YaHe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0D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Страх – Удивление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EBCB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0.000047</a:t>
                      </a:r>
                      <a:endParaRPr lang="ru-RU" sz="2000" b="1" strike="noStrike" spc="-1">
                        <a:solidFill>
                          <a:srgbClr val="000000"/>
                        </a:solidFill>
                        <a:latin typeface="Times New Roman"/>
                        <a:ea typeface="Microsoft YaHe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C0D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1" name="PlaceHolder 2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0A5CC6-54A7-4B63-883B-BD639D14183E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9"/>
          <p:cNvPicPr/>
          <p:nvPr/>
        </p:nvPicPr>
        <p:blipFill>
          <a:blip r:embed="rId3"/>
          <a:srcRect l="31946" t="13143" r="36103" b="13110"/>
          <a:stretch/>
        </p:blipFill>
        <p:spPr>
          <a:xfrm>
            <a:off x="880560" y="1251360"/>
            <a:ext cx="4261680" cy="414864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004760" y="180000"/>
            <a:ext cx="10515240" cy="139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Результаты исследования</a:t>
            </a:r>
            <a:br>
              <a:rPr sz="28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Сравнительный анализ относительной плотности распределения оценок по диагоналям Куба Лёвхейма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Box 7"/>
          <p:cNvSpPr/>
          <p:nvPr/>
        </p:nvSpPr>
        <p:spPr>
          <a:xfrm>
            <a:off x="5760000" y="4933080"/>
            <a:ext cx="57844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Относительная плотность распределения эмоциональных оценок </a:t>
            </a:r>
            <a:r>
              <a:rPr lang="ru-RU" sz="1800" b="0" strike="noStrike" spc="-1">
                <a:solidFill>
                  <a:srgbClr val="FE7F01"/>
                </a:solidFill>
                <a:latin typeface="Times New Roman"/>
                <a:ea typeface="Times New Roman"/>
              </a:rPr>
              <a:t>русских монолингвов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тувинско-русских билингвов</a:t>
            </a:r>
            <a:r>
              <a:rPr lang="ru-RU" sz="1800" b="0" strike="noStrike" spc="-1">
                <a:solidFill>
                  <a:srgbClr val="8EBAD9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 эмоциональным диагоналям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TextBox 11"/>
          <p:cNvSpPr/>
          <p:nvPr/>
        </p:nvSpPr>
        <p:spPr>
          <a:xfrm>
            <a:off x="450360" y="5293080"/>
            <a:ext cx="5129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Компьютерная визуализация оценок </a:t>
            </a:r>
            <a:r>
              <a:rPr lang="ru-RU" sz="1800" b="0" strike="noStrike" spc="-1">
                <a:solidFill>
                  <a:srgbClr val="021DD3"/>
                </a:solidFill>
                <a:latin typeface="Times New Roman"/>
                <a:ea typeface="Times New Roman"/>
              </a:rPr>
              <a:t>монолингвов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тувинско-русских билингвов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[Colab URL: https://colab.research.google.com/drive/</a:t>
            </a:r>
            <a:br>
              <a:rPr sz="1800"/>
            </a:b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1OpHjVAe4lWryC9EKdOEUsw_qR6DRo5y1]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6" name="Рисунок 6"/>
          <p:cNvPicPr/>
          <p:nvPr/>
        </p:nvPicPr>
        <p:blipFill>
          <a:blip r:embed="rId4"/>
          <a:stretch/>
        </p:blipFill>
        <p:spPr>
          <a:xfrm>
            <a:off x="5119049" y="2207700"/>
            <a:ext cx="6769440" cy="268704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2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DD0822-7681-40F4-830A-2A4A06EE13E4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3"/>
          <p:cNvPicPr/>
          <p:nvPr/>
        </p:nvPicPr>
        <p:blipFill>
          <a:blip r:embed="rId2"/>
          <a:srcRect l="829" r="50402"/>
          <a:stretch/>
        </p:blipFill>
        <p:spPr>
          <a:xfrm>
            <a:off x="1080000" y="2802240"/>
            <a:ext cx="4143960" cy="2597760"/>
          </a:xfrm>
          <a:prstGeom prst="rect">
            <a:avLst/>
          </a:prstGeom>
          <a:ln w="0">
            <a:noFill/>
          </a:ln>
        </p:spPr>
      </p:pic>
      <p:sp>
        <p:nvSpPr>
          <p:cNvPr id="149" name="Заголовок 1"/>
          <p:cNvSpPr/>
          <p:nvPr/>
        </p:nvSpPr>
        <p:spPr>
          <a:xfrm>
            <a:off x="1004760" y="180000"/>
            <a:ext cx="10515240" cy="139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Результаты исследования</a:t>
            </a:r>
            <a:br>
              <a:rPr sz="28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Сравнительный анализ оценок по эмоциональным шкалам для монолингвальной и тувинско-русской билингвальной выборок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0" name="Рисунок 17"/>
          <p:cNvPicPr/>
          <p:nvPr/>
        </p:nvPicPr>
        <p:blipFill>
          <a:blip r:embed="rId2"/>
          <a:srcRect l="50402" r="988"/>
          <a:stretch/>
        </p:blipFill>
        <p:spPr>
          <a:xfrm>
            <a:off x="6840000" y="2840400"/>
            <a:ext cx="4070160" cy="2559600"/>
          </a:xfrm>
          <a:prstGeom prst="rect">
            <a:avLst/>
          </a:prstGeom>
          <a:ln w="0">
            <a:noFill/>
          </a:ln>
        </p:spPr>
      </p:pic>
      <p:sp>
        <p:nvSpPr>
          <p:cNvPr id="151" name="TextBox 16"/>
          <p:cNvSpPr/>
          <p:nvPr/>
        </p:nvSpPr>
        <p:spPr>
          <a:xfrm>
            <a:off x="3240000" y="5400000"/>
            <a:ext cx="55746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Диаграммы размаха значений</a:t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для класса Отвращение</a:t>
            </a:r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TextBox 25"/>
          <p:cNvSpPr/>
          <p:nvPr/>
        </p:nvSpPr>
        <p:spPr>
          <a:xfrm>
            <a:off x="6660000" y="1663560"/>
            <a:ext cx="4608360" cy="1036440"/>
          </a:xfrm>
          <a:prstGeom prst="rect">
            <a:avLst/>
          </a:prstGeom>
          <a:solidFill>
            <a:srgbClr val="FFFFFF"/>
          </a:solidFill>
          <a:ln>
            <a:solidFill>
              <a:srgbClr val="E73E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Билингвы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Первичная эмоция: Отвращение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Вторичные эмоции: Стыд,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Удивление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Грусть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TextBox 27"/>
          <p:cNvSpPr/>
          <p:nvPr/>
        </p:nvSpPr>
        <p:spPr>
          <a:xfrm>
            <a:off x="1440000" y="1664280"/>
            <a:ext cx="3334320" cy="1035720"/>
          </a:xfrm>
          <a:prstGeom prst="rect">
            <a:avLst/>
          </a:prstGeom>
          <a:solidFill>
            <a:srgbClr val="FFFFFF"/>
          </a:solidFill>
          <a:ln>
            <a:solidFill>
              <a:srgbClr val="E73E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Монолингвы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Первичная эмоция: Отвращение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Вторичные эмоции: Стыд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02BC6D-187D-4760-B126-50613F357651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2"/>
          <p:cNvSpPr/>
          <p:nvPr/>
        </p:nvSpPr>
        <p:spPr>
          <a:xfrm>
            <a:off x="1004760" y="180000"/>
            <a:ext cx="10515240" cy="139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Результаты исследования</a:t>
            </a:r>
            <a:br>
              <a:rPr sz="28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Сравнительный анализ оценок по эмоциональным шкалам для монолингвальной и тувинско-русской билингвальной выборок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6" name="Рисунок 2"/>
          <p:cNvPicPr/>
          <p:nvPr/>
        </p:nvPicPr>
        <p:blipFill>
          <a:blip r:embed="rId2"/>
          <a:srcRect t="10971"/>
          <a:stretch/>
        </p:blipFill>
        <p:spPr>
          <a:xfrm>
            <a:off x="6934200" y="3230497"/>
            <a:ext cx="4809840" cy="3042600"/>
          </a:xfrm>
          <a:prstGeom prst="rect">
            <a:avLst/>
          </a:prstGeom>
          <a:ln w="0">
            <a:noFill/>
          </a:ln>
        </p:spPr>
      </p:pic>
      <p:cxnSp>
        <p:nvCxnSpPr>
          <p:cNvPr id="157" name="Прямая со стрелкой 2"/>
          <p:cNvCxnSpPr>
            <a:stCxn id="158" idx="2"/>
          </p:cNvCxnSpPr>
          <p:nvPr/>
        </p:nvCxnSpPr>
        <p:spPr>
          <a:xfrm>
            <a:off x="9974520" y="2606400"/>
            <a:ext cx="169200" cy="1824840"/>
          </a:xfrm>
          <a:prstGeom prst="straightConnector1">
            <a:avLst/>
          </a:prstGeom>
          <a:ln w="28575">
            <a:solidFill>
              <a:srgbClr val="5B9BD5">
                <a:lumMod val="50000"/>
              </a:srgbClr>
            </a:solidFill>
            <a:tailEnd type="triangle" w="med" len="med"/>
          </a:ln>
        </p:spPr>
      </p:cxnSp>
      <p:sp>
        <p:nvSpPr>
          <p:cNvPr id="158" name="TextBox 14"/>
          <p:cNvSpPr/>
          <p:nvPr/>
        </p:nvSpPr>
        <p:spPr>
          <a:xfrm>
            <a:off x="8367480" y="1570680"/>
            <a:ext cx="3214080" cy="1035720"/>
          </a:xfrm>
          <a:prstGeom prst="rect">
            <a:avLst/>
          </a:prstGeom>
          <a:solidFill>
            <a:srgbClr val="FFFCF3"/>
          </a:solidFill>
          <a:ln>
            <a:solidFill>
              <a:srgbClr val="1F4E7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Билингвы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Первичная эмоция: Грусть</a:t>
            </a:r>
            <a:br>
              <a:rPr sz="1800" dirty="0"/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Вторичные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эмоции:</a:t>
            </a:r>
            <a:r>
              <a:rPr lang="ru-RU" sz="1800" b="0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Удивление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TextBox 15"/>
          <p:cNvSpPr/>
          <p:nvPr/>
        </p:nvSpPr>
        <p:spPr>
          <a:xfrm>
            <a:off x="4630680" y="1570680"/>
            <a:ext cx="3469320" cy="1035720"/>
          </a:xfrm>
          <a:prstGeom prst="rect">
            <a:avLst/>
          </a:prstGeom>
          <a:solidFill>
            <a:srgbClr val="FFFCF3"/>
          </a:solidFill>
          <a:ln>
            <a:solidFill>
              <a:srgbClr val="1F4E7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Монолингвы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Первичная эмоция: Грусть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Вторичные эмоции: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Страх, Стыд</a:t>
            </a: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TextBox 17"/>
          <p:cNvSpPr/>
          <p:nvPr/>
        </p:nvSpPr>
        <p:spPr>
          <a:xfrm>
            <a:off x="7569360" y="6191820"/>
            <a:ext cx="378396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Диаграмма распределения оценок</a:t>
            </a:r>
            <a:br>
              <a:rPr sz="1600" dirty="0"/>
            </a:b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для текста №35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C1A66C-CE4E-4E9D-8807-86637C7A42CE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14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Объект 1"/>
          <p:cNvSpPr txBox="1"/>
          <p:nvPr/>
        </p:nvSpPr>
        <p:spPr>
          <a:xfrm>
            <a:off x="718560" y="2702880"/>
            <a:ext cx="54014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 очень боюсь быть зависимой от кого-то. Когда представляю, что придётся попросить помощи — начинается паника. У меня замечательный муж, но мне стыдно брать у него деньги. Он обижается и не понимает моего поведения. Мы оба работаем, бюджет у нас общий, но я как параноик рассчитываю только на себя. И всё потому, что прошлые отношения внушили, что быть зависимой от мужчины — позор. Хочешь что-то — купи себе сама, да ещё и домой денег принеси. Отпечаток на всю жизнь.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CCA93-849B-DBCD-7CA1-7D1113985FC2}"/>
              </a:ext>
            </a:extLst>
          </p:cNvPr>
          <p:cNvSpPr txBox="1"/>
          <p:nvPr/>
        </p:nvSpPr>
        <p:spPr>
          <a:xfrm>
            <a:off x="2819400" y="1143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Дизайн следующего эксперимента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2DDBC212-2CEE-CAA5-11A6-3E420EBE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421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397CD-E989-6B0B-0590-61619BAF7B3D}"/>
              </a:ext>
            </a:extLst>
          </p:cNvPr>
          <p:cNvSpPr txBox="1"/>
          <p:nvPr/>
        </p:nvSpPr>
        <p:spPr>
          <a:xfrm>
            <a:off x="1066800" y="1676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Шкала</a:t>
            </a:r>
            <a:r>
              <a:rPr lang="en-US" b="1" dirty="0"/>
              <a:t> Pleasure-Arousal-Control</a:t>
            </a:r>
            <a:r>
              <a:rPr lang="ru-RU" b="1" dirty="0"/>
              <a:t>*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3417B-1835-D0D8-363C-A1BDDFB17495}"/>
              </a:ext>
            </a:extLst>
          </p:cNvPr>
          <p:cNvSpPr txBox="1"/>
          <p:nvPr/>
        </p:nvSpPr>
        <p:spPr>
          <a:xfrm>
            <a:off x="1143000" y="324223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Удовольствие</a:t>
            </a:r>
          </a:p>
        </p:txBody>
      </p:sp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A1C3D72D-2215-7A5E-86B7-BEFE8D2E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>
            <a:fillRect/>
          </a:stretch>
        </p:blipFill>
        <p:spPr bwMode="auto">
          <a:xfrm>
            <a:off x="897835" y="3775631"/>
            <a:ext cx="34131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C60FB-30D4-87D4-AC81-E5EB7299B17A}"/>
              </a:ext>
            </a:extLst>
          </p:cNvPr>
          <p:cNvSpPr txBox="1"/>
          <p:nvPr/>
        </p:nvSpPr>
        <p:spPr>
          <a:xfrm>
            <a:off x="1221858" y="4452938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Активность</a:t>
            </a:r>
          </a:p>
        </p:txBody>
      </p:sp>
      <p:pic>
        <p:nvPicPr>
          <p:cNvPr id="1028" name="Рисунок 1">
            <a:extLst>
              <a:ext uri="{FF2B5EF4-FFF2-40B4-BE49-F238E27FC236}">
                <a16:creationId xmlns:a16="http://schemas.microsoft.com/office/drawing/2014/main" id="{D633EEF2-32B3-924D-5C5F-D8481D5B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3" y="4807426"/>
            <a:ext cx="34131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E2901-83CE-CF46-36F6-AAAFD3DD6A7E}"/>
              </a:ext>
            </a:extLst>
          </p:cNvPr>
          <p:cNvSpPr txBox="1"/>
          <p:nvPr/>
        </p:nvSpPr>
        <p:spPr>
          <a:xfrm>
            <a:off x="1295400" y="5706833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646E1-40AF-D68A-2CB5-C5F4E0227640}"/>
              </a:ext>
            </a:extLst>
          </p:cNvPr>
          <p:cNvSpPr txBox="1"/>
          <p:nvPr/>
        </p:nvSpPr>
        <p:spPr>
          <a:xfrm>
            <a:off x="6096000" y="2045732"/>
            <a:ext cx="5029200" cy="36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69302-A92D-D246-5FAC-B2D39C3BA177}"/>
              </a:ext>
            </a:extLst>
          </p:cNvPr>
          <p:cNvSpPr txBox="1"/>
          <p:nvPr/>
        </p:nvSpPr>
        <p:spPr>
          <a:xfrm>
            <a:off x="647700" y="6043461"/>
            <a:ext cx="48006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*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Buechel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S.&amp; Hahn U. (2017). </a:t>
            </a:r>
            <a:r>
              <a:rPr lang="en-US" sz="105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Emobank</a:t>
            </a:r>
            <a:r>
              <a:rPr lang="en-US" sz="105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Studying the impact of annotation perspective and representation format on dimensional emotion analysis. In EACL.</a:t>
            </a:r>
            <a:endParaRPr lang="ru-RU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67517-AF0B-6176-4A74-213FF7CF49FA}"/>
              </a:ext>
            </a:extLst>
          </p:cNvPr>
          <p:cNvSpPr txBox="1"/>
          <p:nvPr/>
        </p:nvSpPr>
        <p:spPr>
          <a:xfrm>
            <a:off x="6096000" y="1861066"/>
            <a:ext cx="5448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Информанты-билингвы (сбалансированные) читают текст и оценивают его по шкале.</a:t>
            </a:r>
          </a:p>
          <a:p>
            <a:pPr marL="342900" indent="-342900">
              <a:buAutoNum type="arabicPeriod"/>
            </a:pPr>
            <a:r>
              <a:rPr lang="ru-RU" dirty="0"/>
              <a:t>Мы фиксируем глазодвигательную активность в зонах интереса в тексте (</a:t>
            </a:r>
            <a:r>
              <a:rPr lang="ru-RU" dirty="0" err="1"/>
              <a:t>эмоциогенные</a:t>
            </a:r>
            <a:r>
              <a:rPr lang="ru-RU" dirty="0"/>
              <a:t> слова) и на шкале</a:t>
            </a:r>
          </a:p>
          <a:p>
            <a:pPr marL="342900" indent="-342900">
              <a:buAutoNum type="arabicPeriod"/>
            </a:pPr>
            <a:r>
              <a:rPr lang="ru-RU" dirty="0"/>
              <a:t>Ищем корреляцию между  активностью  при чтении и при разметке, соотносим с результатами эмоциональной  разметки</a:t>
            </a:r>
          </a:p>
          <a:p>
            <a:pPr marL="342900" indent="-342900">
              <a:buAutoNum type="arabicPeriod"/>
            </a:pPr>
            <a:r>
              <a:rPr lang="ru-RU" dirty="0"/>
              <a:t>Проводим аналогичную работу с </a:t>
            </a:r>
            <a:r>
              <a:rPr lang="ru-RU" dirty="0" err="1"/>
              <a:t>монолингвами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Проводим сравнение при помощи моделей машинного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49905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863" y="522720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102D69"/>
                </a:solidFill>
                <a:latin typeface="Microsoft Sans Serif"/>
                <a:cs typeface="Microsoft Sans Serif"/>
              </a:rPr>
              <a:t>12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946" y="1359183"/>
            <a:ext cx="73956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 err="1">
                <a:solidFill>
                  <a:srgbClr val="102D69"/>
                </a:solidFill>
                <a:latin typeface="Arial"/>
                <a:cs typeface="Arial"/>
              </a:rPr>
              <a:t>Планируемые</a:t>
            </a:r>
            <a:r>
              <a:rPr sz="3200" b="1" spc="-155" dirty="0">
                <a:solidFill>
                  <a:srgbClr val="102D69"/>
                </a:solidFill>
                <a:latin typeface="Arial"/>
                <a:cs typeface="Arial"/>
              </a:rPr>
              <a:t> </a:t>
            </a:r>
            <a:r>
              <a:rPr sz="3200" b="1" spc="-10" dirty="0" err="1">
                <a:solidFill>
                  <a:srgbClr val="102D69"/>
                </a:solidFill>
                <a:latin typeface="Arial"/>
                <a:cs typeface="Arial"/>
              </a:rPr>
              <a:t>результаты</a:t>
            </a:r>
            <a:r>
              <a:rPr lang="ru-RU" sz="3200" b="1" spc="-10" dirty="0">
                <a:solidFill>
                  <a:srgbClr val="102D69"/>
                </a:solidFill>
                <a:latin typeface="Arial"/>
                <a:cs typeface="Arial"/>
              </a:rPr>
              <a:t> -2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128" y="2147837"/>
            <a:ext cx="10318750" cy="6680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  <a:tabLst>
                <a:tab pos="433705" algn="l"/>
                <a:tab pos="2056764" algn="l"/>
                <a:tab pos="3556635" algn="l"/>
                <a:tab pos="5320665" algn="l"/>
                <a:tab pos="6849745" algn="l"/>
                <a:tab pos="7870825" algn="l"/>
                <a:tab pos="8510270" algn="l"/>
                <a:tab pos="10009505" algn="l"/>
              </a:tabLst>
            </a:pPr>
            <a:r>
              <a:rPr sz="1900" spc="-10" dirty="0" err="1">
                <a:latin typeface="Verdana"/>
                <a:cs typeface="Verdana"/>
              </a:rPr>
              <a:t>разработка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критериев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когнитивной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lang="ru-RU" sz="1900" spc="-10" dirty="0">
                <a:latin typeface="Verdana"/>
                <a:cs typeface="Verdana"/>
              </a:rPr>
              <a:t>трудности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текста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25" dirty="0">
                <a:latin typeface="Verdana"/>
                <a:cs typeface="Verdana"/>
              </a:rPr>
              <a:t>для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пациентов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50" dirty="0">
                <a:latin typeface="Verdana"/>
                <a:cs typeface="Verdana"/>
              </a:rPr>
              <a:t>с</a:t>
            </a:r>
            <a:endParaRPr sz="1900" dirty="0">
              <a:latin typeface="Verdana"/>
              <a:cs typeface="Verdana"/>
            </a:endParaRPr>
          </a:p>
          <a:p>
            <a:pPr marL="6853555">
              <a:lnSpc>
                <a:spcPct val="100000"/>
              </a:lnSpc>
              <a:spcBef>
                <a:spcPts val="250"/>
              </a:spcBef>
              <a:tabLst>
                <a:tab pos="7187565" algn="l"/>
                <a:tab pos="8520430" algn="l"/>
              </a:tabLst>
            </a:pPr>
            <a:r>
              <a:rPr sz="1900" spc="-50" dirty="0">
                <a:latin typeface="Verdana"/>
                <a:cs typeface="Verdana"/>
              </a:rPr>
              <a:t>и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создание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25" dirty="0">
                <a:latin typeface="Verdana"/>
                <a:cs typeface="Verdana"/>
              </a:rPr>
              <a:t>компьютерной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128" y="2469148"/>
            <a:ext cx="10114915" cy="6680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  <a:tabLst>
                <a:tab pos="2506345" algn="l"/>
                <a:tab pos="4296410" algn="l"/>
                <a:tab pos="5650865" algn="l"/>
              </a:tabLst>
            </a:pPr>
            <a:r>
              <a:rPr sz="1900" spc="-10" dirty="0">
                <a:latin typeface="Microsoft Sans Serif"/>
                <a:cs typeface="Microsoft Sans Serif"/>
              </a:rPr>
              <a:t>(</a:t>
            </a:r>
            <a:r>
              <a:rPr sz="1900" spc="-10" dirty="0">
                <a:latin typeface="Verdana"/>
                <a:cs typeface="Verdana"/>
              </a:rPr>
              <a:t>преимущественно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комплексная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моторная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" dirty="0">
                <a:latin typeface="Verdana"/>
                <a:cs typeface="Verdana"/>
              </a:rPr>
              <a:t>афазия</a:t>
            </a:r>
            <a:r>
              <a:rPr sz="1900" spc="-10" dirty="0">
                <a:latin typeface="Microsoft Sans Serif"/>
                <a:cs typeface="Microsoft Sans Serif"/>
              </a:rPr>
              <a:t>)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2698750" algn="l"/>
                <a:tab pos="4036695" algn="l"/>
                <a:tab pos="4552315" algn="l"/>
                <a:tab pos="5918835" algn="l"/>
                <a:tab pos="6979920" algn="l"/>
                <a:tab pos="7685405" algn="l"/>
                <a:tab pos="8913495" algn="l"/>
              </a:tabLst>
            </a:pPr>
            <a:r>
              <a:rPr sz="1900" spc="-80" dirty="0">
                <a:latin typeface="Verdana"/>
                <a:cs typeface="Verdana"/>
              </a:rPr>
              <a:t>с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14" dirty="0">
                <a:latin typeface="Verdana"/>
                <a:cs typeface="Verdana"/>
              </a:rPr>
              <a:t>и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м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п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л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14" dirty="0">
                <a:latin typeface="Verdana"/>
                <a:cs typeface="Verdana"/>
              </a:rPr>
              <a:t>и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40" dirty="0">
                <a:latin typeface="Verdana"/>
                <a:cs typeface="Verdana"/>
              </a:rPr>
              <a:t>ф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14" dirty="0">
                <a:latin typeface="Verdana"/>
                <a:cs typeface="Verdana"/>
              </a:rPr>
              <a:t>и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к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а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т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о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50" dirty="0">
                <a:latin typeface="Verdana"/>
                <a:cs typeface="Verdana"/>
              </a:rPr>
              <a:t>р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а</a:t>
            </a:r>
            <a:r>
              <a:rPr sz="1900" dirty="0">
                <a:latin typeface="Verdana"/>
                <a:cs typeface="Verdana"/>
              </a:rPr>
              <a:t>	т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е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к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с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т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о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в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65" dirty="0">
                <a:latin typeface="Verdana"/>
                <a:cs typeface="Verdana"/>
              </a:rPr>
              <a:t>н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а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50" dirty="0">
                <a:latin typeface="Verdana"/>
                <a:cs typeface="Verdana"/>
              </a:rPr>
              <a:t>р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80" dirty="0">
                <a:latin typeface="Verdana"/>
                <a:cs typeface="Verdana"/>
              </a:rPr>
              <a:t>у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с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с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к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о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м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85" dirty="0">
                <a:latin typeface="Verdana"/>
                <a:cs typeface="Verdana"/>
              </a:rPr>
              <a:t>я</a:t>
            </a:r>
            <a:r>
              <a:rPr sz="1900" spc="-36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з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60" dirty="0">
                <a:latin typeface="Verdana"/>
                <a:cs typeface="Verdana"/>
              </a:rPr>
              <a:t>ы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к</a:t>
            </a:r>
            <a:r>
              <a:rPr sz="1900" spc="-36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е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45" dirty="0">
                <a:latin typeface="Verdana"/>
                <a:cs typeface="Verdana"/>
              </a:rPr>
              <a:t>д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л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я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45" dirty="0">
                <a:latin typeface="Verdana"/>
                <a:cs typeface="Verdana"/>
              </a:rPr>
              <a:t>д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а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н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н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о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й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55" dirty="0">
                <a:latin typeface="Verdana"/>
                <a:cs typeface="Verdana"/>
              </a:rPr>
              <a:t>ц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е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л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е</a:t>
            </a:r>
            <a:r>
              <a:rPr sz="1900" spc="-350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в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о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й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2616" y="2147837"/>
            <a:ext cx="1123950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 marR="5080" indent="-174625">
              <a:lnSpc>
                <a:spcPct val="111000"/>
              </a:lnSpc>
              <a:spcBef>
                <a:spcPts val="100"/>
              </a:spcBef>
            </a:pPr>
            <a:r>
              <a:rPr sz="1900" spc="-10" dirty="0">
                <a:latin typeface="Verdana"/>
                <a:cs typeface="Verdana"/>
              </a:rPr>
              <a:t>афазией модели</a:t>
            </a:r>
            <a:endParaRPr sz="19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900" spc="-135" dirty="0">
                <a:latin typeface="Verdana"/>
                <a:cs typeface="Verdana"/>
              </a:rPr>
              <a:t>г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50" dirty="0">
                <a:latin typeface="Verdana"/>
                <a:cs typeface="Verdana"/>
              </a:rPr>
              <a:t>р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80" dirty="0">
                <a:latin typeface="Verdana"/>
                <a:cs typeface="Verdana"/>
              </a:rPr>
              <a:t>у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п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п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60" dirty="0">
                <a:latin typeface="Verdana"/>
                <a:cs typeface="Verdana"/>
              </a:rPr>
              <a:t>ы</a:t>
            </a:r>
            <a:r>
              <a:rPr sz="1900" spc="-355" dirty="0">
                <a:latin typeface="Verdana"/>
                <a:cs typeface="Verdana"/>
              </a:rPr>
              <a:t> 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442" y="428722"/>
            <a:ext cx="2094230" cy="5283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Verdana"/>
                <a:cs typeface="Verdana"/>
              </a:rPr>
              <a:t>Петербургская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школа </a:t>
            </a:r>
            <a:r>
              <a:rPr sz="1200" spc="-85" dirty="0">
                <a:latin typeface="Verdana"/>
                <a:cs typeface="Verdana"/>
              </a:rPr>
              <a:t>гуманитарных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наук</a:t>
            </a:r>
            <a:r>
              <a:rPr sz="1200" spc="-50" dirty="0">
                <a:latin typeface="Verdana"/>
                <a:cs typeface="Verdana"/>
              </a:rPr>
              <a:t> и </a:t>
            </a:r>
            <a:r>
              <a:rPr sz="1200" spc="-10" dirty="0">
                <a:latin typeface="Verdana"/>
                <a:cs typeface="Verdana"/>
              </a:rPr>
              <a:t>искусств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224" y="448618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Департамент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филологии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8084" y="441684"/>
            <a:ext cx="126365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Verdana"/>
                <a:cs typeface="Verdana"/>
              </a:rPr>
              <a:t>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20" dirty="0">
                <a:latin typeface="Microsoft Sans Serif"/>
                <a:cs typeface="Microsoft Sans Serif"/>
              </a:rPr>
              <a:t>2023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12C564-11C7-0B6D-5543-D44310A850C5}"/>
              </a:ext>
            </a:extLst>
          </p:cNvPr>
          <p:cNvSpPr/>
          <p:nvPr/>
        </p:nvSpPr>
        <p:spPr>
          <a:xfrm>
            <a:off x="4648200" y="4302757"/>
            <a:ext cx="2883534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54620-56F9-C986-5CA0-68A0ABBB2CB2}"/>
              </a:ext>
            </a:extLst>
          </p:cNvPr>
          <p:cNvSpPr txBox="1"/>
          <p:nvPr/>
        </p:nvSpPr>
        <p:spPr>
          <a:xfrm>
            <a:off x="4991100" y="440513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Большая языковая модель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D86D3-A234-A1CF-631A-E86FFB30ABAE}"/>
              </a:ext>
            </a:extLst>
          </p:cNvPr>
          <p:cNvSpPr txBox="1"/>
          <p:nvPr/>
        </p:nvSpPr>
        <p:spPr>
          <a:xfrm>
            <a:off x="914400" y="457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Корпус оригинальных текстов</a:t>
            </a:r>
          </a:p>
        </p:txBody>
      </p:sp>
      <p:sp>
        <p:nvSpPr>
          <p:cNvPr id="15" name="Стрелка: изогнутая вверх 14">
            <a:extLst>
              <a:ext uri="{FF2B5EF4-FFF2-40B4-BE49-F238E27FC236}">
                <a16:creationId xmlns:a16="http://schemas.microsoft.com/office/drawing/2014/main" id="{DDFF084D-23AD-AC1A-88CB-1E329441E5DE}"/>
              </a:ext>
            </a:extLst>
          </p:cNvPr>
          <p:cNvSpPr/>
          <p:nvPr/>
        </p:nvSpPr>
        <p:spPr>
          <a:xfrm>
            <a:off x="1676400" y="5410200"/>
            <a:ext cx="3429000" cy="99918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845DD-8AF7-4428-F1F4-B3C37C64ED57}"/>
              </a:ext>
            </a:extLst>
          </p:cNvPr>
          <p:cNvSpPr txBox="1"/>
          <p:nvPr/>
        </p:nvSpPr>
        <p:spPr>
          <a:xfrm>
            <a:off x="8153400" y="4572000"/>
            <a:ext cx="288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Корпус упрощенных вручную текстов</a:t>
            </a:r>
          </a:p>
        </p:txBody>
      </p:sp>
      <p:sp>
        <p:nvSpPr>
          <p:cNvPr id="19" name="Стрелка: изогнутая вверх 18">
            <a:extLst>
              <a:ext uri="{FF2B5EF4-FFF2-40B4-BE49-F238E27FC236}">
                <a16:creationId xmlns:a16="http://schemas.microsoft.com/office/drawing/2014/main" id="{20B5E675-35FC-B235-DB8F-2179C6592597}"/>
              </a:ext>
            </a:extLst>
          </p:cNvPr>
          <p:cNvSpPr/>
          <p:nvPr/>
        </p:nvSpPr>
        <p:spPr>
          <a:xfrm flipH="1">
            <a:off x="7010400" y="5567662"/>
            <a:ext cx="3429000" cy="76233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0F3B8-C0BF-C167-04F5-9196C27EDA2F}"/>
              </a:ext>
            </a:extLst>
          </p:cNvPr>
          <p:cNvSpPr txBox="1"/>
          <p:nvPr/>
        </p:nvSpPr>
        <p:spPr>
          <a:xfrm>
            <a:off x="4613413" y="3765928"/>
            <a:ext cx="28575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Обучение модели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4DEE2-BA2A-B2DF-05E1-EAD7538DAF48}"/>
              </a:ext>
            </a:extLst>
          </p:cNvPr>
          <p:cNvSpPr txBox="1"/>
          <p:nvPr/>
        </p:nvSpPr>
        <p:spPr>
          <a:xfrm>
            <a:off x="2971800" y="1371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Когнитивная трудность текста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78FE2-F6A5-956F-7D3F-3F4AED0DED3B}"/>
              </a:ext>
            </a:extLst>
          </p:cNvPr>
          <p:cNvSpPr txBox="1"/>
          <p:nvPr/>
        </p:nvSpPr>
        <p:spPr>
          <a:xfrm>
            <a:off x="1447800" y="2080736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степень доступности текста для читателя [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Fulcher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1997];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относительная мера, показывающая насколько легкой или трудной для субъекта является задача понимания текста [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Dahl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2004]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DE2CF5-09C2-324C-3F59-67A7EA2C2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8864" r="13601"/>
          <a:stretch/>
        </p:blipFill>
        <p:spPr bwMode="auto">
          <a:xfrm>
            <a:off x="3733800" y="3950732"/>
            <a:ext cx="4343400" cy="25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0BEB2-5644-E143-3FFA-1AD5F5384F81}"/>
              </a:ext>
            </a:extLst>
          </p:cNvPr>
          <p:cNvSpPr txBox="1"/>
          <p:nvPr/>
        </p:nvSpPr>
        <p:spPr>
          <a:xfrm>
            <a:off x="533400" y="3581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степень упрощения: для пациентов с легкой афазией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3A5F9-6CD2-99C5-ED6C-8D005B51E091}"/>
              </a:ext>
            </a:extLst>
          </p:cNvPr>
          <p:cNvSpPr txBox="1"/>
          <p:nvPr/>
        </p:nvSpPr>
        <p:spPr>
          <a:xfrm>
            <a:off x="8305800" y="3581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степень упрощения: для пациентов с легкой степенью ближе к средней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3C8F0-876A-BEA3-59E3-FBC6DF0CD934}"/>
              </a:ext>
            </a:extLst>
          </p:cNvPr>
          <p:cNvSpPr txBox="1"/>
          <p:nvPr/>
        </p:nvSpPr>
        <p:spPr>
          <a:xfrm>
            <a:off x="3581400" y="3124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степень упрощения: для пациентов со средней степенью ближе к легкой</a:t>
            </a:r>
          </a:p>
        </p:txBody>
      </p:sp>
    </p:spTree>
    <p:extLst>
      <p:ext uri="{BB962C8B-B14F-4D97-AF65-F5344CB8AC3E}">
        <p14:creationId xmlns:p14="http://schemas.microsoft.com/office/powerpoint/2010/main" val="377087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836A2-BF98-DFDF-62EC-362359A3724B}"/>
              </a:ext>
            </a:extLst>
          </p:cNvPr>
          <p:cNvSpPr txBox="1"/>
          <p:nvPr/>
        </p:nvSpPr>
        <p:spPr>
          <a:xfrm>
            <a:off x="1981200" y="937591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Алгоритм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09412-92E3-DB79-C54C-2D9AB7448A88}"/>
              </a:ext>
            </a:extLst>
          </p:cNvPr>
          <p:cNvSpPr txBox="1"/>
          <p:nvPr/>
        </p:nvSpPr>
        <p:spPr>
          <a:xfrm>
            <a:off x="914400" y="1828800"/>
            <a:ext cx="982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отобрали корпус-источник общим объемом 1000 предложений, в который вошли тексты художественной литературы (43%), тексты электронных СМИ (новости культуры, политики, происшествия) (30%), а также рецепты (17%), фрагменты текстов из популярных журналов (20%); </a:t>
            </a:r>
          </a:p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выделили и сформулировали ряд принципов, которых необходимо придерживаться, упрощая тексты для пациентов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данные принципы, сформулированные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градуированно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трех ступеней упрощения, прошли экспертизу у логопедов Центра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нейрореабилитации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ФСНКЦ ФМБА России;</a:t>
            </a:r>
          </a:p>
          <a:p>
            <a:pPr marL="342900" indent="-342900"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применив их на практике, мы упростили вручную тестовую выборку из 10 текстов (102 предложения) и предприняли попытку валидации в экспериментальной работе с пациентами Центра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нейрореабилитации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дополнили принципы для упрощения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сформировали </a:t>
            </a:r>
            <a:r>
              <a:rPr lang="ru-RU" dirty="0" err="1">
                <a:latin typeface="Times New Roman" panose="02020603050405020304" pitchFamily="18" charset="0"/>
              </a:rPr>
              <a:t>таргет</a:t>
            </a:r>
            <a:r>
              <a:rPr lang="ru-RU" dirty="0">
                <a:latin typeface="Times New Roman" panose="02020603050405020304" pitchFamily="18" charset="0"/>
              </a:rPr>
              <a:t>-корпус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5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54E3F7-9EBE-A81C-187D-1F0219BA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886200"/>
            <a:ext cx="9220200" cy="2314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FEE06-E90D-3F53-06D1-C94DC6043BDA}"/>
              </a:ext>
            </a:extLst>
          </p:cNvPr>
          <p:cNvSpPr txBox="1"/>
          <p:nvPr/>
        </p:nvSpPr>
        <p:spPr>
          <a:xfrm>
            <a:off x="457200" y="12954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 время операции врачи извлекли 39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металлических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пластмассовых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ножей, вилок, ложек и даже зажигалок из живота 30-летнего ливанца.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C5DD1-F384-29D4-2DBA-4BF246167B8A}"/>
              </a:ext>
            </a:extLst>
          </p:cNvPr>
          <p:cNvSpPr txBox="1"/>
          <p:nvPr/>
        </p:nvSpPr>
        <p:spPr>
          <a:xfrm>
            <a:off x="3733800" y="129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операции извлекли из живота врачи 32 предмета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железа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пластмассы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ножи, ложки и даже зажигалки.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44B96-7E33-4B73-FDD0-F4E39E218C3F}"/>
              </a:ext>
            </a:extLst>
          </p:cNvPr>
          <p:cNvSpPr txBox="1"/>
          <p:nvPr/>
        </p:nvSpPr>
        <p:spPr>
          <a:xfrm>
            <a:off x="457200" y="3505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18828-F47E-B74A-2DFE-C26ED7F88B5E}"/>
              </a:ext>
            </a:extLst>
          </p:cNvPr>
          <p:cNvSpPr txBox="1"/>
          <p:nvPr/>
        </p:nvSpPr>
        <p:spPr>
          <a:xfrm>
            <a:off x="3733800" y="341905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 пациентом с легкой степенью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EBF0E-816F-BB29-9321-B78F838CB3AF}"/>
              </a:ext>
            </a:extLst>
          </p:cNvPr>
          <p:cNvSpPr txBox="1"/>
          <p:nvPr/>
        </p:nvSpPr>
        <p:spPr>
          <a:xfrm>
            <a:off x="6858000" y="1447800"/>
            <a:ext cx="4114800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1.Кому сделали операцию?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2.Сколько лет ливанцу?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3.Сколько всего предметов извлекли?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0CAC7-1980-DBD0-5513-4B9002739BD8}"/>
              </a:ext>
            </a:extLst>
          </p:cNvPr>
          <p:cNvSpPr txBox="1"/>
          <p:nvPr/>
        </p:nvSpPr>
        <p:spPr>
          <a:xfrm>
            <a:off x="7086600" y="35052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14416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863" y="52272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2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833" y="1412659"/>
            <a:ext cx="1085723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2000" b="1" spc="-95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40" dirty="0" err="1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spc="4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«Экспериментальное изучение и моделирование механизмов речевой деятельности»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400"/>
              </a:spcBef>
            </a:pP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sz="2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</a:t>
            </a:r>
            <a:r>
              <a:rPr sz="2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корреляций</a:t>
            </a:r>
            <a:r>
              <a:rPr sz="2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</a:t>
            </a:r>
            <a:r>
              <a:rPr sz="2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</a:t>
            </a:r>
            <a:r>
              <a:rPr sz="2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sz="23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</a:t>
            </a: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когнитивно-</a:t>
            </a:r>
            <a:r>
              <a:rPr sz="23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2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t-RU" sz="2300" spc="2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билингвов</a:t>
            </a:r>
            <a:r>
              <a:rPr lang="tt-RU" sz="2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ситуации чтения стимульного текста на неродном языке и его эмоциональной оценки</a:t>
            </a:r>
            <a:r>
              <a:rPr lang="ru-RU" sz="2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t-RU" sz="2300" spc="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sz="2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2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sz="23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3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афазией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чтения текста;</a:t>
            </a:r>
          </a:p>
          <a:p>
            <a:pPr marL="355600" marR="508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2-6 классов в ситуации чтения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442" y="428722"/>
            <a:ext cx="2094230" cy="5283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Verdana"/>
                <a:cs typeface="Verdana"/>
              </a:rPr>
              <a:t>Петербургская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школа </a:t>
            </a:r>
            <a:r>
              <a:rPr sz="1200" spc="-85" dirty="0">
                <a:latin typeface="Verdana"/>
                <a:cs typeface="Verdana"/>
              </a:rPr>
              <a:t>гуманитарных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наук</a:t>
            </a:r>
            <a:r>
              <a:rPr sz="1200" spc="-50" dirty="0">
                <a:latin typeface="Verdana"/>
                <a:cs typeface="Verdana"/>
              </a:rPr>
              <a:t> и </a:t>
            </a:r>
            <a:r>
              <a:rPr sz="1200" spc="-10" dirty="0">
                <a:latin typeface="Verdana"/>
                <a:cs typeface="Verdana"/>
              </a:rPr>
              <a:t>искусств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224" y="448618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Департамент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филологии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084" y="441684"/>
            <a:ext cx="126365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Verdana"/>
                <a:cs typeface="Verdana"/>
              </a:rPr>
              <a:t>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20" dirty="0">
                <a:latin typeface="Microsoft Sans Serif"/>
                <a:cs typeface="Microsoft Sans Serif"/>
              </a:rPr>
              <a:t>2023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17D80-8F81-61F0-F657-0E8F5EE5E04E}"/>
              </a:ext>
            </a:extLst>
          </p:cNvPr>
          <p:cNvSpPr txBox="1"/>
          <p:nvPr/>
        </p:nvSpPr>
        <p:spPr>
          <a:xfrm>
            <a:off x="1130442" y="5943600"/>
            <a:ext cx="991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С использованием компьютерных методов и больших языковых моделей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79683-F570-3A5F-499D-8C44C8F824E3}"/>
              </a:ext>
            </a:extLst>
          </p:cNvPr>
          <p:cNvSpPr txBox="1"/>
          <p:nvPr/>
        </p:nvSpPr>
        <p:spPr>
          <a:xfrm>
            <a:off x="1143000" y="3810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инструкции для экспертов, упрощающих тексты из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обучающего корпуса: 3 степень упрощения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9172D-2F9C-B581-BA4A-7FF3E62F0059}"/>
              </a:ext>
            </a:extLst>
          </p:cNvPr>
          <p:cNvSpPr txBox="1"/>
          <p:nvPr/>
        </p:nvSpPr>
        <p:spPr>
          <a:xfrm>
            <a:off x="990600" y="914400"/>
            <a:ext cx="10058400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Прочитайте текст. Постарайтесь максимально переделать сложные, в т. ч. сложносочиненные предложения в простые</a:t>
            </a: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так, чтобы одно предложение содержало одну пропозицию. Желательно, чтобы длина одного предложения не превышала пяти слов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Постарайтесь переформулировать предложение так, чтобы в них не было деепричастных и причастных оборотов;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Постарайтесь переформулировать предложение так, чтобы исключить конструкции типа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мама возвращалась с работы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заменить 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мама шла с работы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Если есть возможность, замените пассивные залог на активный 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книга прочитана учениками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ученики прочитали книгу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Если в предложении глагол предшествует существительному или прилагательное следует за существительным, постарайтесь вернуть прямой порядок слов, там, где это возможно 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Грозно волнуется море тёмное перед бурей</a:t>
            </a: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Тёмное море грозно волнуется перед бурей</a:t>
            </a: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Если предложение состоит из одного существительного, постарайтесь добавить сказуемое-глагол 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Ночь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 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Была ночь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Фонарь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Фонарь освещал улицу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.);</a:t>
            </a:r>
          </a:p>
        </p:txBody>
      </p:sp>
    </p:spTree>
    <p:extLst>
      <p:ext uri="{BB962C8B-B14F-4D97-AF65-F5344CB8AC3E}">
        <p14:creationId xmlns:p14="http://schemas.microsoft.com/office/powerpoint/2010/main" val="83718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07433-DDF9-43E7-3AFE-C85D564168E7}"/>
              </a:ext>
            </a:extLst>
          </p:cNvPr>
          <p:cNvSpPr txBox="1"/>
          <p:nvPr/>
        </p:nvSpPr>
        <p:spPr>
          <a:xfrm>
            <a:off x="419100" y="1447800"/>
            <a:ext cx="11353800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 возможности замените низкочастотные слова на более частотные;</a:t>
            </a:r>
            <a:endParaRPr lang="ru-R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 возможности постарайтесь убрать в тексте иностранные слова (имена, топонимы, названия брендов и пр.);</a:t>
            </a:r>
            <a:endParaRPr lang="ru-R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 возможности постарайтесь убрать в тексте числительные;</a:t>
            </a:r>
            <a:endParaRPr lang="ru-R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Постарайтесь заменить длинные (&gt; 4 слогов) слова на более короткие синонимы;</a:t>
            </a:r>
            <a:endParaRPr lang="ru-R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Перефразируйте конструкции с многозначными словами так, чтобы заменить их словами с более «понятным» значением (например,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они нашли выход из ситуации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они решили проблему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 возможности заменить / исключить слова, имеющие паронимы 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 ел рыбный суп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(рыбный/ рыбий) 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 ел суп из рыбы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Если есть возможность, перефразируйте смысл предложения, используя очень частотные речевые клише, поговорки, фразеологизмы;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Постарайтесь убрать в предложении мелкие детали.</a:t>
            </a:r>
            <a:endParaRPr lang="ru-R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9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B8F39-E99C-56F0-5FBE-74800812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2028825"/>
            <a:ext cx="7077075" cy="2800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713CA0-BA8F-CF71-C93D-29E710BECC83}"/>
              </a:ext>
            </a:extLst>
          </p:cNvPr>
          <p:cNvSpPr txBox="1"/>
          <p:nvPr/>
        </p:nvSpPr>
        <p:spPr>
          <a:xfrm>
            <a:off x="3429000" y="137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Первые (несовершенные пока) результаты обучения моделей упрощению 3 уровня</a:t>
            </a:r>
          </a:p>
        </p:txBody>
      </p:sp>
    </p:spTree>
    <p:extLst>
      <p:ext uri="{BB962C8B-B14F-4D97-AF65-F5344CB8AC3E}">
        <p14:creationId xmlns:p14="http://schemas.microsoft.com/office/powerpoint/2010/main" val="330121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670A2-8836-227A-96EE-37D6683A064E}"/>
              </a:ext>
            </a:extLst>
          </p:cNvPr>
          <p:cNvSpPr txBox="1"/>
          <p:nvPr/>
        </p:nvSpPr>
        <p:spPr>
          <a:xfrm>
            <a:off x="2438400" y="1295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Планируемые результаты - 3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F83606-D03D-D0DB-1854-4386A681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5179887" cy="2787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41CF6-FD2E-BDA5-FF25-CCE6E7A418DE}"/>
              </a:ext>
            </a:extLst>
          </p:cNvPr>
          <p:cNvSpPr txBox="1"/>
          <p:nvPr/>
        </p:nvSpPr>
        <p:spPr>
          <a:xfrm>
            <a:off x="609600" y="57912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Александр Николаевич Корнев, СМИНЧ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BE7E87-F1AF-923B-DBD3-F0E15D6D7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2"/>
          <a:stretch/>
        </p:blipFill>
        <p:spPr>
          <a:xfrm>
            <a:off x="6478715" y="2180018"/>
            <a:ext cx="5029200" cy="3304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F570A-4055-DE5D-189E-6A88A600164D}"/>
              </a:ext>
            </a:extLst>
          </p:cNvPr>
          <p:cNvSpPr txBox="1"/>
          <p:nvPr/>
        </p:nvSpPr>
        <p:spPr>
          <a:xfrm>
            <a:off x="914400" y="1664732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обучить большую языковую модель генерировать тексты с заданными количеством слов в тексте и в предложении, количеством слогов и букв </a:t>
            </a:r>
          </a:p>
        </p:txBody>
      </p:sp>
    </p:spTree>
    <p:extLst>
      <p:ext uri="{BB962C8B-B14F-4D97-AF65-F5344CB8AC3E}">
        <p14:creationId xmlns:p14="http://schemas.microsoft.com/office/powerpoint/2010/main" val="241198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7D80B-D05F-3BCB-3A46-F819FE04ACF3}"/>
              </a:ext>
            </a:extLst>
          </p:cNvPr>
          <p:cNvSpPr txBox="1"/>
          <p:nvPr/>
        </p:nvSpPr>
        <p:spPr>
          <a:xfrm>
            <a:off x="3276600" y="11869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Контролируемая генерация и </a:t>
            </a:r>
            <a:r>
              <a:rPr lang="ru-RU" b="1" dirty="0" err="1"/>
              <a:t>промт</a:t>
            </a:r>
            <a:r>
              <a:rPr lang="ru-RU" b="1" dirty="0"/>
              <a:t>-инженерия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CFD73-5D0B-3945-9BEC-F5DCCE0F82C0}"/>
              </a:ext>
            </a:extLst>
          </p:cNvPr>
          <p:cNvSpPr txBox="1"/>
          <p:nvPr/>
        </p:nvSpPr>
        <p:spPr>
          <a:xfrm>
            <a:off x="990600" y="19050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Контролируемая генерация – это генерация текстов по заданным параметрам, ее осуществляет 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25A25-1E8F-2CC9-403E-3B3E24966AEE}"/>
              </a:ext>
            </a:extLst>
          </p:cNvPr>
          <p:cNvSpPr txBox="1"/>
          <p:nvPr/>
        </p:nvSpPr>
        <p:spPr>
          <a:xfrm>
            <a:off x="1066800" y="28956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Промпт</a:t>
            </a:r>
            <a:r>
              <a:rPr lang="ru-RU" dirty="0"/>
              <a:t> – это словесный стимул для начала генерации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CDE2A-FAA0-1E08-A176-CB9DF723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6362"/>
            <a:ext cx="4419600" cy="232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F519F-73A2-604D-D372-BE6A12AE49D7}"/>
              </a:ext>
            </a:extLst>
          </p:cNvPr>
          <p:cNvSpPr txBox="1"/>
          <p:nvPr/>
        </p:nvSpPr>
        <p:spPr>
          <a:xfrm>
            <a:off x="11049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 err="1">
                <a:effectLst/>
                <a:latin typeface="YS Text"/>
              </a:rPr>
              <a:t>Hanqing</a:t>
            </a:r>
            <a:r>
              <a:rPr lang="en-US" sz="1200" b="0" i="0" dirty="0">
                <a:effectLst/>
                <a:latin typeface="YS Text"/>
              </a:rPr>
              <a:t> Zhang, </a:t>
            </a:r>
            <a:r>
              <a:rPr lang="en-US" sz="1200" b="0" i="0" dirty="0" err="1">
                <a:effectLst/>
                <a:latin typeface="YS Text"/>
              </a:rPr>
              <a:t>HaoLin</a:t>
            </a:r>
            <a:r>
              <a:rPr lang="en-US" sz="1200" b="0" i="0" dirty="0">
                <a:effectLst/>
                <a:latin typeface="YS Text"/>
              </a:rPr>
              <a:t> Song, </a:t>
            </a:r>
            <a:r>
              <a:rPr lang="en-US" sz="1200" b="0" i="0" dirty="0" err="1">
                <a:effectLst/>
                <a:latin typeface="YS Text"/>
              </a:rPr>
              <a:t>Shaoyu</a:t>
            </a:r>
            <a:r>
              <a:rPr lang="en-US" sz="1200" b="0" i="0" dirty="0">
                <a:effectLst/>
                <a:latin typeface="YS Text"/>
              </a:rPr>
              <a:t> Li, Ming Zhou, and </a:t>
            </a:r>
            <a:r>
              <a:rPr lang="en-US" sz="1200" b="0" i="0" dirty="0" err="1">
                <a:effectLst/>
                <a:latin typeface="YS Text"/>
              </a:rPr>
              <a:t>Dawei</a:t>
            </a:r>
            <a:r>
              <a:rPr lang="en-US" sz="1200" b="0" i="0" dirty="0">
                <a:effectLst/>
                <a:latin typeface="YS Text"/>
              </a:rPr>
              <a:t> Song. 2023 A Survey of Controllable Text</a:t>
            </a:r>
          </a:p>
          <a:p>
            <a:pPr algn="l"/>
            <a:r>
              <a:rPr lang="en-US" sz="1200" b="0" i="0" dirty="0">
                <a:effectLst/>
                <a:latin typeface="YS Text"/>
              </a:rPr>
              <a:t>Generation using Transformer-based Pre-trained Language Models. J. ACM 37, 4, Article 111 (August 2023),</a:t>
            </a:r>
          </a:p>
          <a:p>
            <a:pPr algn="l"/>
            <a:r>
              <a:rPr lang="en-US" sz="1200" b="0" i="0" dirty="0">
                <a:effectLst/>
                <a:latin typeface="YS Text"/>
              </a:rPr>
              <a:t>37 pages. https://doi.org/xxx</a:t>
            </a:r>
          </a:p>
        </p:txBody>
      </p:sp>
    </p:spTree>
    <p:extLst>
      <p:ext uri="{BB962C8B-B14F-4D97-AF65-F5344CB8AC3E}">
        <p14:creationId xmlns:p14="http://schemas.microsoft.com/office/powerpoint/2010/main" val="3972287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D40FB-2638-FAE4-F178-FC26891B3A21}"/>
              </a:ext>
            </a:extLst>
          </p:cNvPr>
          <p:cNvSpPr txBox="1"/>
          <p:nvPr/>
        </p:nvSpPr>
        <p:spPr>
          <a:xfrm>
            <a:off x="1295400" y="3058229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Пожелайте нам удачи!  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en-US" b="1" dirty="0">
                <a:hlinkClick r:id="rId2"/>
              </a:rPr>
              <a:t>https://spb.hse.ru/humart/complit/speech_and_cognition/announcements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176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863" y="52272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3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2583" y="1298798"/>
            <a:ext cx="3246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02D69"/>
                </a:solidFill>
                <a:latin typeface="Arial"/>
                <a:cs typeface="Arial"/>
              </a:rPr>
              <a:t>Задачи</a:t>
            </a:r>
            <a:r>
              <a:rPr sz="3200" b="1" spc="15" dirty="0">
                <a:solidFill>
                  <a:srgbClr val="102D69"/>
                </a:solidFill>
                <a:latin typeface="Arial"/>
                <a:cs typeface="Arial"/>
              </a:rPr>
              <a:t> </a:t>
            </a:r>
            <a:r>
              <a:rPr sz="3200" b="1" spc="40" dirty="0">
                <a:solidFill>
                  <a:srgbClr val="102D69"/>
                </a:solidFill>
                <a:latin typeface="Arial"/>
                <a:cs typeface="Arial"/>
              </a:rPr>
              <a:t>проекта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759" y="1758188"/>
            <a:ext cx="3266440" cy="4716145"/>
          </a:xfrm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/>
          <a:p>
            <a:pPr marR="73025" algn="ctr">
              <a:lnSpc>
                <a:spcPct val="100000"/>
              </a:lnSpc>
              <a:spcBef>
                <a:spcPts val="2870"/>
              </a:spcBef>
            </a:pPr>
            <a:r>
              <a:rPr sz="5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1</a:t>
            </a:r>
            <a:endParaRPr sz="50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2299"/>
              </a:lnSpc>
              <a:spcBef>
                <a:spcPts val="1160"/>
              </a:spcBef>
              <a:tabLst>
                <a:tab pos="1538605" algn="l"/>
              </a:tabLst>
            </a:pPr>
            <a:r>
              <a:rPr sz="2200" dirty="0">
                <a:latin typeface="Trebuchet MS"/>
                <a:cs typeface="Trebuchet MS"/>
              </a:rPr>
              <a:t>выявить</a:t>
            </a:r>
            <a:r>
              <a:rPr sz="2200" spc="11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окуломоторные </a:t>
            </a:r>
            <a:r>
              <a:rPr sz="2200" dirty="0">
                <a:latin typeface="Trebuchet MS"/>
                <a:cs typeface="Trebuchet MS"/>
              </a:rPr>
              <a:t>корреляты</a:t>
            </a:r>
            <a:r>
              <a:rPr sz="2200" spc="27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когнитивной обработки </a:t>
            </a:r>
            <a:r>
              <a:rPr sz="2200" dirty="0">
                <a:latin typeface="Trebuchet MS"/>
                <a:cs typeface="Trebuchet MS"/>
              </a:rPr>
              <a:t>эмоциональных</a:t>
            </a:r>
            <a:r>
              <a:rPr sz="2200" spc="254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текстов </a:t>
            </a:r>
            <a:r>
              <a:rPr sz="2200" dirty="0">
                <a:latin typeface="Trebuchet MS"/>
                <a:cs typeface="Trebuchet MS"/>
              </a:rPr>
              <a:t>на</a:t>
            </a:r>
            <a:r>
              <a:rPr sz="2200" spc="8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неродном</a:t>
            </a:r>
            <a:r>
              <a:rPr sz="2200" spc="9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языке</a:t>
            </a:r>
            <a:r>
              <a:rPr sz="2200" spc="8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у </a:t>
            </a:r>
            <a:r>
              <a:rPr sz="2200" spc="55" dirty="0">
                <a:latin typeface="Trebuchet MS"/>
                <a:cs typeface="Trebuchet MS"/>
              </a:rPr>
              <a:t>тюркско-</a:t>
            </a:r>
            <a:r>
              <a:rPr sz="2200" spc="-10" dirty="0">
                <a:latin typeface="Trebuchet MS"/>
                <a:cs typeface="Trebuchet MS"/>
              </a:rPr>
              <a:t>русских билингвов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0" dirty="0">
                <a:latin typeface="Trebuchet MS"/>
                <a:cs typeface="Trebuchet MS"/>
              </a:rPr>
              <a:t>в </a:t>
            </a:r>
            <a:r>
              <a:rPr sz="2200" dirty="0">
                <a:latin typeface="Trebuchet MS"/>
                <a:cs typeface="Trebuchet MS"/>
              </a:rPr>
              <a:t>зависимости</a:t>
            </a:r>
            <a:r>
              <a:rPr sz="2200" spc="33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от </a:t>
            </a:r>
            <a:r>
              <a:rPr sz="2200" spc="-10" dirty="0">
                <a:latin typeface="Trebuchet MS"/>
                <a:cs typeface="Trebuchet MS"/>
              </a:rPr>
              <a:t>факторов </a:t>
            </a:r>
            <a:r>
              <a:rPr sz="2200" dirty="0">
                <a:latin typeface="Trebuchet MS"/>
                <a:cs typeface="Trebuchet MS"/>
              </a:rPr>
              <a:t>доминирующего</a:t>
            </a:r>
            <a:r>
              <a:rPr sz="2200" spc="27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языка;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0755" y="1758188"/>
            <a:ext cx="3150870" cy="4716145"/>
          </a:xfrm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/>
          <a:p>
            <a:pPr marR="276225" algn="ctr">
              <a:lnSpc>
                <a:spcPct val="100000"/>
              </a:lnSpc>
              <a:spcBef>
                <a:spcPts val="2870"/>
              </a:spcBef>
            </a:pPr>
            <a:r>
              <a:rPr sz="5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2</a:t>
            </a:r>
            <a:endParaRPr sz="5000" dirty="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2299"/>
              </a:lnSpc>
              <a:spcBef>
                <a:spcPts val="1160"/>
              </a:spcBef>
            </a:pPr>
            <a:r>
              <a:rPr sz="2200" dirty="0">
                <a:latin typeface="Trebuchet MS"/>
                <a:cs typeface="Trebuchet MS"/>
              </a:rPr>
              <a:t>применить</a:t>
            </a:r>
            <a:r>
              <a:rPr sz="2200" spc="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методы </a:t>
            </a:r>
            <a:r>
              <a:rPr sz="2200" dirty="0">
                <a:latin typeface="Trebuchet MS"/>
                <a:cs typeface="Trebuchet MS"/>
              </a:rPr>
              <a:t>генерации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текста </a:t>
            </a:r>
            <a:r>
              <a:rPr sz="2200" dirty="0">
                <a:latin typeface="Trebuchet MS"/>
                <a:cs typeface="Trebuchet MS"/>
              </a:rPr>
              <a:t>различной</a:t>
            </a:r>
            <a:r>
              <a:rPr sz="2200" spc="155" dirty="0">
                <a:latin typeface="Trebuchet MS"/>
                <a:cs typeface="Trebuchet MS"/>
              </a:rPr>
              <a:t> </a:t>
            </a:r>
            <a:r>
              <a:rPr sz="2200" spc="-10" dirty="0" err="1">
                <a:latin typeface="Trebuchet MS"/>
                <a:cs typeface="Trebuchet MS"/>
              </a:rPr>
              <a:t>когнитивной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lang="ru-RU" sz="2200" dirty="0">
                <a:latin typeface="Trebuchet MS"/>
                <a:cs typeface="Trebuchet MS"/>
              </a:rPr>
              <a:t>трудности</a:t>
            </a:r>
            <a:r>
              <a:rPr sz="2200" spc="38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для </a:t>
            </a:r>
            <a:r>
              <a:rPr sz="2200" spc="-10" dirty="0">
                <a:latin typeface="Trebuchet MS"/>
                <a:cs typeface="Trebuchet MS"/>
              </a:rPr>
              <a:t>специализированного </a:t>
            </a:r>
            <a:r>
              <a:rPr sz="2200" dirty="0">
                <a:latin typeface="Trebuchet MS"/>
                <a:cs typeface="Trebuchet MS"/>
              </a:rPr>
              <a:t>применения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в </a:t>
            </a:r>
            <a:r>
              <a:rPr sz="2200" dirty="0">
                <a:latin typeface="Trebuchet MS"/>
                <a:cs typeface="Trebuchet MS"/>
              </a:rPr>
              <a:t>клинической</a:t>
            </a:r>
            <a:r>
              <a:rPr sz="2200" spc="7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практике, </a:t>
            </a:r>
            <a:r>
              <a:rPr sz="2200" dirty="0">
                <a:latin typeface="Trebuchet MS"/>
                <a:cs typeface="Trebuchet MS"/>
              </a:rPr>
              <a:t>в</a:t>
            </a:r>
            <a:r>
              <a:rPr sz="2200" spc="114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частности</a:t>
            </a:r>
            <a:r>
              <a:rPr sz="2200" spc="12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для </a:t>
            </a:r>
            <a:r>
              <a:rPr sz="2200" spc="-10" dirty="0">
                <a:latin typeface="Trebuchet MS"/>
                <a:cs typeface="Trebuchet MS"/>
              </a:rPr>
              <a:t>реабилитации </a:t>
            </a:r>
            <a:r>
              <a:rPr sz="2200" dirty="0">
                <a:latin typeface="Trebuchet MS"/>
                <a:cs typeface="Trebuchet MS"/>
              </a:rPr>
              <a:t>пациентов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с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афазией;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0314" y="1739958"/>
            <a:ext cx="3275965" cy="3823290"/>
          </a:xfrm>
          <a:prstGeom prst="rect">
            <a:avLst/>
          </a:prstGeom>
        </p:spPr>
        <p:txBody>
          <a:bodyPr vert="horz" wrap="square" lIns="0" tIns="4610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29"/>
              </a:spcBef>
            </a:pPr>
            <a:r>
              <a:rPr sz="5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3</a:t>
            </a:r>
            <a:endParaRPr sz="50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2299"/>
              </a:lnSpc>
              <a:spcBef>
                <a:spcPts val="1495"/>
              </a:spcBef>
            </a:pPr>
            <a:r>
              <a:rPr lang="ru-RU" sz="2200" dirty="0">
                <a:latin typeface="Trebuchet MS"/>
                <a:cs typeface="Trebuchet MS"/>
              </a:rPr>
              <a:t>применить</a:t>
            </a:r>
            <a:r>
              <a:rPr lang="ru-RU" sz="2200" spc="50" dirty="0">
                <a:latin typeface="Trebuchet MS"/>
                <a:cs typeface="Trebuchet MS"/>
              </a:rPr>
              <a:t> </a:t>
            </a:r>
            <a:r>
              <a:rPr lang="ru-RU" sz="2200" spc="-10" dirty="0">
                <a:latin typeface="Trebuchet MS"/>
                <a:cs typeface="Trebuchet MS"/>
              </a:rPr>
              <a:t>методы контролируемой </a:t>
            </a:r>
            <a:r>
              <a:rPr lang="ru-RU" sz="2200" dirty="0">
                <a:latin typeface="Trebuchet MS"/>
                <a:cs typeface="Trebuchet MS"/>
              </a:rPr>
              <a:t>генерации</a:t>
            </a:r>
            <a:r>
              <a:rPr lang="ru-RU" sz="2200" spc="-55" dirty="0">
                <a:latin typeface="Trebuchet MS"/>
                <a:cs typeface="Trebuchet MS"/>
              </a:rPr>
              <a:t> нормированных </a:t>
            </a:r>
            <a:r>
              <a:rPr lang="ru-RU" sz="2200" spc="-10" dirty="0">
                <a:latin typeface="Trebuchet MS"/>
                <a:cs typeface="Trebuchet MS"/>
              </a:rPr>
              <a:t>текстов для оценки навыков чтения у детей 2-6 классов 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442" y="428722"/>
            <a:ext cx="2094230" cy="5283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Verdana"/>
                <a:cs typeface="Verdana"/>
              </a:rPr>
              <a:t>Петербургская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школа </a:t>
            </a:r>
            <a:r>
              <a:rPr sz="1200" spc="-85" dirty="0">
                <a:latin typeface="Verdana"/>
                <a:cs typeface="Verdana"/>
              </a:rPr>
              <a:t>гуманитарных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наук</a:t>
            </a:r>
            <a:r>
              <a:rPr sz="1200" spc="-50" dirty="0">
                <a:latin typeface="Verdana"/>
                <a:cs typeface="Verdana"/>
              </a:rPr>
              <a:t> и </a:t>
            </a:r>
            <a:r>
              <a:rPr sz="1200" spc="-10" dirty="0">
                <a:latin typeface="Verdana"/>
                <a:cs typeface="Verdana"/>
              </a:rPr>
              <a:t>искусств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224" y="448618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Департамент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филологии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8084" y="441684"/>
            <a:ext cx="126365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Verdana"/>
                <a:cs typeface="Verdana"/>
              </a:rPr>
              <a:t>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20" dirty="0">
                <a:latin typeface="Microsoft Sans Serif"/>
                <a:cs typeface="Microsoft Sans Serif"/>
              </a:rPr>
              <a:t>2023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863" y="52272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5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931" y="1199860"/>
            <a:ext cx="77812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1260">
              <a:lnSpc>
                <a:spcPct val="100000"/>
              </a:lnSpc>
              <a:spcBef>
                <a:spcPts val="100"/>
              </a:spcBef>
            </a:pPr>
            <a:r>
              <a:rPr sz="3200" b="1" dirty="0" err="1">
                <a:solidFill>
                  <a:srgbClr val="102D69"/>
                </a:solidFill>
                <a:latin typeface="Arial"/>
                <a:cs typeface="Arial"/>
              </a:rPr>
              <a:t>Участники</a:t>
            </a:r>
            <a:r>
              <a:rPr sz="3200" b="1" spc="360" dirty="0">
                <a:solidFill>
                  <a:srgbClr val="102D69"/>
                </a:solidFill>
                <a:latin typeface="Arial"/>
                <a:cs typeface="Arial"/>
              </a:rPr>
              <a:t> </a:t>
            </a:r>
            <a:r>
              <a:rPr sz="3200" b="1" spc="40" dirty="0" err="1">
                <a:solidFill>
                  <a:srgbClr val="102D69"/>
                </a:solidFill>
                <a:latin typeface="Arial"/>
                <a:cs typeface="Arial"/>
              </a:rPr>
              <a:t>проекта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442" y="428722"/>
            <a:ext cx="2094230" cy="5283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Verdana"/>
                <a:cs typeface="Verdana"/>
              </a:rPr>
              <a:t>Петербургская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школа </a:t>
            </a:r>
            <a:r>
              <a:rPr sz="1200" spc="-85" dirty="0">
                <a:latin typeface="Verdana"/>
                <a:cs typeface="Verdana"/>
              </a:rPr>
              <a:t>гуманитарных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наук</a:t>
            </a:r>
            <a:r>
              <a:rPr sz="1200" spc="-50" dirty="0">
                <a:latin typeface="Verdana"/>
                <a:cs typeface="Verdana"/>
              </a:rPr>
              <a:t> и </a:t>
            </a:r>
            <a:r>
              <a:rPr sz="1200" spc="-10" dirty="0">
                <a:latin typeface="Verdana"/>
                <a:cs typeface="Verdana"/>
              </a:rPr>
              <a:t>искусств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224" y="448618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Департамент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филологии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084" y="441684"/>
            <a:ext cx="126365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Verdana"/>
                <a:cs typeface="Verdana"/>
              </a:rPr>
              <a:t>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20" dirty="0">
                <a:latin typeface="Microsoft Sans Serif"/>
                <a:cs typeface="Microsoft Sans Serif"/>
              </a:rPr>
              <a:t>2023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09865" y="1649534"/>
            <a:ext cx="3896995" cy="5026025"/>
            <a:chOff x="8209865" y="1649534"/>
            <a:chExt cx="3896995" cy="50260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9865" y="1649534"/>
              <a:ext cx="3896518" cy="50260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3865" y="2030534"/>
              <a:ext cx="3388484" cy="4517979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5730E2-E7B6-6DCB-A81A-BA90FBE5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2" y="2248090"/>
            <a:ext cx="685212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863" y="52272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102D69"/>
                </a:solidFill>
                <a:latin typeface="Microsoft Sans Serif"/>
                <a:cs typeface="Microsoft Sans Serif"/>
              </a:rPr>
              <a:t>9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722" y="1111973"/>
            <a:ext cx="12060555" cy="5147310"/>
            <a:chOff x="15763" y="1609222"/>
            <a:chExt cx="12060555" cy="5147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8060" y="3765313"/>
              <a:ext cx="3818241" cy="29906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2060" y="4146313"/>
              <a:ext cx="3310241" cy="24826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3" y="1609222"/>
              <a:ext cx="3116074" cy="51358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64" y="1990222"/>
              <a:ext cx="2608074" cy="462786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30442" y="428722"/>
            <a:ext cx="2094230" cy="5283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Verdana"/>
                <a:cs typeface="Verdana"/>
              </a:rPr>
              <a:t>Петербургская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школа </a:t>
            </a:r>
            <a:r>
              <a:rPr sz="1200" spc="-85" dirty="0">
                <a:latin typeface="Verdana"/>
                <a:cs typeface="Verdana"/>
              </a:rPr>
              <a:t>гуманитарных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наук</a:t>
            </a:r>
            <a:r>
              <a:rPr sz="1200" spc="-50" dirty="0">
                <a:latin typeface="Verdana"/>
                <a:cs typeface="Verdana"/>
              </a:rPr>
              <a:t> и </a:t>
            </a:r>
            <a:r>
              <a:rPr sz="1200" spc="-10" dirty="0">
                <a:latin typeface="Verdana"/>
                <a:cs typeface="Verdana"/>
              </a:rPr>
              <a:t>искусств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224" y="448618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Департамент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филологии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8084" y="441684"/>
            <a:ext cx="126365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Verdana"/>
                <a:cs typeface="Verdana"/>
              </a:rPr>
              <a:t>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20" dirty="0">
                <a:latin typeface="Microsoft Sans Serif"/>
                <a:cs typeface="Microsoft Sans Serif"/>
              </a:rPr>
              <a:t>2023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2070" y="1148416"/>
            <a:ext cx="5797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02D69"/>
                </a:solidFill>
                <a:latin typeface="Arial"/>
                <a:cs typeface="Arial"/>
              </a:rPr>
              <a:t>Предпосылки</a:t>
            </a:r>
            <a:r>
              <a:rPr sz="3200" b="1" spc="90" dirty="0">
                <a:solidFill>
                  <a:srgbClr val="102D6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02D69"/>
                </a:solidFill>
                <a:latin typeface="Arial"/>
                <a:cs typeface="Arial"/>
              </a:rPr>
              <a:t>создания</a:t>
            </a:r>
            <a:r>
              <a:rPr sz="3200" b="1" spc="90" dirty="0">
                <a:solidFill>
                  <a:srgbClr val="102D69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02D69"/>
                </a:solidFill>
                <a:latin typeface="Arial"/>
                <a:cs typeface="Arial"/>
              </a:rPr>
              <a:t>НУГ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0045" y="1811783"/>
            <a:ext cx="5198016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510"/>
              </a:lnSpc>
              <a:spcBef>
                <a:spcPts val="100"/>
              </a:spcBef>
            </a:pPr>
            <a:r>
              <a:rPr sz="2100" spc="145" dirty="0">
                <a:latin typeface="Trebuchet MS"/>
                <a:cs typeface="Trebuchet MS"/>
              </a:rPr>
              <a:t>Коллектив</a:t>
            </a:r>
            <a:r>
              <a:rPr sz="2100" spc="229" dirty="0">
                <a:latin typeface="Trebuchet MS"/>
                <a:cs typeface="Trebuchet MS"/>
              </a:rPr>
              <a:t>  </a:t>
            </a:r>
            <a:r>
              <a:rPr sz="2100" spc="160" dirty="0">
                <a:latin typeface="Trebuchet MS"/>
                <a:cs typeface="Trebuchet MS"/>
              </a:rPr>
              <a:t>сложился</a:t>
            </a:r>
            <a:r>
              <a:rPr sz="2100" spc="229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в</a:t>
            </a:r>
            <a:r>
              <a:rPr sz="2100" spc="229" dirty="0">
                <a:latin typeface="Trebuchet MS"/>
                <a:cs typeface="Trebuchet MS"/>
              </a:rPr>
              <a:t>  </a:t>
            </a:r>
            <a:r>
              <a:rPr sz="2100" spc="145" dirty="0">
                <a:latin typeface="Trebuchet MS"/>
                <a:cs typeface="Trebuchet MS"/>
              </a:rPr>
              <a:t>рамках</a:t>
            </a:r>
            <a:r>
              <a:rPr sz="2100" spc="229" dirty="0">
                <a:latin typeface="Trebuchet MS"/>
                <a:cs typeface="Trebuchet MS"/>
              </a:rPr>
              <a:t>  </a:t>
            </a:r>
            <a:r>
              <a:rPr sz="2100" spc="150" dirty="0">
                <a:latin typeface="Trebuchet MS"/>
                <a:cs typeface="Trebuchet MS"/>
              </a:rPr>
              <a:t>магистерской</a:t>
            </a:r>
            <a:r>
              <a:rPr sz="2100" spc="229" dirty="0">
                <a:latin typeface="Trebuchet MS"/>
                <a:cs typeface="Trebuchet MS"/>
              </a:rPr>
              <a:t>  </a:t>
            </a:r>
            <a:r>
              <a:rPr sz="2100" spc="140" dirty="0">
                <a:latin typeface="Trebuchet MS"/>
                <a:cs typeface="Trebuchet MS"/>
              </a:rPr>
              <a:t>программы</a:t>
            </a:r>
            <a:endParaRPr sz="2100" dirty="0">
              <a:latin typeface="Trebuchet MS"/>
              <a:cs typeface="Trebuchet MS"/>
            </a:endParaRPr>
          </a:p>
          <a:p>
            <a:pPr marL="12700" marR="279400" algn="just">
              <a:lnSpc>
                <a:spcPts val="2500"/>
              </a:lnSpc>
              <a:spcBef>
                <a:spcPts val="90"/>
              </a:spcBef>
            </a:pPr>
            <a:r>
              <a:rPr sz="2100" dirty="0">
                <a:latin typeface="Trebuchet MS"/>
                <a:cs typeface="Trebuchet MS"/>
              </a:rPr>
              <a:t>«Языковые</a:t>
            </a:r>
            <a:r>
              <a:rPr sz="2100" spc="5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технологии</a:t>
            </a:r>
            <a:r>
              <a:rPr sz="2100" spc="5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в</a:t>
            </a:r>
            <a:r>
              <a:rPr sz="2100" spc="5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бизнесе</a:t>
            </a:r>
            <a:r>
              <a:rPr sz="2100" spc="5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и</a:t>
            </a:r>
            <a:r>
              <a:rPr sz="2100" spc="-55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образовании»</a:t>
            </a:r>
            <a:r>
              <a:rPr sz="2100" spc="5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в</a:t>
            </a:r>
            <a:r>
              <a:rPr sz="2100" spc="5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ходе</a:t>
            </a:r>
            <a:r>
              <a:rPr sz="2100" spc="-60" dirty="0">
                <a:latin typeface="Trebuchet MS"/>
                <a:cs typeface="Trebuchet MS"/>
              </a:rPr>
              <a:t>  </a:t>
            </a:r>
            <a:r>
              <a:rPr sz="2100" spc="-10" dirty="0">
                <a:latin typeface="Trebuchet MS"/>
                <a:cs typeface="Trebuchet MS"/>
              </a:rPr>
              <a:t>работы </a:t>
            </a:r>
            <a:r>
              <a:rPr sz="2100" dirty="0">
                <a:latin typeface="Trebuchet MS"/>
                <a:cs typeface="Trebuchet MS"/>
              </a:rPr>
              <a:t>над</a:t>
            </a:r>
            <a:r>
              <a:rPr sz="2100" spc="235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междисциплинарными</a:t>
            </a:r>
            <a:r>
              <a:rPr sz="2100" spc="240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проектами</a:t>
            </a:r>
            <a:r>
              <a:rPr sz="2100" spc="240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в</a:t>
            </a:r>
            <a:r>
              <a:rPr sz="2100" spc="235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том</a:t>
            </a:r>
            <a:r>
              <a:rPr sz="2100" spc="240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числе</a:t>
            </a:r>
            <a:r>
              <a:rPr sz="2100" spc="240" dirty="0">
                <a:latin typeface="Trebuchet MS"/>
                <a:cs typeface="Trebuchet MS"/>
              </a:rPr>
              <a:t>  </a:t>
            </a:r>
            <a:r>
              <a:rPr sz="2100" dirty="0">
                <a:latin typeface="Trebuchet MS"/>
                <a:cs typeface="Trebuchet MS"/>
              </a:rPr>
              <a:t>по</a:t>
            </a:r>
            <a:r>
              <a:rPr sz="2100" spc="235" dirty="0">
                <a:latin typeface="Trebuchet MS"/>
                <a:cs typeface="Trebuchet MS"/>
              </a:rPr>
              <a:t>  </a:t>
            </a:r>
            <a:r>
              <a:rPr sz="2100" spc="40" dirty="0">
                <a:latin typeface="Trebuchet MS"/>
                <a:cs typeface="Trebuchet MS"/>
              </a:rPr>
              <a:t>заказу </a:t>
            </a:r>
            <a:r>
              <a:rPr sz="2100" dirty="0">
                <a:latin typeface="Trebuchet MS"/>
                <a:cs typeface="Trebuchet MS"/>
              </a:rPr>
              <a:t>Эрмитажа,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Центра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 err="1">
                <a:latin typeface="Trebuchet MS"/>
                <a:cs typeface="Trebuchet MS"/>
              </a:rPr>
              <a:t>нейрореабилитации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spc="114" dirty="0">
                <a:latin typeface="Trebuchet MS"/>
                <a:cs typeface="Trebuchet MS"/>
              </a:rPr>
              <a:t>ФМБА</a:t>
            </a:r>
            <a:r>
              <a:rPr lang="ru-RU" sz="2100" spc="114" dirty="0">
                <a:latin typeface="Trebuchet MS"/>
                <a:cs typeface="Trebuchet MS"/>
              </a:rPr>
              <a:t> России</a:t>
            </a:r>
            <a:r>
              <a:rPr sz="2100" spc="114" dirty="0">
                <a:latin typeface="Trebuchet MS"/>
                <a:cs typeface="Trebuchet MS"/>
              </a:rPr>
              <a:t>.</a:t>
            </a:r>
            <a:endParaRPr sz="2100" dirty="0">
              <a:latin typeface="Trebuchet MS"/>
              <a:cs typeface="Trebuchet MS"/>
            </a:endParaRPr>
          </a:p>
          <a:p>
            <a:pPr marL="24130" marR="5080">
              <a:lnSpc>
                <a:spcPts val="2500"/>
              </a:lnSpc>
              <a:spcBef>
                <a:spcPts val="1405"/>
              </a:spcBef>
              <a:tabLst>
                <a:tab pos="1872614" algn="l"/>
                <a:tab pos="2549525" algn="l"/>
                <a:tab pos="2866390" algn="l"/>
                <a:tab pos="4224655" algn="l"/>
                <a:tab pos="4874895" algn="l"/>
                <a:tab pos="6089650" algn="l"/>
                <a:tab pos="7232650" algn="l"/>
                <a:tab pos="7542530" algn="l"/>
                <a:tab pos="8564880" algn="l"/>
              </a:tabLst>
            </a:pPr>
            <a:r>
              <a:rPr lang="ru-RU" sz="2100" spc="-10" dirty="0">
                <a:latin typeface="Trebuchet MS"/>
                <a:cs typeface="Trebuchet MS"/>
              </a:rPr>
              <a:t>Участники НУГ</a:t>
            </a:r>
            <a:r>
              <a:rPr sz="2100" dirty="0">
                <a:latin typeface="Trebuchet MS"/>
                <a:cs typeface="Trebuchet MS"/>
              </a:rPr>
              <a:t>	</a:t>
            </a:r>
            <a:r>
              <a:rPr sz="2100" spc="-10" dirty="0">
                <a:latin typeface="Trebuchet MS"/>
                <a:cs typeface="Trebuchet MS"/>
              </a:rPr>
              <a:t>приняли</a:t>
            </a:r>
            <a:r>
              <a:rPr sz="2100" dirty="0">
                <a:latin typeface="Trebuchet MS"/>
                <a:cs typeface="Trebuchet MS"/>
              </a:rPr>
              <a:t>	</a:t>
            </a:r>
            <a:r>
              <a:rPr sz="2100" spc="-10" dirty="0" err="1">
                <a:latin typeface="Trebuchet MS"/>
                <a:cs typeface="Trebuchet MS"/>
              </a:rPr>
              <a:t>участие</a:t>
            </a:r>
            <a:r>
              <a:rPr lang="ru-RU" sz="2100" spc="-1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в</a:t>
            </a:r>
            <a:r>
              <a:rPr sz="2100" dirty="0">
                <a:latin typeface="Trebuchet MS"/>
                <a:cs typeface="Trebuchet MS"/>
              </a:rPr>
              <a:t>	</a:t>
            </a:r>
            <a:r>
              <a:rPr sz="2100" spc="40" dirty="0">
                <a:latin typeface="Trebuchet MS"/>
                <a:cs typeface="Trebuchet MS"/>
              </a:rPr>
              <a:t>Школе</a:t>
            </a:r>
            <a:r>
              <a:rPr sz="2100" dirty="0">
                <a:latin typeface="Trebuchet MS"/>
                <a:cs typeface="Trebuchet MS"/>
              </a:rPr>
              <a:t>	</a:t>
            </a:r>
            <a:r>
              <a:rPr sz="2100" spc="-25" dirty="0">
                <a:latin typeface="Trebuchet MS"/>
                <a:cs typeface="Trebuchet MS"/>
              </a:rPr>
              <a:t>по </a:t>
            </a:r>
            <a:r>
              <a:rPr sz="2100" dirty="0">
                <a:latin typeface="Trebuchet MS"/>
                <a:cs typeface="Trebuchet MS"/>
              </a:rPr>
              <a:t>нейролингвистике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в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Центре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языка</a:t>
            </a:r>
            <a:r>
              <a:rPr sz="2100" spc="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и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мозга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spc="105" dirty="0">
                <a:latin typeface="Trebuchet MS"/>
                <a:cs typeface="Trebuchet MS"/>
              </a:rPr>
              <a:t>НИУ</a:t>
            </a:r>
            <a:r>
              <a:rPr sz="2100" spc="55" dirty="0">
                <a:latin typeface="Trebuchet MS"/>
                <a:cs typeface="Trebuchet MS"/>
              </a:rPr>
              <a:t> </a:t>
            </a:r>
            <a:r>
              <a:rPr sz="2100" spc="240" dirty="0">
                <a:latin typeface="Trebuchet MS"/>
                <a:cs typeface="Trebuchet MS"/>
              </a:rPr>
              <a:t>ВШЭ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(</a:t>
            </a:r>
            <a:r>
              <a:rPr sz="2100" spc="-10" dirty="0" err="1">
                <a:latin typeface="Trebuchet MS"/>
                <a:cs typeface="Trebuchet MS"/>
              </a:rPr>
              <a:t>Москва</a:t>
            </a:r>
            <a:r>
              <a:rPr sz="2100" spc="-10" dirty="0">
                <a:latin typeface="Trebuchet MS"/>
                <a:cs typeface="Trebuchet MS"/>
              </a:rPr>
              <a:t>)</a:t>
            </a:r>
            <a:r>
              <a:rPr lang="ru-RU" sz="2100" spc="-10" dirty="0">
                <a:latin typeface="Trebuchet MS"/>
                <a:cs typeface="Trebuchet MS"/>
              </a:rPr>
              <a:t> и прошли стажировки в Центре</a:t>
            </a:r>
            <a:r>
              <a:rPr sz="2100" spc="-10" dirty="0">
                <a:latin typeface="Trebuchet MS"/>
                <a:cs typeface="Trebuchet MS"/>
              </a:rPr>
              <a:t>.</a:t>
            </a:r>
            <a:endParaRPr sz="2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863" y="522720"/>
            <a:ext cx="276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102D69"/>
                </a:solidFill>
                <a:latin typeface="Microsoft Sans Serif"/>
                <a:cs typeface="Microsoft Sans Serif"/>
              </a:rPr>
              <a:t>11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904" y="1359183"/>
            <a:ext cx="11510645" cy="322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z="3200" b="1" spc="-10" dirty="0" err="1">
                <a:solidFill>
                  <a:srgbClr val="102D69"/>
                </a:solidFill>
                <a:latin typeface="Arial"/>
                <a:cs typeface="Arial"/>
              </a:rPr>
              <a:t>Планируемые</a:t>
            </a:r>
            <a:r>
              <a:rPr sz="3200" b="1" spc="-155" dirty="0">
                <a:solidFill>
                  <a:srgbClr val="102D69"/>
                </a:solidFill>
                <a:latin typeface="Arial"/>
                <a:cs typeface="Arial"/>
              </a:rPr>
              <a:t> </a:t>
            </a:r>
            <a:r>
              <a:rPr sz="3200" b="1" spc="-10" dirty="0" err="1">
                <a:solidFill>
                  <a:srgbClr val="102D69"/>
                </a:solidFill>
                <a:latin typeface="Arial"/>
                <a:cs typeface="Arial"/>
              </a:rPr>
              <a:t>результаты</a:t>
            </a:r>
            <a:endParaRPr lang="ru-RU" sz="3200" b="1" spc="-10" dirty="0">
              <a:solidFill>
                <a:srgbClr val="102D69"/>
              </a:solidFill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  <a:p>
            <a:pPr marL="12700" marR="5080" algn="just">
              <a:lnSpc>
                <a:spcPct val="111000"/>
              </a:lnSpc>
              <a:spcBef>
                <a:spcPts val="2370"/>
              </a:spcBef>
              <a:tabLst>
                <a:tab pos="412115" algn="l"/>
              </a:tabLst>
            </a:pPr>
            <a:r>
              <a:rPr sz="1900" spc="-114" dirty="0">
                <a:latin typeface="Verdana"/>
                <a:cs typeface="Verdana"/>
              </a:rPr>
              <a:t>описание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114" dirty="0">
                <a:latin typeface="Verdana"/>
                <a:cs typeface="Verdana"/>
              </a:rPr>
              <a:t>окуломоторных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95" dirty="0">
                <a:latin typeface="Verdana"/>
                <a:cs typeface="Verdana"/>
              </a:rPr>
              <a:t>коррелятов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когнитивной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обработки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125" dirty="0">
                <a:latin typeface="Verdana"/>
                <a:cs typeface="Verdana"/>
              </a:rPr>
              <a:t>эмоциональных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текстов</a:t>
            </a:r>
            <a:r>
              <a:rPr sz="1900" spc="800" dirty="0">
                <a:latin typeface="Verdana"/>
                <a:cs typeface="Verdana"/>
              </a:rPr>
              <a:t> </a:t>
            </a:r>
            <a:r>
              <a:rPr sz="1900" spc="-125" dirty="0">
                <a:latin typeface="Verdana"/>
                <a:cs typeface="Verdana"/>
              </a:rPr>
              <a:t>на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неродном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95" dirty="0">
                <a:latin typeface="Verdana"/>
                <a:cs typeface="Verdana"/>
              </a:rPr>
              <a:t>языке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180" dirty="0">
                <a:latin typeface="Verdana"/>
                <a:cs typeface="Verdana"/>
              </a:rPr>
              <a:t>у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тюркско</a:t>
            </a:r>
            <a:r>
              <a:rPr sz="1900" spc="-80" dirty="0">
                <a:latin typeface="Microsoft Sans Serif"/>
                <a:cs typeface="Microsoft Sans Serif"/>
              </a:rPr>
              <a:t>-</a:t>
            </a:r>
            <a:r>
              <a:rPr sz="1900" spc="-120" dirty="0">
                <a:latin typeface="Verdana"/>
                <a:cs typeface="Verdana"/>
              </a:rPr>
              <a:t>русских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114" dirty="0">
                <a:latin typeface="Verdana"/>
                <a:cs typeface="Verdana"/>
              </a:rPr>
              <a:t>билингвов</a:t>
            </a:r>
            <a:r>
              <a:rPr sz="1900" spc="590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в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зависимости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от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факторов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125" dirty="0" err="1">
                <a:latin typeface="Verdana"/>
                <a:cs typeface="Verdana"/>
              </a:rPr>
              <a:t>доминирующего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spc="-80" dirty="0" err="1">
                <a:latin typeface="Verdana"/>
                <a:cs typeface="Verdana"/>
              </a:rPr>
              <a:t>языка</a:t>
            </a:r>
            <a:endParaRPr lang="ru-RU" sz="1900" spc="-9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1000"/>
              </a:lnSpc>
              <a:spcBef>
                <a:spcPts val="2370"/>
              </a:spcBef>
              <a:tabLst>
                <a:tab pos="412115" algn="l"/>
              </a:tabLst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1000"/>
              </a:lnSpc>
              <a:tabLst>
                <a:tab pos="415290" algn="l"/>
              </a:tabLst>
            </a:pPr>
            <a:r>
              <a:rPr sz="1900" spc="-10" dirty="0" err="1">
                <a:latin typeface="Verdana"/>
                <a:cs typeface="Verdana"/>
              </a:rPr>
              <a:t>практический</a:t>
            </a:r>
            <a:r>
              <a:rPr sz="1900" spc="250" dirty="0">
                <a:latin typeface="Verdana"/>
                <a:cs typeface="Verdana"/>
              </a:rPr>
              <a:t> </a:t>
            </a:r>
            <a:r>
              <a:rPr sz="1900" dirty="0" err="1">
                <a:latin typeface="Verdana"/>
                <a:cs typeface="Verdana"/>
              </a:rPr>
              <a:t>результат</a:t>
            </a:r>
            <a:r>
              <a:rPr sz="1900" spc="254" dirty="0">
                <a:latin typeface="Verdana"/>
                <a:cs typeface="Verdana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-</a:t>
            </a:r>
            <a:r>
              <a:rPr sz="1900" spc="41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Verdana"/>
                <a:cs typeface="Verdana"/>
              </a:rPr>
              <a:t>методические </a:t>
            </a:r>
            <a:r>
              <a:rPr sz="1900" spc="-65" dirty="0">
                <a:latin typeface="Verdana"/>
                <a:cs typeface="Verdana"/>
              </a:rPr>
              <a:t>рекомендации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для </a:t>
            </a:r>
            <a:r>
              <a:rPr sz="1900" spc="-65" dirty="0">
                <a:latin typeface="Verdana"/>
                <a:cs typeface="Verdana"/>
              </a:rPr>
              <a:t>разработчиков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русскоязычного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контента</a:t>
            </a:r>
            <a:r>
              <a:rPr sz="1900" spc="-10" dirty="0">
                <a:latin typeface="Microsoft Sans Serif"/>
                <a:cs typeface="Microsoft Sans Serif"/>
              </a:rPr>
              <a:t>,</a:t>
            </a:r>
            <a:r>
              <a:rPr sz="1900" spc="165" dirty="0">
                <a:latin typeface="Microsoft Sans Serif"/>
                <a:cs typeface="Microsoft Sans Serif"/>
              </a:rPr>
              <a:t> </a:t>
            </a:r>
            <a:r>
              <a:rPr sz="1900" spc="-65" dirty="0">
                <a:latin typeface="Verdana"/>
                <a:cs typeface="Verdana"/>
              </a:rPr>
              <a:t>размещаемого</a:t>
            </a:r>
            <a:r>
              <a:rPr sz="1900" dirty="0">
                <a:latin typeface="Verdana"/>
                <a:cs typeface="Verdana"/>
              </a:rPr>
              <a:t> в сети </a:t>
            </a:r>
            <a:r>
              <a:rPr sz="1900" spc="-25" dirty="0">
                <a:latin typeface="Verdana"/>
                <a:cs typeface="Verdana"/>
              </a:rPr>
              <a:t>Интернет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и </a:t>
            </a:r>
            <a:r>
              <a:rPr sz="1900" spc="-110" dirty="0">
                <a:latin typeface="Verdana"/>
                <a:cs typeface="Verdana"/>
              </a:rPr>
              <a:t>адресованного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spc="-95" dirty="0">
                <a:latin typeface="Verdana"/>
                <a:cs typeface="Verdana"/>
              </a:rPr>
              <a:t>тувинско</a:t>
            </a:r>
            <a:r>
              <a:rPr sz="1900" spc="-95" dirty="0">
                <a:latin typeface="Microsoft Sans Serif"/>
                <a:cs typeface="Microsoft Sans Serif"/>
              </a:rPr>
              <a:t>-</a:t>
            </a:r>
            <a:r>
              <a:rPr sz="1900" spc="-105" dirty="0">
                <a:latin typeface="Verdana"/>
                <a:cs typeface="Verdana"/>
              </a:rPr>
              <a:t>русским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билингвам</a:t>
            </a:r>
            <a:r>
              <a:rPr sz="1900" spc="-10" dirty="0">
                <a:latin typeface="Microsoft Sans Serif"/>
                <a:cs typeface="Microsoft Sans Serif"/>
              </a:rPr>
              <a:t>;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442" y="428722"/>
            <a:ext cx="2094230" cy="5283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70" dirty="0">
                <a:latin typeface="Verdana"/>
                <a:cs typeface="Verdana"/>
              </a:rPr>
              <a:t>Петербургская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школа </a:t>
            </a:r>
            <a:r>
              <a:rPr sz="1200" spc="-85" dirty="0">
                <a:latin typeface="Verdana"/>
                <a:cs typeface="Verdana"/>
              </a:rPr>
              <a:t>гуманитарных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наук</a:t>
            </a:r>
            <a:r>
              <a:rPr sz="1200" spc="-50" dirty="0">
                <a:latin typeface="Verdana"/>
                <a:cs typeface="Verdana"/>
              </a:rPr>
              <a:t> и </a:t>
            </a:r>
            <a:r>
              <a:rPr sz="1200" spc="-10" dirty="0">
                <a:latin typeface="Verdana"/>
                <a:cs typeface="Verdana"/>
              </a:rPr>
              <a:t>искусств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224" y="448618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Департамент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филологии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084" y="441684"/>
            <a:ext cx="126365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Санкт</a:t>
            </a:r>
            <a:r>
              <a:rPr sz="1200" spc="-40" dirty="0">
                <a:latin typeface="Microsoft Sans Serif"/>
                <a:cs typeface="Microsoft Sans Serif"/>
              </a:rPr>
              <a:t>-</a:t>
            </a:r>
            <a:r>
              <a:rPr sz="1200" spc="-60" dirty="0">
                <a:latin typeface="Verdana"/>
                <a:cs typeface="Verdana"/>
              </a:rPr>
              <a:t>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20" dirty="0">
                <a:latin typeface="Microsoft Sans Serif"/>
                <a:cs typeface="Microsoft Sans Serif"/>
              </a:rPr>
              <a:t>2023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AB225-919B-552A-07AD-55D42A4FAEF4}"/>
              </a:ext>
            </a:extLst>
          </p:cNvPr>
          <p:cNvSpPr txBox="1"/>
          <p:nvPr/>
        </p:nvSpPr>
        <p:spPr>
          <a:xfrm>
            <a:off x="48768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36360" y="4050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Тувинско-русская билингвальная языковая ситуация</a:t>
            </a:r>
            <a:br>
              <a:rPr sz="3200"/>
            </a:b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Box 9"/>
          <p:cNvSpPr/>
          <p:nvPr/>
        </p:nvSpPr>
        <p:spPr>
          <a:xfrm>
            <a:off x="6840000" y="1440000"/>
            <a:ext cx="3119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Роль тувинского языка</a:t>
            </a: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Роль русского языка</a:t>
            </a:r>
          </a:p>
        </p:txBody>
      </p:sp>
      <p:sp>
        <p:nvSpPr>
          <p:cNvPr id="109" name="Не равно 10"/>
          <p:cNvSpPr/>
          <p:nvPr/>
        </p:nvSpPr>
        <p:spPr>
          <a:xfrm>
            <a:off x="7499520" y="1800000"/>
            <a:ext cx="420480" cy="2934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E7F0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Box 5"/>
          <p:cNvSpPr/>
          <p:nvPr/>
        </p:nvSpPr>
        <p:spPr>
          <a:xfrm>
            <a:off x="6840000" y="2880000"/>
            <a:ext cx="4860000" cy="31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Тувинский язык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Язык с достаточно высокой степенью витальности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Сферы образования и культуры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Русский язык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Язык межнационального общения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Сферы управления и делопроизводства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Переход к монолингвальной практике общения среди городской молодежи</a:t>
            </a:r>
            <a:endParaRPr lang="ru-RU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" name="Рисунок 8" descr="Изображение выглядит как карта&#10;&#10;Автоматически созданное описание"/>
          <p:cNvPicPr/>
          <p:nvPr/>
        </p:nvPicPr>
        <p:blipFill>
          <a:blip r:embed="rId2"/>
          <a:srcRect b="6837"/>
          <a:stretch/>
        </p:blipFill>
        <p:spPr>
          <a:xfrm>
            <a:off x="1080000" y="1440000"/>
            <a:ext cx="5580000" cy="292572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39CFF9-431B-4E3D-99C6-5081D306603E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" name="Рисунок 112"/>
          <p:cNvPicPr/>
          <p:nvPr/>
        </p:nvPicPr>
        <p:blipFill>
          <a:blip r:embed="rId3"/>
          <a:stretch/>
        </p:blipFill>
        <p:spPr>
          <a:xfrm rot="3600">
            <a:off x="1591920" y="4451760"/>
            <a:ext cx="4497840" cy="193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8"/>
          <p:cNvSpPr/>
          <p:nvPr/>
        </p:nvSpPr>
        <p:spPr>
          <a:xfrm>
            <a:off x="8153400" y="1099800"/>
            <a:ext cx="39600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  <a:ea typeface="Calibri"/>
              </a:rPr>
              <a:t>174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русскоязычных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монолингва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65 тувинско-русских билингвов 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Заголовок 1"/>
          <p:cNvSpPr/>
          <p:nvPr/>
        </p:nvSpPr>
        <p:spPr>
          <a:xfrm>
            <a:off x="838080" y="0"/>
            <a:ext cx="1051524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Дизайн исследования</a:t>
            </a: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Информанты и материалы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6" name="Рисунок 21"/>
          <p:cNvPicPr/>
          <p:nvPr/>
        </p:nvPicPr>
        <p:blipFill>
          <a:blip r:embed="rId2"/>
          <a:srcRect l="1738"/>
          <a:stretch/>
        </p:blipFill>
        <p:spPr>
          <a:xfrm>
            <a:off x="379440" y="4500000"/>
            <a:ext cx="6640560" cy="1756080"/>
          </a:xfrm>
          <a:prstGeom prst="rect">
            <a:avLst/>
          </a:prstGeom>
          <a:ln w="0"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7" name="PlaceHolder 1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FA720E-F58A-4545-9C0C-1BD5D39DC725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3"/>
          <a:stretch/>
        </p:blipFill>
        <p:spPr>
          <a:xfrm>
            <a:off x="340920" y="1552680"/>
            <a:ext cx="6679080" cy="2284200"/>
          </a:xfrm>
          <a:prstGeom prst="rect">
            <a:avLst/>
          </a:prstGeom>
          <a:ln w="0"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316139" y="1866060"/>
            <a:ext cx="4393800" cy="12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48 текстов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публичная группа «Подслушано»</a:t>
            </a:r>
            <a:br>
              <a:rPr sz="2000"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социальная сеть ВК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(6 текстов на каждый класс эмоций)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Прямая соединительная линия 119"/>
          <p:cNvSpPr/>
          <p:nvPr/>
        </p:nvSpPr>
        <p:spPr>
          <a:xfrm>
            <a:off x="2880000" y="1800000"/>
            <a:ext cx="4140000" cy="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Прямая соединительная линия 120"/>
          <p:cNvSpPr/>
          <p:nvPr/>
        </p:nvSpPr>
        <p:spPr>
          <a:xfrm>
            <a:off x="2700000" y="1980000"/>
            <a:ext cx="1980000" cy="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TextBox 6"/>
          <p:cNvSpPr/>
          <p:nvPr/>
        </p:nvSpPr>
        <p:spPr>
          <a:xfrm>
            <a:off x="4320000" y="3776040"/>
            <a:ext cx="27000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[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Красноярскстат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2022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]</a:t>
            </a:r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23" name="Таблица 11"/>
          <p:cNvGraphicFramePr/>
          <p:nvPr>
            <p:extLst>
              <p:ext uri="{D42A27DB-BD31-4B8C-83A1-F6EECF244321}">
                <p14:modId xmlns:p14="http://schemas.microsoft.com/office/powerpoint/2010/main" val="2706842450"/>
              </p:ext>
            </p:extLst>
          </p:nvPr>
        </p:nvGraphicFramePr>
        <p:xfrm>
          <a:off x="7286322" y="3236644"/>
          <a:ext cx="4680000" cy="3396552"/>
        </p:xfrm>
        <a:graphic>
          <a:graphicData uri="http://schemas.openxmlformats.org/drawingml/2006/table">
            <a:tbl>
              <a:tblPr/>
              <a:tblGrid>
                <a:gridCol w="196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Эмоциональный класс текстов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Хештег в «Подслушано»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Грусть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#Подслушано_одиночество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Воодушевление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#Подслушано_успех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Радость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#Подслушано_счастье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Страх 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#Подслушано_страшное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Отвращение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#Подслушано_фууу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Гнев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#Подслушано_БЕСИТ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Стыд 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#Подслушано_стыдно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Удивление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#Подслушано_наблюдения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#Подслушано_странное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5"/>
          <p:cNvSpPr/>
          <p:nvPr/>
        </p:nvSpPr>
        <p:spPr>
          <a:xfrm>
            <a:off x="8100000" y="5940000"/>
            <a:ext cx="384876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[Birdsong, Gertken, Amengual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2012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]</a:t>
            </a:r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4" name="Рисунок 7"/>
          <p:cNvPicPr/>
          <p:nvPr/>
        </p:nvPicPr>
        <p:blipFill>
          <a:blip r:embed="rId3"/>
          <a:stretch/>
        </p:blipFill>
        <p:spPr>
          <a:xfrm>
            <a:off x="8587800" y="1065240"/>
            <a:ext cx="3292200" cy="4874760"/>
          </a:xfrm>
          <a:prstGeom prst="rect">
            <a:avLst/>
          </a:prstGeom>
          <a:ln w="0">
            <a:noFill/>
          </a:ln>
        </p:spPr>
      </p:pic>
      <p:sp>
        <p:nvSpPr>
          <p:cNvPr id="135" name="Заголовок 1"/>
          <p:cNvSpPr/>
          <p:nvPr/>
        </p:nvSpPr>
        <p:spPr>
          <a:xfrm>
            <a:off x="824760" y="0"/>
            <a:ext cx="1051524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Дизайн исследования</a:t>
            </a: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Процедура разметки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6" name="Рисунок 8"/>
          <p:cNvPicPr/>
          <p:nvPr/>
        </p:nvPicPr>
        <p:blipFill>
          <a:blip r:embed="rId4"/>
          <a:stretch/>
        </p:blipFill>
        <p:spPr>
          <a:xfrm>
            <a:off x="824760" y="1536840"/>
            <a:ext cx="7246440" cy="476316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C5FF8F-D577-415B-9BD8-A127195B295E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1715</Words>
  <Application>Microsoft Office PowerPoint</Application>
  <PresentationFormat>Широкоэкранный</PresentationFormat>
  <Paragraphs>235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Microsoft Sans Serif</vt:lpstr>
      <vt:lpstr>Times New Roman</vt:lpstr>
      <vt:lpstr>Trebuchet MS</vt:lpstr>
      <vt:lpstr>Verdana</vt:lpstr>
      <vt:lpstr>YS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Тувинско-русская билингвальная языковая ситуация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Сравнительный анализ относительной плотности распределения оценок по диагоналям Куба Лёвхейма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НУГ_Когнитивные_исследования_языка</dc:title>
  <cp:lastModifiedBy>User</cp:lastModifiedBy>
  <cp:revision>6</cp:revision>
  <dcterms:created xsi:type="dcterms:W3CDTF">2024-01-23T11:29:05Z</dcterms:created>
  <dcterms:modified xsi:type="dcterms:W3CDTF">2024-05-21T10:10:02Z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2023-11-09T00:00:00Z</vt:filetime>
  </property>
  <property fmtid="{D5CDD505-2E9C-101B-9397-08002B2CF9AE}" pid="3" name="Creator">
    <vt:lpwstr>Keynote</vt:lpwstr>
  </property>
  <property fmtid="{D5CDD505-2E9C-101B-9397-08002B2CF9AE}" pid="4" name="LastSaved">
    <vt:filetime>2024-01-23T00:00:00Z</vt:filetime>
  </property>
  <property fmtid="{D5CDD505-2E9C-101B-9397-08002B2CF9AE}" pid="5" name="Producer">
    <vt:lpwstr>macOS Version 13.6.1 (Build 22G313) Quartz PDFContext</vt:lpwstr>
  </property>
</Properties>
</file>