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71" r:id="rId5"/>
    <p:sldId id="272" r:id="rId6"/>
    <p:sldId id="286" r:id="rId7"/>
    <p:sldId id="287" r:id="rId8"/>
    <p:sldId id="278" r:id="rId9"/>
    <p:sldId id="288" r:id="rId10"/>
    <p:sldId id="29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299" r:id="rId22"/>
    <p:sldId id="301" r:id="rId23"/>
    <p:sldId id="302" r:id="rId24"/>
    <p:sldId id="305" r:id="rId25"/>
    <p:sldId id="303" r:id="rId26"/>
    <p:sldId id="306" r:id="rId27"/>
    <p:sldId id="307" r:id="rId28"/>
    <p:sldId id="308" r:id="rId29"/>
    <p:sldId id="309" r:id="rId30"/>
    <p:sldId id="310" r:id="rId31"/>
    <p:sldId id="312" r:id="rId32"/>
    <p:sldId id="311" r:id="rId33"/>
    <p:sldId id="313" r:id="rId34"/>
    <p:sldId id="315" r:id="rId35"/>
    <p:sldId id="314" r:id="rId36"/>
    <p:sldId id="316" r:id="rId37"/>
    <p:sldId id="285" r:id="rId3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4698"/>
  </p:normalViewPr>
  <p:slideViewPr>
    <p:cSldViewPr snapToGrid="0" snapToObjects="1">
      <p:cViewPr>
        <p:scale>
          <a:sx n="98" d="100"/>
          <a:sy n="98" d="100"/>
        </p:scale>
        <p:origin x="1432" y="47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4/11/24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4/11/24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407373" cy="1978323"/>
          </a:xfrm>
        </p:spPr>
        <p:txBody>
          <a:bodyPr/>
          <a:lstStyle/>
          <a:p>
            <a:r>
              <a:rPr lang="ru-RU" b="1" dirty="0"/>
              <a:t>Сложность текстов об искусстве: лингвистический анализ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НИУ ВШЭ Санкт-Петербург</a:t>
            </a:r>
            <a:endParaRPr lang="en-US" dirty="0"/>
          </a:p>
          <a:p>
            <a:r>
              <a:rPr lang="en-US" dirty="0"/>
              <a:t>SmolCon-2024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382993"/>
            <a:ext cx="6824443" cy="1524161"/>
          </a:xfrm>
        </p:spPr>
        <p:txBody>
          <a:bodyPr>
            <a:normAutofit/>
          </a:bodyPr>
          <a:lstStyle/>
          <a:p>
            <a:r>
              <a:rPr lang="ru-RU" dirty="0"/>
              <a:t>Куликова Елизавета (@</a:t>
            </a:r>
            <a:r>
              <a:rPr lang="en-US" dirty="0" err="1"/>
              <a:t>elizavetakulikova</a:t>
            </a:r>
            <a:r>
              <a:rPr lang="en-US" dirty="0"/>
              <a:t>)</a:t>
            </a:r>
            <a:r>
              <a:rPr lang="ru-RU" dirty="0"/>
              <a:t> </a:t>
            </a:r>
          </a:p>
          <a:p>
            <a:r>
              <a:rPr lang="ru-RU" dirty="0"/>
              <a:t>Колмогорова Полина</a:t>
            </a:r>
            <a:r>
              <a:rPr lang="en-US" dirty="0"/>
              <a:t> (@</a:t>
            </a:r>
            <a:r>
              <a:rPr lang="en-US" dirty="0" err="1"/>
              <a:t>kolmogorovapa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  <a:p>
            <a:r>
              <a:rPr lang="ru-RU" sz="1300" dirty="0"/>
              <a:t>Публикация подготовлена в результате проведения исследования по проекту </a:t>
            </a:r>
            <a:r>
              <a:rPr lang="fr-FR" sz="1300" dirty="0"/>
              <a:t>No 24-00-033 «</a:t>
            </a:r>
            <a:r>
              <a:rPr lang="ru-RU" sz="1300" dirty="0"/>
              <a:t>Экспериментальное изучение и моделирование когнитивных механизмов речевой деятельности» в рамках Программы «Научный фонд Национального исследовательского университета “Высшая школа экономики” (НИУ ВШЭ)» в 2024 г.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1D894E-BD02-8C9E-7D27-F8C07032B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96"/>
          <a:stretch/>
        </p:blipFill>
        <p:spPr>
          <a:xfrm>
            <a:off x="7662691" y="3300754"/>
            <a:ext cx="3341767" cy="26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76983" y="2647718"/>
            <a:ext cx="4527321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Со всеми 132 метриками можно ознакомиться по </a:t>
            </a:r>
            <a:r>
              <a:rPr lang="en-US" sz="3200" dirty="0"/>
              <a:t>QR-</a:t>
            </a:r>
            <a:r>
              <a:rPr lang="ru-RU" sz="3200" dirty="0"/>
              <a:t>коду в разделе «</a:t>
            </a:r>
            <a:r>
              <a:rPr lang="en-US" sz="3200" dirty="0"/>
              <a:t>Metrics description</a:t>
            </a:r>
            <a:r>
              <a:rPr lang="ru-RU" sz="3200" dirty="0"/>
              <a:t>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BE89E7-2833-2EDF-6C05-CA180A804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710" y="1495099"/>
            <a:ext cx="4773600" cy="4773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C293FC-271E-03C9-8B21-7CE1CC79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834" y="2203450"/>
            <a:ext cx="1539266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3" y="126931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Предобработка результатов: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1EE11-90DB-87AF-5EB7-B722EEF97C48}"/>
              </a:ext>
            </a:extLst>
          </p:cNvPr>
          <p:cNvSpPr txBox="1"/>
          <p:nvPr/>
        </p:nvSpPr>
        <p:spPr>
          <a:xfrm>
            <a:off x="365563" y="1949490"/>
            <a:ext cx="11125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arenR"/>
            </a:pPr>
            <a:r>
              <a:rPr lang="ru-RU" sz="2400" dirty="0">
                <a:latin typeface="HSE Sans" panose="02000000000000000000" pitchFamily="2" charset="0"/>
              </a:rPr>
              <a:t> Получили метрики</a:t>
            </a:r>
          </a:p>
          <a:p>
            <a:pPr marL="228600" indent="-228600" algn="l">
              <a:buAutoNum type="arabicParenR"/>
            </a:pPr>
            <a:endParaRPr lang="ru-RU" sz="2400" dirty="0">
              <a:latin typeface="HSE Sans" panose="02000000000000000000" pitchFamily="2" charset="0"/>
            </a:endParaRPr>
          </a:p>
          <a:p>
            <a:pPr marL="228600" indent="-228600">
              <a:buFontTx/>
              <a:buAutoNum type="arabicParenR"/>
            </a:pPr>
            <a:r>
              <a:rPr lang="ru-RU" sz="2400" dirty="0">
                <a:latin typeface="HSE Sans" panose="02000000000000000000" pitchFamily="2" charset="0"/>
              </a:rPr>
              <a:t> Нормализовали абсолютные величины, учитывая разницу в количестве токенов в каждом из корпусов </a:t>
            </a:r>
          </a:p>
          <a:p>
            <a:pPr marL="228600" indent="-228600">
              <a:buFontTx/>
              <a:buAutoNum type="arabicParenR"/>
            </a:pPr>
            <a:endParaRPr lang="ru-RU" sz="2400" dirty="0">
              <a:latin typeface="HSE Sans" panose="02000000000000000000" pitchFamily="2" charset="0"/>
            </a:endParaRPr>
          </a:p>
          <a:p>
            <a:pPr marL="228600" indent="-228600">
              <a:buFontTx/>
              <a:buAutoNum type="arabicParenR"/>
            </a:pPr>
            <a:r>
              <a:rPr lang="ru-RU" sz="2400" dirty="0">
                <a:latin typeface="HSE Sans" panose="02000000000000000000" pitchFamily="2" charset="0"/>
              </a:rPr>
              <a:t> Получили средние значения для всех метрик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1FBB44-117A-B647-D0A2-4B51E23E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736" y="3980096"/>
            <a:ext cx="2871033" cy="21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4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7999944" y="1429169"/>
            <a:ext cx="403256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Специфические характеристики текстов с сайта Эрмитажа: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DD4038-85C9-5C65-32AE-F6BD94090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015" y="3757743"/>
            <a:ext cx="2656816" cy="26726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2A1DE1-9D64-1C3D-705C-B9550663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76" y="1223944"/>
            <a:ext cx="6844231" cy="54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2" y="1269311"/>
            <a:ext cx="7442953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Количество числовых символов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1EE11-90DB-87AF-5EB7-B722EEF97C48}"/>
              </a:ext>
            </a:extLst>
          </p:cNvPr>
          <p:cNvSpPr txBox="1"/>
          <p:nvPr/>
        </p:nvSpPr>
        <p:spPr>
          <a:xfrm>
            <a:off x="365561" y="3259744"/>
            <a:ext cx="1112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HSE Sans" panose="02000000000000000000" pitchFamily="2" charset="0"/>
              </a:rPr>
              <a:t>«В витринах у окна представлены французский фаянс </a:t>
            </a:r>
            <a:r>
              <a:rPr lang="ru-RU" sz="2400" b="1" u="sng" dirty="0">
                <a:latin typeface="HSE Sans" panose="02000000000000000000" pitchFamily="2" charset="0"/>
              </a:rPr>
              <a:t>второй</a:t>
            </a:r>
            <a:r>
              <a:rPr lang="ru-RU" sz="2400" dirty="0">
                <a:latin typeface="HSE Sans" panose="02000000000000000000" pitchFamily="2" charset="0"/>
              </a:rPr>
              <a:t> половины </a:t>
            </a:r>
            <a:r>
              <a:rPr lang="fr-FR" sz="2400" b="1" u="sng" dirty="0">
                <a:latin typeface="HSE Sans" panose="02000000000000000000" pitchFamily="2" charset="0"/>
              </a:rPr>
              <a:t>XVIII</a:t>
            </a:r>
            <a:r>
              <a:rPr lang="fr-FR" sz="2400" dirty="0">
                <a:latin typeface="HSE Sans" panose="02000000000000000000" pitchFamily="2" charset="0"/>
              </a:rPr>
              <a:t> </a:t>
            </a:r>
            <a:r>
              <a:rPr lang="ru-RU" sz="2400" dirty="0">
                <a:latin typeface="HSE Sans" panose="02000000000000000000" pitchFamily="2" charset="0"/>
              </a:rPr>
              <a:t>века в стиле рококо и предметы из десертного сервиза со сценами по гравюрам Жана Батиста </a:t>
            </a:r>
            <a:r>
              <a:rPr lang="ru-RU" sz="2400" dirty="0" err="1">
                <a:latin typeface="HSE Sans" panose="02000000000000000000" pitchFamily="2" charset="0"/>
              </a:rPr>
              <a:t>Пиллемана</a:t>
            </a:r>
            <a:r>
              <a:rPr lang="ru-RU" sz="2400" dirty="0">
                <a:latin typeface="HSE Sans" panose="02000000000000000000" pitchFamily="2" charset="0"/>
              </a:rPr>
              <a:t> (</a:t>
            </a:r>
            <a:r>
              <a:rPr lang="ru-RU" sz="2400" b="1" u="sng" dirty="0">
                <a:latin typeface="HSE Sans" panose="02000000000000000000" pitchFamily="2" charset="0"/>
              </a:rPr>
              <a:t>1728-1808</a:t>
            </a:r>
            <a:r>
              <a:rPr lang="ru-RU" sz="2400" dirty="0">
                <a:latin typeface="HSE Sans" panose="02000000000000000000" pitchFamily="2" charset="0"/>
              </a:rPr>
              <a:t>)».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E579-C9E5-0AE7-C997-1CB1CDA3C446}"/>
              </a:ext>
            </a:extLst>
          </p:cNvPr>
          <p:cNvSpPr txBox="1"/>
          <p:nvPr/>
        </p:nvSpPr>
        <p:spPr>
          <a:xfrm>
            <a:off x="365562" y="1876541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13,8589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12,1017</a:t>
            </a:r>
          </a:p>
          <a:p>
            <a:pPr algn="l"/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12,1776 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76700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2" y="1269311"/>
            <a:ext cx="7442953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err="1"/>
              <a:t>Yule's</a:t>
            </a:r>
            <a:r>
              <a:rPr lang="fr-FR" sz="3600" b="1" dirty="0"/>
              <a:t> I </a:t>
            </a:r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1EE11-90DB-87AF-5EB7-B722EEF97C48}"/>
              </a:ext>
            </a:extLst>
          </p:cNvPr>
          <p:cNvSpPr txBox="1"/>
          <p:nvPr/>
        </p:nvSpPr>
        <p:spPr>
          <a:xfrm>
            <a:off x="365559" y="3522821"/>
            <a:ext cx="1112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HSE Sans" panose="02000000000000000000" pitchFamily="2" charset="0"/>
              </a:rPr>
              <a:t>Yule's</a:t>
            </a:r>
            <a:r>
              <a:rPr lang="fr-FR" sz="2400" b="1" dirty="0">
                <a:latin typeface="HSE Sans" panose="02000000000000000000" pitchFamily="2" charset="0"/>
              </a:rPr>
              <a:t> I (</a:t>
            </a:r>
            <a:r>
              <a:rPr lang="ru-RU" sz="2400" b="1" dirty="0">
                <a:latin typeface="HSE Sans" panose="02000000000000000000" pitchFamily="2" charset="0"/>
              </a:rPr>
              <a:t>Индекс Юла) </a:t>
            </a:r>
            <a:r>
              <a:rPr lang="ru-RU" sz="2400" dirty="0">
                <a:latin typeface="HSE Sans" panose="02000000000000000000" pitchFamily="2" charset="0"/>
              </a:rPr>
              <a:t>– это статистический показатель разнообразия лексики в тексте, который измеряет разнообразие уникальных слов по сравнению с их общим количеством </a:t>
            </a:r>
            <a:r>
              <a:rPr lang="en-US" sz="2400" dirty="0">
                <a:latin typeface="HSE Sans" panose="02000000000000000000" pitchFamily="2" charset="0"/>
              </a:rPr>
              <a:t>[</a:t>
            </a:r>
            <a:r>
              <a:rPr lang="ru-RU" sz="2400" dirty="0" err="1">
                <a:latin typeface="HSE Sans" panose="02000000000000000000" pitchFamily="2" charset="0"/>
              </a:rPr>
              <a:t>Есперсен</a:t>
            </a:r>
            <a:r>
              <a:rPr lang="ru-RU" sz="2400" dirty="0">
                <a:latin typeface="HSE Sans" panose="02000000000000000000" pitchFamily="2" charset="0"/>
              </a:rPr>
              <a:t>, 1958</a:t>
            </a:r>
            <a:r>
              <a:rPr lang="en-US" sz="2400" dirty="0">
                <a:latin typeface="HSE Sans" panose="02000000000000000000" pitchFamily="2" charset="0"/>
              </a:rPr>
              <a:t>].</a:t>
            </a:r>
            <a:r>
              <a:rPr lang="ru-RU" sz="2400" dirty="0">
                <a:latin typeface="HSE Sans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E579-C9E5-0AE7-C997-1CB1CDA3C446}"/>
              </a:ext>
            </a:extLst>
          </p:cNvPr>
          <p:cNvSpPr txBox="1"/>
          <p:nvPr/>
        </p:nvSpPr>
        <p:spPr>
          <a:xfrm>
            <a:off x="365560" y="1848895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82,4918 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18,3645</a:t>
            </a:r>
          </a:p>
          <a:p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41,1213</a:t>
            </a:r>
            <a:endParaRPr lang="ru-RU" sz="2000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1ACB8A-C9FA-D5E2-36C9-1E4FD7BE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79" y="1447939"/>
            <a:ext cx="2456288" cy="1954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3A7827-B659-9EAE-953A-16D402ED073B}"/>
              </a:ext>
            </a:extLst>
          </p:cNvPr>
          <p:cNvSpPr txBox="1"/>
          <p:nvPr/>
        </p:nvSpPr>
        <p:spPr>
          <a:xfrm>
            <a:off x="6096000" y="5614093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Тексты Эрмитажа менее клишированные!</a:t>
            </a:r>
            <a:endParaRPr lang="fr-FR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C3C533-B890-06A3-140B-682C682AA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7317">
            <a:off x="4794852" y="4901119"/>
            <a:ext cx="1294677" cy="5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2" y="1409667"/>
            <a:ext cx="587914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Пропорция кратких причастий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E579-C9E5-0AE7-C997-1CB1CDA3C446}"/>
              </a:ext>
            </a:extLst>
          </p:cNvPr>
          <p:cNvSpPr txBox="1"/>
          <p:nvPr/>
        </p:nvSpPr>
        <p:spPr>
          <a:xfrm>
            <a:off x="365559" y="2671071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0,0196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0,0099</a:t>
            </a:r>
          </a:p>
          <a:p>
            <a:pPr algn="l"/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0,0074</a:t>
            </a:r>
            <a:endParaRPr lang="ru-RU" sz="2000" i="1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C4E7D993-1F96-6698-0F98-5C4B432996C0}"/>
              </a:ext>
            </a:extLst>
          </p:cNvPr>
          <p:cNvSpPr txBox="1">
            <a:spLocks/>
          </p:cNvSpPr>
          <p:nvPr/>
        </p:nvSpPr>
        <p:spPr>
          <a:xfrm>
            <a:off x="418782" y="3922184"/>
            <a:ext cx="7442953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Пропорция инфинитивов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D71869-8FAA-4A2E-C4BE-6D7D0CFF78BE}"/>
              </a:ext>
            </a:extLst>
          </p:cNvPr>
          <p:cNvSpPr txBox="1"/>
          <p:nvPr/>
        </p:nvSpPr>
        <p:spPr>
          <a:xfrm>
            <a:off x="365559" y="4551858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0,0049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0,0149</a:t>
            </a:r>
          </a:p>
          <a:p>
            <a:pPr algn="l"/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0,0180</a:t>
            </a:r>
            <a:endParaRPr lang="ru-RU" sz="2000" i="1" dirty="0"/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99780924-CF0D-6E77-26AC-9BB2D353BF4D}"/>
              </a:ext>
            </a:extLst>
          </p:cNvPr>
          <p:cNvSpPr txBox="1">
            <a:spLocks/>
          </p:cNvSpPr>
          <p:nvPr/>
        </p:nvSpPr>
        <p:spPr>
          <a:xfrm>
            <a:off x="5970498" y="3917408"/>
            <a:ext cx="587914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Пропорция частиц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2C1F1F36-D118-646B-987D-5A8AD5C465EB}"/>
              </a:ext>
            </a:extLst>
          </p:cNvPr>
          <p:cNvSpPr txBox="1">
            <a:spLocks/>
          </p:cNvSpPr>
          <p:nvPr/>
        </p:nvSpPr>
        <p:spPr>
          <a:xfrm>
            <a:off x="5928089" y="1405950"/>
            <a:ext cx="587914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Пропорция сравнительных форм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2BA312-A71F-D130-D0DD-CA0446F40421}"/>
              </a:ext>
            </a:extLst>
          </p:cNvPr>
          <p:cNvSpPr txBox="1"/>
          <p:nvPr/>
        </p:nvSpPr>
        <p:spPr>
          <a:xfrm>
            <a:off x="5928089" y="2646424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0,0004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0,0012</a:t>
            </a:r>
          </a:p>
          <a:p>
            <a:pPr algn="l"/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0,0019</a:t>
            </a:r>
            <a:endParaRPr lang="ru-RU" sz="20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DEDFD-F825-4560-810C-A0F3EB81BE0A}"/>
              </a:ext>
            </a:extLst>
          </p:cNvPr>
          <p:cNvSpPr txBox="1"/>
          <p:nvPr/>
        </p:nvSpPr>
        <p:spPr>
          <a:xfrm>
            <a:off x="5921828" y="4527211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0,0111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0,0202</a:t>
            </a:r>
          </a:p>
          <a:p>
            <a:pPr algn="l"/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0,0179</a:t>
            </a:r>
            <a:endParaRPr lang="ru-RU" sz="2000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A8E5F5-1565-1423-E224-71406887BF4D}"/>
              </a:ext>
            </a:extLst>
          </p:cNvPr>
          <p:cNvSpPr txBox="1"/>
          <p:nvPr/>
        </p:nvSpPr>
        <p:spPr>
          <a:xfrm>
            <a:off x="5921828" y="5766641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Тексты Эрмитажа более дескриптивные!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4720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2" y="1269311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лексических показателей </a:t>
            </a:r>
            <a:r>
              <a:rPr lang="ru-RU" sz="3600" b="1" dirty="0" err="1"/>
              <a:t>деонтической</a:t>
            </a:r>
            <a:r>
              <a:rPr lang="ru-RU" sz="3600" b="1" dirty="0"/>
              <a:t> и </a:t>
            </a:r>
            <a:r>
              <a:rPr lang="ru-RU" sz="3600" b="1" dirty="0" err="1"/>
              <a:t>алетической</a:t>
            </a:r>
            <a:r>
              <a:rPr lang="ru-RU" sz="3600" b="1" dirty="0"/>
              <a:t> модальностей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E579-C9E5-0AE7-C997-1CB1CDA3C446}"/>
              </a:ext>
            </a:extLst>
          </p:cNvPr>
          <p:cNvSpPr txBox="1"/>
          <p:nvPr/>
        </p:nvSpPr>
        <p:spPr>
          <a:xfrm>
            <a:off x="365559" y="2421519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0,0036 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0,0067</a:t>
            </a:r>
          </a:p>
          <a:p>
            <a:pPr algn="l"/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0,0059</a:t>
            </a:r>
            <a:endParaRPr lang="ru-RU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75C4B-EF56-92A1-98DB-0188E0236DAC}"/>
              </a:ext>
            </a:extLst>
          </p:cNvPr>
          <p:cNvSpPr txBox="1"/>
          <p:nvPr/>
        </p:nvSpPr>
        <p:spPr>
          <a:xfrm>
            <a:off x="365559" y="3867573"/>
            <a:ext cx="11591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Художник Н. Мухин на выставке в РАХ в 2013 году определил задачи религиозного искусства: «Искусство </a:t>
            </a:r>
            <a:r>
              <a:rPr lang="ru-RU" b="1" u="sng" dirty="0"/>
              <a:t>должно </a:t>
            </a:r>
            <a:r>
              <a:rPr lang="ru-RU" dirty="0"/>
              <a:t>дать ощущение понимания жизни 21 века» [8, с. 442]. </a:t>
            </a:r>
            <a:r>
              <a:rPr lang="en-US" dirty="0"/>
              <a:t>&lt;…&gt; </a:t>
            </a:r>
            <a:r>
              <a:rPr lang="ru-RU" dirty="0"/>
              <a:t>Если обратиться к технической стороне вопроса, то </a:t>
            </a:r>
            <a:r>
              <a:rPr lang="ru-RU" b="1" u="sng" dirty="0"/>
              <a:t>необходимо </a:t>
            </a:r>
            <a:r>
              <a:rPr lang="ru-RU" dirty="0"/>
              <a:t>отметить, что работы написаны (в отличие от станковых произведений того же автора) в технике плави.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0790A-DBFB-A045-4DFE-8AE10A25B349}"/>
              </a:ext>
            </a:extLst>
          </p:cNvPr>
          <p:cNvSpPr txBox="1"/>
          <p:nvPr/>
        </p:nvSpPr>
        <p:spPr>
          <a:xfrm>
            <a:off x="6096000" y="5614093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Текстам Эрмитажа не свойственна модальность возможности и долженствования!</a:t>
            </a:r>
            <a:endParaRPr lang="fr-FR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A6D69E-9A0D-50F8-2FEE-BD41685E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64" y="5282695"/>
            <a:ext cx="2298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83650" y="2870549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/>
              <a:t>Но тексты Эрмитажа сложнее?...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382C71-B36E-664E-9769-B5E92E69D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362" y="4435006"/>
            <a:ext cx="3009275" cy="20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0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2" y="1269311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слов текстового </a:t>
            </a:r>
            <a:r>
              <a:rPr lang="ru-RU" sz="3600" b="1" dirty="0" err="1"/>
              <a:t>дейксиса</a:t>
            </a:r>
            <a:r>
              <a:rPr lang="ru-RU" sz="3600" b="1" dirty="0"/>
              <a:t>, обеспечивающего связность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E579-C9E5-0AE7-C997-1CB1CDA3C446}"/>
              </a:ext>
            </a:extLst>
          </p:cNvPr>
          <p:cNvSpPr txBox="1"/>
          <p:nvPr/>
        </p:nvSpPr>
        <p:spPr>
          <a:xfrm>
            <a:off x="365559" y="2409611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0,0007</a:t>
            </a:r>
          </a:p>
          <a:p>
            <a:pPr algn="l"/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0,1414 </a:t>
            </a:r>
          </a:p>
          <a:p>
            <a:pPr algn="l"/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0,0028 </a:t>
            </a:r>
            <a:endParaRPr lang="ru-RU" sz="2000" i="1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E2EB84EB-E3A1-C55C-1CDC-F026A60B191F}"/>
              </a:ext>
            </a:extLst>
          </p:cNvPr>
          <p:cNvSpPr txBox="1">
            <a:spLocks/>
          </p:cNvSpPr>
          <p:nvPr/>
        </p:nvSpPr>
        <p:spPr>
          <a:xfrm>
            <a:off x="418782" y="3480171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пассивных конструкций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365558" y="4074353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0,0982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0,0254  </a:t>
            </a:r>
          </a:p>
          <a:p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0,0477  </a:t>
            </a:r>
            <a:endParaRPr lang="ru-RU" sz="2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A0E18E-ADD3-0728-5055-A03E60A87029}"/>
              </a:ext>
            </a:extLst>
          </p:cNvPr>
          <p:cNvSpPr txBox="1"/>
          <p:nvPr/>
        </p:nvSpPr>
        <p:spPr>
          <a:xfrm>
            <a:off x="294028" y="4978576"/>
            <a:ext cx="117464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 окна </a:t>
            </a:r>
            <a:r>
              <a:rPr lang="ru-RU" b="1" u="sng" dirty="0"/>
              <a:t>расположен</a:t>
            </a:r>
            <a:r>
              <a:rPr lang="ru-RU" dirty="0"/>
              <a:t> беломраморный камин. На каминной полке − бронзовые часы с группой «Амур и Психея» (Санкт-Петербург, фабрика Феликса Шопена, </a:t>
            </a:r>
            <a:r>
              <a:rPr lang="fr-FR" dirty="0"/>
              <a:t>XIX). </a:t>
            </a:r>
            <a:r>
              <a:rPr lang="ru-RU" dirty="0"/>
              <a:t>Стол перед камином </a:t>
            </a:r>
            <a:r>
              <a:rPr lang="ru-RU" b="1" u="sng" dirty="0"/>
              <a:t>создан</a:t>
            </a:r>
            <a:r>
              <a:rPr lang="ru-RU" dirty="0"/>
              <a:t> во Флоренции в 1873. Его подстолье </a:t>
            </a:r>
            <a:r>
              <a:rPr lang="ru-RU" b="1" u="sng" dirty="0"/>
              <a:t>украшено</a:t>
            </a:r>
            <a:r>
              <a:rPr lang="ru-RU" dirty="0"/>
              <a:t> бронзовыми барельефами, столешница с изображением колесницы бога Аполлона и атрибутов девяти Муз </a:t>
            </a:r>
            <a:r>
              <a:rPr lang="ru-RU" b="1" u="sng" dirty="0"/>
              <a:t>выполнена</a:t>
            </a:r>
            <a:r>
              <a:rPr lang="ru-RU" dirty="0"/>
              <a:t> в технике флорентийской мозаики. Две мозаичные картины «Храм Сивиллы в Тиволи и водопад» и «Грот в Тиволи» </a:t>
            </a:r>
            <a:r>
              <a:rPr lang="ru-RU" b="1" u="sng" dirty="0"/>
              <a:t>исполнены</a:t>
            </a:r>
            <a:r>
              <a:rPr lang="ru-RU" dirty="0"/>
              <a:t> мастером Дж. </a:t>
            </a:r>
            <a:r>
              <a:rPr lang="ru-RU" dirty="0" err="1"/>
              <a:t>Раффаэлли</a:t>
            </a:r>
            <a:r>
              <a:rPr lang="ru-RU" dirty="0"/>
              <a:t> в 1817 в технике римской мозаики.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C21C65-BAFC-71A0-CA92-CBBC7F632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805" y="2667352"/>
            <a:ext cx="2931891" cy="24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0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2" y="1269311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Пропорция лексем первого ранга, выделенные на основе Закона Ципфа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effectLst/>
                <a:latin typeface="+mn-lt"/>
              </a:rPr>
              <a:t>Коллекция алтайских древностей скифского времени Государственного Эрмитажа, насчитывает более 5000 предметов. В этом зале представлены материалы курганов </a:t>
            </a:r>
            <a:r>
              <a:rPr lang="fr-FR" sz="1800" dirty="0">
                <a:effectLst/>
                <a:latin typeface="+mn-lt"/>
              </a:rPr>
              <a:t>VI-V </a:t>
            </a:r>
            <a:r>
              <a:rPr lang="ru-RU" sz="1800" dirty="0">
                <a:effectLst/>
                <a:latin typeface="+mn-lt"/>
              </a:rPr>
              <a:t>до н.э., которые были исследованы в Центральном Алтае в районе села Туэкта и урочище </a:t>
            </a:r>
            <a:r>
              <a:rPr lang="ru-RU" sz="1800" dirty="0" err="1">
                <a:effectLst/>
                <a:latin typeface="+mn-lt"/>
              </a:rPr>
              <a:t>Башадар</a:t>
            </a:r>
            <a:r>
              <a:rPr lang="ru-RU" sz="1800" dirty="0">
                <a:effectLst/>
                <a:latin typeface="+mn-lt"/>
              </a:rPr>
              <a:t>. В 1950 и 1954 на берегах рек Урсул и Каракол С.И. Руденко исследовал четыре кургана. В скифское время, в этих местах, удобных для скотоводства, местные жители проводили зиму и весну. В долинах окруженных горами находились превосходные зимние пастбища, которые могли прокормить отары овец и табуны лошадей, которые с наступлением лета перегоняли на летние пастбища. В Первом </a:t>
            </a:r>
            <a:r>
              <a:rPr lang="ru-RU" sz="1800" dirty="0" err="1">
                <a:effectLst/>
                <a:latin typeface="+mn-lt"/>
              </a:rPr>
              <a:t>Туэктинском</a:t>
            </a:r>
            <a:r>
              <a:rPr lang="ru-RU" sz="1800" dirty="0">
                <a:effectLst/>
                <a:latin typeface="+mn-lt"/>
              </a:rPr>
              <a:t> кургане, самом большом из числа раскопанных </a:t>
            </a:r>
            <a:r>
              <a:rPr lang="ru-RU" sz="1800" dirty="0" err="1">
                <a:effectLst/>
                <a:latin typeface="+mn-lt"/>
              </a:rPr>
              <a:t>С.И.Руденко</a:t>
            </a:r>
            <a:r>
              <a:rPr lang="ru-RU" sz="1800" dirty="0">
                <a:effectLst/>
                <a:latin typeface="+mn-lt"/>
              </a:rPr>
              <a:t>, вдоль южной стенки погребальной камеры был установлен выдолбленный из ствола вековой лиственницы массивный саркофаг. 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E579-C9E5-0AE7-C997-1CB1CDA3C446}"/>
              </a:ext>
            </a:extLst>
          </p:cNvPr>
          <p:cNvSpPr txBox="1"/>
          <p:nvPr/>
        </p:nvSpPr>
        <p:spPr>
          <a:xfrm>
            <a:off x="4779902" y="1965955"/>
            <a:ext cx="11125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a typeface="Times New Roman" panose="02020603050405020304" pitchFamily="18" charset="0"/>
              </a:rPr>
              <a:t>(если 0 − самые редкие, 8 − самые частотные слова языка) </a:t>
            </a:r>
            <a:endParaRPr lang="ru-RU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365563" y="2383466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0,0090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0,0066  </a:t>
            </a:r>
          </a:p>
          <a:p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0,0068  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13592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838A091-8E3B-1DD2-F01D-47C786D3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14" y="2134608"/>
            <a:ext cx="5797807" cy="3096821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9250391-0BC1-86DA-AD3F-29B24202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60" y="1321579"/>
            <a:ext cx="10274280" cy="61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Проблема сложности искусствоведческих текстов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2B41EAF6-DC55-7A3F-B69C-CC26ABDB9CC8}"/>
              </a:ext>
            </a:extLst>
          </p:cNvPr>
          <p:cNvSpPr txBox="1">
            <a:spLocks/>
          </p:cNvSpPr>
          <p:nvPr/>
        </p:nvSpPr>
        <p:spPr>
          <a:xfrm>
            <a:off x="796135" y="2171206"/>
            <a:ext cx="2542593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Сформировавшегося?</a:t>
            </a: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0642FCD1-8F08-CE3D-E441-B43CD4F04228}"/>
              </a:ext>
            </a:extLst>
          </p:cNvPr>
          <p:cNvSpPr txBox="1">
            <a:spLocks/>
          </p:cNvSpPr>
          <p:nvPr/>
        </p:nvSpPr>
        <p:spPr>
          <a:xfrm>
            <a:off x="771293" y="4225538"/>
            <a:ext cx="2428294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Пилястры с росписью по золоченому фону?</a:t>
            </a:r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CDAFB4CD-112C-02C5-F0DA-BC2B6269BF26}"/>
              </a:ext>
            </a:extLst>
          </p:cNvPr>
          <p:cNvSpPr txBox="1">
            <a:spLocks/>
          </p:cNvSpPr>
          <p:nvPr/>
        </p:nvSpPr>
        <p:spPr>
          <a:xfrm>
            <a:off x="3459163" y="5536421"/>
            <a:ext cx="5985510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Живописные десюдепорты, в которые вмонтированы расписные фарфоровые медальоны?</a:t>
            </a:r>
          </a:p>
        </p:txBody>
      </p:sp>
      <p:sp>
        <p:nvSpPr>
          <p:cNvPr id="40" name="Текст 4">
            <a:extLst>
              <a:ext uri="{FF2B5EF4-FFF2-40B4-BE49-F238E27FC236}">
                <a16:creationId xmlns:a16="http://schemas.microsoft.com/office/drawing/2014/main" id="{AF31E004-855C-7DFB-C243-23D09078BA55}"/>
              </a:ext>
            </a:extLst>
          </p:cNvPr>
          <p:cNvSpPr txBox="1">
            <a:spLocks/>
          </p:cNvSpPr>
          <p:nvPr/>
        </p:nvSpPr>
        <p:spPr>
          <a:xfrm>
            <a:off x="714143" y="5180627"/>
            <a:ext cx="2542593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Золоченой лепниной и живописью декорирован потолок?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7E2E315C-D99E-BDD1-A7DE-3CB9A45C224F}"/>
              </a:ext>
            </a:extLst>
          </p:cNvPr>
          <p:cNvSpPr txBox="1">
            <a:spLocks/>
          </p:cNvSpPr>
          <p:nvPr/>
        </p:nvSpPr>
        <p:spPr>
          <a:xfrm>
            <a:off x="771293" y="2710370"/>
            <a:ext cx="2542593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Убранство зала дополняет наборный паркет с изящным узором?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ECE60BE-30B3-0B32-AAC3-32394C14A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0" r="17672" b="10103"/>
          <a:stretch/>
        </p:blipFill>
        <p:spPr>
          <a:xfrm>
            <a:off x="9830743" y="2550532"/>
            <a:ext cx="1806934" cy="191859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DEC849-D917-DC07-2FAE-A733954A7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060" y="5253846"/>
            <a:ext cx="1130300" cy="698500"/>
          </a:xfrm>
          <a:prstGeom prst="rect">
            <a:avLst/>
          </a:prstGeom>
        </p:spPr>
      </p:pic>
      <p:sp>
        <p:nvSpPr>
          <p:cNvPr id="54" name="Текст 4">
            <a:extLst>
              <a:ext uri="{FF2B5EF4-FFF2-40B4-BE49-F238E27FC236}">
                <a16:creationId xmlns:a16="http://schemas.microsoft.com/office/drawing/2014/main" id="{407428B0-63BC-397E-F81F-BF0AFB06D7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51917" y="52604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93884" y="2240874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/>
              <a:t>Получается, что тексты Эрмитажа не похожи ни на публицистические тексты, ни на научные?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C246E-FF8A-4731-0995-361CEF8C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96" y="4807054"/>
            <a:ext cx="2750663" cy="18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7999944" y="1429169"/>
            <a:ext cx="403256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Характеристики «эрмитажных» текстов, приближающие их к информационно-публицистическим </a:t>
            </a:r>
            <a:r>
              <a:rPr lang="ru-RU" sz="3600" b="1" dirty="0" err="1"/>
              <a:t>медиатекстам</a:t>
            </a:r>
            <a:r>
              <a:rPr lang="ru-RU" sz="3600" b="1" dirty="0"/>
              <a:t>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30EE88-5FC3-5348-07F8-A5F6BD9E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43" y="1132739"/>
            <a:ext cx="6645037" cy="52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39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2" y="1269311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TTR</a:t>
            </a:r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365562" y="2175607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0,1474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0,1240   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0,1506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E6229-DDB8-E760-57A4-99E8B60F8E83}"/>
              </a:ext>
            </a:extLst>
          </p:cNvPr>
          <p:cNvSpPr txBox="1"/>
          <p:nvPr/>
        </p:nvSpPr>
        <p:spPr>
          <a:xfrm>
            <a:off x="365562" y="1772296"/>
            <a:ext cx="11125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ea typeface="Times New Roman" panose="02020603050405020304" pitchFamily="18" charset="0"/>
              </a:rPr>
              <a:t>Simple Type-</a:t>
            </a:r>
            <a:r>
              <a:rPr lang="fr-FR" sz="1600" dirty="0" err="1">
                <a:ea typeface="Times New Roman" panose="02020603050405020304" pitchFamily="18" charset="0"/>
              </a:rPr>
              <a:t>Token</a:t>
            </a:r>
            <a:r>
              <a:rPr lang="fr-FR" sz="1600" dirty="0">
                <a:ea typeface="Times New Roman" panose="02020603050405020304" pitchFamily="18" charset="0"/>
              </a:rPr>
              <a:t> Ratio </a:t>
            </a:r>
            <a:r>
              <a:rPr lang="ru-RU" sz="1600" dirty="0">
                <a:ea typeface="Times New Roman" panose="02020603050405020304" pitchFamily="18" charset="0"/>
              </a:rPr>
              <a:t>вычисляется как отношение числа уникальных слов (типов) к общему числу слов (токенов) в тексте </a:t>
            </a:r>
            <a:endParaRPr lang="ru-RU" sz="2000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418782" y="3139035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словоформ в дательном падеже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53FC3-65B3-73FB-D023-90807CD4D99B}"/>
              </a:ext>
            </a:extLst>
          </p:cNvPr>
          <p:cNvSpPr txBox="1"/>
          <p:nvPr/>
        </p:nvSpPr>
        <p:spPr>
          <a:xfrm>
            <a:off x="407967" y="3767685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0,0236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0,0067   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0,0246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D6561523-EE68-4CA4-6CED-C4D5B73A16E2}"/>
              </a:ext>
            </a:extLst>
          </p:cNvPr>
          <p:cNvSpPr txBox="1">
            <a:spLocks/>
          </p:cNvSpPr>
          <p:nvPr/>
        </p:nvSpPr>
        <p:spPr>
          <a:xfrm>
            <a:off x="418782" y="4699380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словоформ в именительном падеже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C2301-005B-5A99-357E-982237F19EA8}"/>
              </a:ext>
            </a:extLst>
          </p:cNvPr>
          <p:cNvSpPr txBox="1"/>
          <p:nvPr/>
        </p:nvSpPr>
        <p:spPr>
          <a:xfrm>
            <a:off x="407967" y="5359763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0,1826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0,0211  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0,1761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6687F4-584F-DCE3-1F86-B2E168F5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695" y="2933159"/>
            <a:ext cx="2362755" cy="17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4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14608" y="2207765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глаголов в будущем времени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514608" y="3433542"/>
            <a:ext cx="3646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0,0006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0,2645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0,0091 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</a:t>
            </a:r>
            <a:endParaRPr lang="ru-RU" sz="2000" i="1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6127870" y="2167402"/>
            <a:ext cx="5619909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глаголов в настоящем времени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53FC3-65B3-73FB-D023-90807CD4D99B}"/>
              </a:ext>
            </a:extLst>
          </p:cNvPr>
          <p:cNvSpPr txBox="1"/>
          <p:nvPr/>
        </p:nvSpPr>
        <p:spPr>
          <a:xfrm>
            <a:off x="6069390" y="3351446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0,0319 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0,1408    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0,0296 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0FA74-1756-B67B-FFCF-D2ED3F608BD4}"/>
              </a:ext>
            </a:extLst>
          </p:cNvPr>
          <p:cNvSpPr txBox="1"/>
          <p:nvPr/>
        </p:nvSpPr>
        <p:spPr>
          <a:xfrm>
            <a:off x="514608" y="5049510"/>
            <a:ext cx="10675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Похоже, все действительно так: тексты медиа рассказывают о новостях и происшествиях, а тексты Эрмитажа посвящены истории музейных экспонатов.</a:t>
            </a:r>
            <a:endParaRPr lang="fr-FR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9AD3B2-7F37-9EDF-0D42-9A8F9C26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898" y="5792754"/>
            <a:ext cx="927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14608" y="2207765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476982" y="2369291"/>
            <a:ext cx="1106686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941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простенке напротив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натюрморта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Шардена – «Собака на стойке перед куропаткой» (1725) Жан-Батиста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Удри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известного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анималиста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пейзажиста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нередко сочетавшего в своих картинах разные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жанры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 Картину фланкируют мраморные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Гудона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справа – «Портрет Вольтера» (1778), созданный скульптором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духе античного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бюста, слева – «Портрет И. П. Салтыкова» (1783). В углу, у окна – бронзовый «Портрет Екатерины II», выполненный по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оригиналу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Гудона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Еще одна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Гудона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«Портрет девушки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классического типа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(1775) из мрамора – находится у щита с «Прачкой» Шардена.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Обращение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скульптора к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античным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классическим – традициям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напоминает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 формировании в искусстве века Просвещения нового художественного направления – неоклассицизма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6127870" y="2167402"/>
            <a:ext cx="5619909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53FC3-65B3-73FB-D023-90807CD4D99B}"/>
              </a:ext>
            </a:extLst>
          </p:cNvPr>
          <p:cNvSpPr txBox="1"/>
          <p:nvPr/>
        </p:nvSpPr>
        <p:spPr>
          <a:xfrm>
            <a:off x="6035238" y="1205254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0,0493 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0,0255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0,0493  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FE8D077E-C8AA-810B-A28A-6315C4E57467}"/>
              </a:ext>
            </a:extLst>
          </p:cNvPr>
          <p:cNvSpPr txBox="1">
            <a:spLocks/>
          </p:cNvSpPr>
          <p:nvPr/>
        </p:nvSpPr>
        <p:spPr>
          <a:xfrm>
            <a:off x="563185" y="1364461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абстрактных лемм</a:t>
            </a:r>
          </a:p>
        </p:txBody>
      </p:sp>
    </p:spTree>
    <p:extLst>
      <p:ext uri="{BB962C8B-B14F-4D97-AF65-F5344CB8AC3E}">
        <p14:creationId xmlns:p14="http://schemas.microsoft.com/office/powerpoint/2010/main" val="227868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768985" y="1291607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наречных предикатов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651262" y="1868598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0,5042 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0,1408   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0,6135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768985" y="2816328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составных выражений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53FC3-65B3-73FB-D023-90807CD4D99B}"/>
              </a:ext>
            </a:extLst>
          </p:cNvPr>
          <p:cNvSpPr txBox="1"/>
          <p:nvPr/>
        </p:nvSpPr>
        <p:spPr>
          <a:xfrm>
            <a:off x="624652" y="3353332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0,00012  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0,1318     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0,0005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D6561523-EE68-4CA4-6CED-C4D5B73A16E2}"/>
              </a:ext>
            </a:extLst>
          </p:cNvPr>
          <p:cNvSpPr txBox="1">
            <a:spLocks/>
          </p:cNvSpPr>
          <p:nvPr/>
        </p:nvSpPr>
        <p:spPr>
          <a:xfrm>
            <a:off x="768985" y="4464083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вхождений элементов, служащих для сегментации дискурса и обеспечения связности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C2301-005B-5A99-357E-982237F19EA8}"/>
              </a:ext>
            </a:extLst>
          </p:cNvPr>
          <p:cNvSpPr txBox="1"/>
          <p:nvPr/>
        </p:nvSpPr>
        <p:spPr>
          <a:xfrm>
            <a:off x="674766" y="5589236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0,0027   </a:t>
            </a: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0,1408  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0,0063 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D27C7D-D9CD-354D-81F3-39030A1F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830" y="1977316"/>
            <a:ext cx="3033970" cy="16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5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14608" y="2207765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450372" y="2670902"/>
            <a:ext cx="11208228" cy="389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941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Ансамбль Невской анфилады замыкает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Концертный зал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Он был создан на месте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растреллиевского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Аванзала.  После пожара П. Стасов восстановил это помещение почти без изменений. Антаблемент с сильно вынесенным карнизом делит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 высоте на два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яруса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Стены первого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яруса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украшают трехчетвертные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колонны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коринфского ордера, увенчанные статуями муз. Живопись на падугах и потолке, имитирующая лепку, с изображениями атрибутов искусства и аллегорических фигур, близка по тематике скульптурному оформлению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зала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 Эффект убранства интерьера строится на контрасте фактур белого цвета − матовых стен и полированных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колонн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выполненных из искусственного мрамора.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Концертный зал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предназначался для придворных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концертов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балов.</a:t>
            </a:r>
          </a:p>
          <a:p>
            <a:pPr indent="359410"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6127870" y="2167402"/>
            <a:ext cx="5619909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53FC3-65B3-73FB-D023-90807CD4D99B}"/>
              </a:ext>
            </a:extLst>
          </p:cNvPr>
          <p:cNvSpPr txBox="1"/>
          <p:nvPr/>
        </p:nvSpPr>
        <p:spPr>
          <a:xfrm>
            <a:off x="5983803" y="1743483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</a:t>
            </a:r>
            <a:r>
              <a:rPr lang="ru-RU" sz="1600" i="1" u="sng" dirty="0">
                <a:ea typeface="Times New Roman" panose="02020603050405020304" pitchFamily="18" charset="0"/>
              </a:rPr>
              <a:t>4,2935</a:t>
            </a:r>
            <a:endParaRPr lang="ru-RU" sz="1600" i="1" u="sng" dirty="0">
              <a:effectLst/>
              <a:ea typeface="Times New Roman" panose="02020603050405020304" pitchFamily="18" charset="0"/>
            </a:endParaRPr>
          </a:p>
          <a:p>
            <a:r>
              <a:rPr lang="ru-RU" sz="1600" i="1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dirty="0">
                <a:ea typeface="Times New Roman" panose="02020603050405020304" pitchFamily="18" charset="0"/>
              </a:rPr>
              <a:t>статьи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0,2965</a:t>
            </a:r>
          </a:p>
          <a:p>
            <a:r>
              <a:rPr lang="ru-RU" sz="1600" i="1" u="sng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</a:t>
            </a:r>
            <a:r>
              <a:rPr lang="ru-RU" sz="1600" i="1" u="sng" dirty="0">
                <a:ea typeface="Times New Roman" panose="02020603050405020304" pitchFamily="18" charset="0"/>
              </a:rPr>
              <a:t>6,4291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   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   </a:t>
            </a:r>
            <a:endParaRPr lang="ru-RU" sz="2000" i="1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FE8D077E-C8AA-810B-A28A-6315C4E57467}"/>
              </a:ext>
            </a:extLst>
          </p:cNvPr>
          <p:cNvSpPr txBox="1">
            <a:spLocks/>
          </p:cNvSpPr>
          <p:nvPr/>
        </p:nvSpPr>
        <p:spPr>
          <a:xfrm>
            <a:off x="648156" y="1100066"/>
            <a:ext cx="8397935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Количество повторов существительных в соседних предложениях </a:t>
            </a:r>
          </a:p>
        </p:txBody>
      </p:sp>
    </p:spTree>
    <p:extLst>
      <p:ext uri="{BB962C8B-B14F-4D97-AF65-F5344CB8AC3E}">
        <p14:creationId xmlns:p14="http://schemas.microsoft.com/office/powerpoint/2010/main" val="3011022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93884" y="2057533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/>
              <a:t>Получается, что тексты Эрмитажа все-таки не такие сложные, если они похожи на медийные?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C246E-FF8A-4731-0995-361CEF8C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96" y="4807054"/>
            <a:ext cx="2750663" cy="18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7696252" y="2089855"/>
            <a:ext cx="385296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Характеристики «эрмитажных» текстов, схожие с характеристиками научных текстов по искусствоведению: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A66CEC-3F7D-63F0-BA23-E33742F50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5" y="1051303"/>
            <a:ext cx="6992993" cy="55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3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14608" y="2207765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450372" y="2670902"/>
            <a:ext cx="11208228" cy="337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941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Висячий сад -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архитектурное сооружение, характерное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для дворцовых ансамблей XVIII века. Он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расположен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на уровне второго этажа здания Малого Эрмитажа. В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середине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XIX века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примыкавшая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к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Северному павильону Оранжерея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была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перекрыта стеклянной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крышей на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металлическом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каркасе.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Архитектор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А.И. </a:t>
            </a:r>
            <a:r>
              <a:rPr lang="ru-RU" sz="1800" b="1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Штакеншнейдер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 создавший Павильонный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зал (1850-1858), расширил площадь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оранжереи, переоборудовав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часть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Висячего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сада в зимний сад. Среди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тропических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и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вечнозелёных растений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были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установлены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фонтан из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каррарского 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мрамора работы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итальянского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скульптора </a:t>
            </a:r>
            <a:r>
              <a:rPr lang="ru-RU" sz="18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Феличе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Фуво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 мраморные статуи и садовая мебель. Во второй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половине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XIX века во время балов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Павильонный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зал, который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украшали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зеленью и цветами, и зимний сад </a:t>
            </a:r>
            <a:r>
              <a:rPr lang="ru-RU" sz="18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предназначались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для танцев.</a:t>
            </a:r>
            <a:r>
              <a:rPr lang="ru-RU" dirty="0">
                <a:effectLst/>
              </a:rPr>
              <a:t>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6127870" y="2167402"/>
            <a:ext cx="5619909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53FC3-65B3-73FB-D023-90807CD4D99B}"/>
              </a:ext>
            </a:extLst>
          </p:cNvPr>
          <p:cNvSpPr txBox="1"/>
          <p:nvPr/>
        </p:nvSpPr>
        <p:spPr>
          <a:xfrm>
            <a:off x="6311772" y="1546646"/>
            <a:ext cx="1112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43,5158    </a:t>
            </a:r>
          </a:p>
          <a:p>
            <a:r>
              <a:rPr lang="ru-RU" sz="1600" i="1" u="sng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u="sng" dirty="0">
                <a:ea typeface="Times New Roman" panose="02020603050405020304" pitchFamily="18" charset="0"/>
              </a:rPr>
              <a:t>статьи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35,4192  </a:t>
            </a:r>
          </a:p>
          <a:p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48,9333         </a:t>
            </a:r>
            <a:endParaRPr lang="ru-RU" sz="2000" i="1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FE8D077E-C8AA-810B-A28A-6315C4E57467}"/>
              </a:ext>
            </a:extLst>
          </p:cNvPr>
          <p:cNvSpPr txBox="1">
            <a:spLocks/>
          </p:cNvSpPr>
          <p:nvPr/>
        </p:nvSpPr>
        <p:spPr>
          <a:xfrm>
            <a:off x="674766" y="1375005"/>
            <a:ext cx="8397935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Количество длинных слов</a:t>
            </a:r>
          </a:p>
        </p:txBody>
      </p:sp>
    </p:spTree>
    <p:extLst>
      <p:ext uri="{BB962C8B-B14F-4D97-AF65-F5344CB8AC3E}">
        <p14:creationId xmlns:p14="http://schemas.microsoft.com/office/powerpoint/2010/main" val="245427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69C9F7-97A5-8DE6-9F6E-2E0A0567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" y="1558984"/>
            <a:ext cx="3813692" cy="38136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888AF2-4EB0-9352-DCD4-6D30CC972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219" y="1862782"/>
            <a:ext cx="3406448" cy="3406448"/>
          </a:xfrm>
          <a:prstGeom prst="rect">
            <a:avLst/>
          </a:prstGeom>
        </p:spPr>
      </p:pic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3798834" y="3006226"/>
            <a:ext cx="3813691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1) Как сделать тексты проще?</a:t>
            </a:r>
          </a:p>
          <a:p>
            <a:pPr algn="ctr"/>
            <a:r>
              <a:rPr lang="ru-RU" sz="2000" b="1" dirty="0"/>
              <a:t> </a:t>
            </a:r>
          </a:p>
          <a:p>
            <a:pPr algn="ctr"/>
            <a:r>
              <a:rPr lang="ru-RU" sz="2000" b="1" dirty="0"/>
              <a:t>2) Они вообще сложные?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C94AA4-A224-D4D7-1295-23ADB71A2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02" y="4500497"/>
            <a:ext cx="22352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768985" y="1291607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/>
              <a:t>ASL (</a:t>
            </a:r>
            <a:r>
              <a:rPr lang="ru-RU" sz="3600" b="1" dirty="0"/>
              <a:t>средняя длина предложения в словах) 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1C239-BBE0-AD63-92D1-A697979EE8C5}"/>
              </a:ext>
            </a:extLst>
          </p:cNvPr>
          <p:cNvSpPr txBox="1"/>
          <p:nvPr/>
        </p:nvSpPr>
        <p:spPr>
          <a:xfrm>
            <a:off x="651262" y="1868598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19,2118    </a:t>
            </a:r>
          </a:p>
          <a:p>
            <a:r>
              <a:rPr lang="ru-RU" sz="1600" i="1" u="sng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u="sng" dirty="0">
                <a:ea typeface="Times New Roman" panose="02020603050405020304" pitchFamily="18" charset="0"/>
              </a:rPr>
              <a:t>статьи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21,2812   </a:t>
            </a:r>
          </a:p>
          <a:p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16,0364    </a:t>
            </a:r>
            <a:endParaRPr lang="ru-RU" sz="2000" i="1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768985" y="2816328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/>
              <a:t>ASS (</a:t>
            </a:r>
            <a:r>
              <a:rPr lang="ru-RU" sz="3600" b="1" dirty="0"/>
              <a:t>средняя длина предложения в слогах)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53FC3-65B3-73FB-D023-90807CD4D99B}"/>
              </a:ext>
            </a:extLst>
          </p:cNvPr>
          <p:cNvSpPr txBox="1"/>
          <p:nvPr/>
        </p:nvSpPr>
        <p:spPr>
          <a:xfrm>
            <a:off x="624652" y="3353332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50,787</a:t>
            </a:r>
            <a:r>
              <a:rPr lang="en-US" sz="1600" i="1" u="sng" dirty="0">
                <a:effectLst/>
                <a:ea typeface="Times New Roman" panose="02020603050405020304" pitchFamily="18" charset="0"/>
              </a:rPr>
              <a:t>6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     </a:t>
            </a:r>
          </a:p>
          <a:p>
            <a:r>
              <a:rPr lang="ru-RU" sz="1600" i="1" u="sng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u="sng" dirty="0">
                <a:ea typeface="Times New Roman" panose="02020603050405020304" pitchFamily="18" charset="0"/>
              </a:rPr>
              <a:t>статьи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58,8194     </a:t>
            </a:r>
          </a:p>
          <a:p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39,7519    </a:t>
            </a:r>
            <a:endParaRPr lang="ru-RU" sz="2000" i="1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D6561523-EE68-4CA4-6CED-C4D5B73A16E2}"/>
              </a:ext>
            </a:extLst>
          </p:cNvPr>
          <p:cNvSpPr txBox="1">
            <a:spLocks/>
          </p:cNvSpPr>
          <p:nvPr/>
        </p:nvSpPr>
        <p:spPr>
          <a:xfrm>
            <a:off x="768985" y="4464083"/>
            <a:ext cx="1123981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Доля деепричастий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C2301-005B-5A99-357E-982237F19EA8}"/>
              </a:ext>
            </a:extLst>
          </p:cNvPr>
          <p:cNvSpPr txBox="1"/>
          <p:nvPr/>
        </p:nvSpPr>
        <p:spPr>
          <a:xfrm>
            <a:off x="674766" y="5049314"/>
            <a:ext cx="11125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ea typeface="Times New Roman" panose="02020603050405020304" pitchFamily="18" charset="0"/>
              </a:rPr>
              <a:t>Эрмитаж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0,0015   </a:t>
            </a:r>
          </a:p>
          <a:p>
            <a:r>
              <a:rPr lang="ru-RU" sz="1600" i="1" u="sng" dirty="0">
                <a:effectLst/>
                <a:ea typeface="Times New Roman" panose="02020603050405020304" pitchFamily="18" charset="0"/>
              </a:rPr>
              <a:t>Научные </a:t>
            </a:r>
            <a:r>
              <a:rPr lang="ru-RU" sz="1600" i="1" u="sng" dirty="0">
                <a:ea typeface="Times New Roman" panose="02020603050405020304" pitchFamily="18" charset="0"/>
              </a:rPr>
              <a:t>статьи </a:t>
            </a:r>
            <a:r>
              <a:rPr lang="ru-RU" sz="1600" i="1" u="sng" dirty="0">
                <a:effectLst/>
                <a:ea typeface="Times New Roman" panose="02020603050405020304" pitchFamily="18" charset="0"/>
              </a:rPr>
              <a:t>– 0,00481   </a:t>
            </a:r>
          </a:p>
          <a:p>
            <a:r>
              <a:rPr lang="ru-RU" sz="1600" i="1" dirty="0">
                <a:ea typeface="Times New Roman" panose="02020603050405020304" pitchFamily="18" charset="0"/>
              </a:rPr>
              <a:t>Публицистические тексты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– 0,0021     </a:t>
            </a:r>
            <a:endParaRPr lang="ru-RU" sz="2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B3A35-A3C1-2DCB-FE4F-BE99CA808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8" y="4464083"/>
            <a:ext cx="2153920" cy="21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5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14608" y="2207765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6127870" y="2167402"/>
            <a:ext cx="5619909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FE8D077E-C8AA-810B-A28A-6315C4E57467}"/>
              </a:ext>
            </a:extLst>
          </p:cNvPr>
          <p:cNvSpPr txBox="1">
            <a:spLocks/>
          </p:cNvSpPr>
          <p:nvPr/>
        </p:nvSpPr>
        <p:spPr>
          <a:xfrm>
            <a:off x="674766" y="1375005"/>
            <a:ext cx="8397935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Выводы: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08A5F5-4111-01D4-5745-59052360186C}"/>
              </a:ext>
            </a:extLst>
          </p:cNvPr>
          <p:cNvSpPr txBox="1"/>
          <p:nvPr/>
        </p:nvSpPr>
        <p:spPr>
          <a:xfrm>
            <a:off x="431124" y="2063622"/>
            <a:ext cx="11208228" cy="409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arenR"/>
            </a:pPr>
            <a:r>
              <a:rPr lang="ru-RU" dirty="0">
                <a:highlight>
                  <a:srgbClr val="FFFFFF"/>
                </a:highlight>
                <a:ea typeface="Times New Roman" panose="02020603050405020304" pitchFamily="18" charset="0"/>
              </a:rPr>
              <a:t>По 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формальным метрикам тексты, сопровождающие виртуальный тур по Главному музейному комплексу Эрмитажа на сайте музея, не настолько трудные, как научные тексты, а занимают, скорее, промежуточную позицию между текстами искусствоведческих статей и текстами газетных публикаций.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arenR"/>
            </a:pP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Тексты Эрмитажа значительно проще научных статей по искусствоведению по синтаксическим, словообразовательным, грамматическим и некоторым лексическим метрикам.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arenR"/>
            </a:pPr>
            <a:r>
              <a:rPr lang="ru-RU" dirty="0">
                <a:highlight>
                  <a:srgbClr val="FFFFFF"/>
                </a:highlight>
                <a:ea typeface="Times New Roman" panose="02020603050405020304" pitchFamily="18" charset="0"/>
              </a:rPr>
              <a:t>Тексты Эрмитажа 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сложнее информационно-публицистических </a:t>
            </a:r>
            <a:r>
              <a:rPr lang="ru-RU" sz="18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медиатекстов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по базовым и </a:t>
            </a:r>
            <a:r>
              <a:rPr lang="ru-RU" sz="18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частеречным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параметрам.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rabicParenR"/>
            </a:pP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Существует также ряд метрик, которые не позволяют классифицировать «эрмитажные» тексты как «скорее научно-искусствоведческие» или «скорее публицистические </a:t>
            </a:r>
            <a:r>
              <a:rPr lang="ru-RU" sz="18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медиатексты</a:t>
            </a:r>
            <a:r>
              <a:rPr lang="ru-RU" sz="18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».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B75D79-C5E5-51AB-FA71-B6F81D0E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305" y="867707"/>
            <a:ext cx="2651991" cy="13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8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14608" y="2207765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6127870" y="2167402"/>
            <a:ext cx="5619909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FE8D077E-C8AA-810B-A28A-6315C4E57467}"/>
              </a:ext>
            </a:extLst>
          </p:cNvPr>
          <p:cNvSpPr txBox="1">
            <a:spLocks/>
          </p:cNvSpPr>
          <p:nvPr/>
        </p:nvSpPr>
        <p:spPr>
          <a:xfrm>
            <a:off x="648156" y="1142312"/>
            <a:ext cx="8397935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Список литературы: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08A5F5-4111-01D4-5745-59052360186C}"/>
              </a:ext>
            </a:extLst>
          </p:cNvPr>
          <p:cNvSpPr txBox="1"/>
          <p:nvPr/>
        </p:nvSpPr>
        <p:spPr>
          <a:xfrm>
            <a:off x="431123" y="1691640"/>
            <a:ext cx="113166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ru-RU" sz="14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Валуйцева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И.И., Плохова А.Б. Искусствоведческий дискурс (на примере анализа произведений живописи). </a:t>
            </a:r>
            <a:r>
              <a:rPr lang="ru-RU" sz="1400" i="1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Вестник Московского государственного областного университета. Серия: Лингвистика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2013; 6:105−110.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Кузнецова А.А. К определению понятия </a:t>
            </a:r>
            <a:r>
              <a:rPr lang="ru-RU" sz="14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медиатекста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Известия вузов. Северо-Кавказский регион. Серия: Общественные науки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2010; 5: 141–145.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Белов С. А., </a:t>
            </a:r>
            <a:r>
              <a:rPr lang="ru-RU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Гулида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В. Б.  Язык юридических документов: сложности понимания. </a:t>
            </a:r>
            <a:r>
              <a:rPr lang="ru-RU" sz="1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ru-RU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Linguistica</a:t>
            </a:r>
            <a:r>
              <a:rPr lang="ru-RU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Petropolitana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2019; 15.1: 56–103. 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Solnyshkina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M.I,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Vishnyakova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O.D.,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Gafiyatova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E.V. &amp;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Gabitov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A.I. English textbooks for Russian students: Problems and specific features. </a:t>
            </a:r>
            <a:r>
              <a:rPr lang="en-US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Social Studies Education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2017; 3(8): 215–226.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Oliffe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M, Thompson E, Johnston J, Freeman D,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Bagga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H, Wong PKK. Assessing the readability and patient comprehension of rheumatology medicine information sheets: a cross-sectional Health Literacy Study. </a:t>
            </a:r>
            <a:r>
              <a:rPr lang="ru-RU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BMJ Open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2019; 9(2): e024582. 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10.1136/bmjopen-2018-024582.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Blinova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O., Tarasov N. Complexity metrics of Russian legal texts: selection, use, initial efficiency evaluation. </a:t>
            </a:r>
            <a:r>
              <a:rPr lang="en-US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Computational Linguistics and Intellectual Technologies: Proc. International Conference «Dialogue 2022»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(June 15 – 18, 2022). 2022; 1017–1028. DOI: 10.28995/2075-7182-2022-21-1017-1028. 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ru-RU" sz="14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Оборнева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И.В. </a:t>
            </a:r>
            <a:r>
              <a:rPr lang="ru-RU" sz="1400" i="1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Автоматизированная оценка сложности учебных текстов на основе статистических параметров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... канд. пед. наук. М., 2006. 165 с.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Leroy G., Kauchak D.</a:t>
            </a:r>
            <a:r>
              <a:rPr lang="en-US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effect of word familiarity on actual and perceived text difficulty. </a:t>
            </a:r>
            <a:r>
              <a:rPr lang="en-US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the American Medical Informatics Association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2014; 21(e1): 169–172. 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180340" algn="l"/>
                <a:tab pos="457200" algn="l"/>
              </a:tabLst>
            </a:pPr>
            <a:r>
              <a:rPr lang="en-US" sz="14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Gatiyatullina</a:t>
            </a:r>
            <a:r>
              <a:rPr lang="en-US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 M., </a:t>
            </a:r>
            <a:r>
              <a:rPr lang="en-US" sz="14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Solnyshkina</a:t>
            </a:r>
            <a:r>
              <a:rPr lang="en-US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 I., Kupriyanov, R. V. and </a:t>
            </a:r>
            <a:r>
              <a:rPr lang="en-US" sz="14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Ziganshina</a:t>
            </a:r>
            <a:r>
              <a:rPr lang="en-US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C. R.  Lexical density as a complexity predictor: the case of Science and Social Studies textbooks, </a:t>
            </a:r>
            <a:r>
              <a:rPr lang="en-US" sz="1400" i="1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 Result. Theoretical and Applied Linguistics</a:t>
            </a:r>
            <a:r>
              <a:rPr lang="ru-RU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2022; 9(1):11–26. DOI: 10.18413/2313-8912-2023-9-1-0-2.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Aft>
                <a:spcPts val="800"/>
              </a:spcAft>
              <a:tabLst>
                <a:tab pos="180340" algn="l"/>
                <a:tab pos="457200" algn="l"/>
              </a:tabLst>
            </a:pP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98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514608" y="2207765"/>
            <a:ext cx="565060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411876" y="3528332"/>
            <a:ext cx="112467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effectLst/>
              <a:latin typeface="+mn-lt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D991C861-9299-C332-49F9-52A01E92D10F}"/>
              </a:ext>
            </a:extLst>
          </p:cNvPr>
          <p:cNvSpPr txBox="1">
            <a:spLocks/>
          </p:cNvSpPr>
          <p:nvPr/>
        </p:nvSpPr>
        <p:spPr>
          <a:xfrm>
            <a:off x="6127870" y="2167402"/>
            <a:ext cx="5619909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FE8D077E-C8AA-810B-A28A-6315C4E57467}"/>
              </a:ext>
            </a:extLst>
          </p:cNvPr>
          <p:cNvSpPr txBox="1">
            <a:spLocks/>
          </p:cNvSpPr>
          <p:nvPr/>
        </p:nvSpPr>
        <p:spPr>
          <a:xfrm>
            <a:off x="648156" y="1142312"/>
            <a:ext cx="8397935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Список литературы: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08A5F5-4111-01D4-5745-59052360186C}"/>
              </a:ext>
            </a:extLst>
          </p:cNvPr>
          <p:cNvSpPr txBox="1"/>
          <p:nvPr/>
        </p:nvSpPr>
        <p:spPr>
          <a:xfrm>
            <a:off x="431123" y="1691640"/>
            <a:ext cx="11316655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Monakhov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S. I.,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Turchanenko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V. V., 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Cherdakov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D. N.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use in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textbooks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corpus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2023; 9 (1):27–49. DOI: 10.18413/2313-8912-2023-9-1-0-3.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Оборнева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И. В. Автоматизация оценки качества восприятия текста. Вестник Московского городского педагогического университета. Серия: Информатика и информатизация образования. 2005; 5: 86–91.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ru-RU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Солнышкина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М.И., Соловьев В.Д., </a:t>
            </a:r>
            <a:r>
              <a:rPr lang="ru-RU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Гафиятова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Э.В., Мартынова Е.В. Сложность текста как </a:t>
            </a:r>
            <a:r>
              <a:rPr lang="ru-RU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междисципли-нарная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проблема. Вопросы когнитивной лингвистики. 2022; 1:18–39.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Эрмитаж: виртуальный визит. Доступно по: 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hermitagemuseum.org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wps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/portal/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hermitage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/panorama/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virtual_visit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/panoramas-m-1/?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=ru. 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Ссылка активна на 01.04.2024.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1000+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Lenta&amp;Fontanka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articles. 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 по:  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www.kaggle.com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godblessroman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/lenta-fontanka-1000-tokenized. 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Ссылка активна на 01.04.2024.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Blinova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O. V.,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Tarasov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N. A.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-styles and genres in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2023; 9 (2): 73 – 96. DOI: 10.18413/2313-8912-2023-9-2-0-5.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Blinova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O. 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Tarasov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N. A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model of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estimation: Evidence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Front.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Artif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Intell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2022; 5:1008530. DOI: 10.3389/frai.2022.1008530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репозиторий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 по: 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github.com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/z00logist/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-vs-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/main. 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Ссылка активна на 01.04.2024.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Словарь терминов Российской Академии Художеств. Доступно по: 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rah.ru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/science/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glossary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/?ID=19830&amp;let=%D0%9F. 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Ссылка активна на 01.04.2024.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Blinova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O.,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Tarasov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N.,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Modina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V.,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Blekanov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I. Modeling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lemma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bands for lexical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Comput.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Linguist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Intell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Technol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2020; 19: 76–92. DOI: 10.28995/2075-7182-2020-19-76-92.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Udny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Yule. The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literary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fr-FR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Cambridge Univ. Pr. 1944.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10"/>
              <a:tabLst>
                <a:tab pos="180340" algn="l"/>
                <a:tab pos="457200" algn="l"/>
              </a:tabLst>
            </a:pPr>
            <a:r>
              <a:rPr lang="ru-RU" sz="1200" spc="1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Есперсен</a:t>
            </a:r>
            <a:r>
              <a:rPr lang="ru-RU" sz="12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О. Философия грамматики. М.: Издательство иностранной литературы; 1958.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54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674766" y="1485324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Этапы исследования: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ru-RU" sz="2800" dirty="0"/>
              <a:t>Оценим сложность при помощи объективных параметров, используя модель;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Попросим разметить части, затрудняющие восприятие, у разных </a:t>
            </a:r>
            <a:r>
              <a:rPr lang="ru-RU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таргетных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групп;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Проведем </a:t>
            </a:r>
            <a:r>
              <a:rPr lang="ru-RU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окулографический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эксперимент;</a:t>
            </a:r>
          </a:p>
          <a:p>
            <a:pPr marL="457200" indent="-457200">
              <a:buAutoNum type="arabicParenR"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Сделаем модель, которая будет автоматически оценивать сложность искусствоведческого текста и давать эксперту рекомендации по его упрощению!</a:t>
            </a:r>
          </a:p>
          <a:p>
            <a:pPr marL="457200" indent="-457200">
              <a:buAutoNum type="arabicParenR"/>
            </a:pP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99ACE3-88FB-86DB-6D38-59A23767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17892">
            <a:off x="6992139" y="1678383"/>
            <a:ext cx="1057084" cy="418605"/>
          </a:xfrm>
          <a:prstGeom prst="rect">
            <a:avLst/>
          </a:prstGeom>
        </p:spPr>
      </p:pic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Мы находимся здесь!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96EDA9-8B65-1D49-84C7-6D8513977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" t="10486" r="8217" b="19278"/>
          <a:stretch/>
        </p:blipFill>
        <p:spPr>
          <a:xfrm>
            <a:off x="6777989" y="5372676"/>
            <a:ext cx="312101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8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А в чем разница между сложностью, трудностью и читабельностью текста?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A84FC5-C615-ED4D-97BC-765AAF504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676" y="2984307"/>
            <a:ext cx="2758143" cy="1569661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Характеристика текста, зависимая от внутренних параметров самого текста.</a:t>
            </a:r>
          </a:p>
          <a:p>
            <a:pPr algn="ctr"/>
            <a:endParaRPr lang="ru-RU" sz="16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F119484-3D29-A348-BD16-DC41D64EC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4690" y="2984306"/>
            <a:ext cx="2757612" cy="1569661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Характеристика, которая определяется на основе эмпирических данных о восприятии текста читателем, т.е. его навыков и знаний (лексических, синтаксических, семантических, дискурсивных и проч.)</a:t>
            </a:r>
          </a:p>
          <a:p>
            <a:pPr algn="ctr"/>
            <a:endParaRPr lang="ru-RU" sz="16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558DF3-421A-AD4A-8AAD-D7C6C3A92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1685" y="2984305"/>
            <a:ext cx="3926534" cy="1569661"/>
          </a:xfrm>
        </p:spPr>
        <p:txBody>
          <a:bodyPr>
            <a:noAutofit/>
          </a:bodyPr>
          <a:lstStyle/>
          <a:p>
            <a:pPr marL="342900" indent="-342900" algn="ctr">
              <a:buAutoNum type="arabicPeriod"/>
            </a:pPr>
            <a:r>
              <a:rPr lang="ru-RU" sz="1600" dirty="0"/>
              <a:t>Свободное значение – мера, доступности для понимания письменного текста, определяемая анализом ряда факторов, включая синтаксическую сложность, лексику, выраженность темы, связность тем и т.п. </a:t>
            </a:r>
          </a:p>
          <a:p>
            <a:pPr marL="342900" indent="-342900" algn="ctr">
              <a:buAutoNum type="arabicPeriod"/>
            </a:pPr>
            <a:r>
              <a:rPr lang="ru-RU" sz="1600" dirty="0"/>
              <a:t>Измерение того, насколько читабелен текст, основанное на среднем уровне подготовки </a:t>
            </a:r>
            <a:r>
              <a:rPr lang="ru-RU" sz="1600" dirty="0" err="1"/>
              <a:t>читателеи</a:t>
            </a:r>
            <a:r>
              <a:rPr lang="ru-RU" sz="1600" dirty="0"/>
              <a:t>̆, способных его прочесть и понять </a:t>
            </a:r>
          </a:p>
          <a:p>
            <a:pPr algn="ctr"/>
            <a:endParaRPr lang="ru-RU" sz="16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D82ABC5-6628-FA4A-9DBB-38E61DCF39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676" y="2287325"/>
            <a:ext cx="2758143" cy="1164116"/>
          </a:xfrm>
        </p:spPr>
        <p:txBody>
          <a:bodyPr/>
          <a:lstStyle/>
          <a:p>
            <a:pPr algn="ctr"/>
            <a:r>
              <a:rPr lang="ru-RU" sz="4000" dirty="0"/>
              <a:t>Сложность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CC25597-0929-B146-8CD4-B783CF82D8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61307" y="2287325"/>
            <a:ext cx="2758143" cy="1164116"/>
          </a:xfrm>
        </p:spPr>
        <p:txBody>
          <a:bodyPr/>
          <a:lstStyle/>
          <a:p>
            <a:pPr algn="ctr"/>
            <a:r>
              <a:rPr lang="ru-RU" sz="4000" dirty="0"/>
              <a:t>Трудность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4FA5CE5-ECF7-C344-83CF-2D4A06A504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2321" y="2287325"/>
            <a:ext cx="3225262" cy="1164116"/>
          </a:xfrm>
        </p:spPr>
        <p:txBody>
          <a:bodyPr/>
          <a:lstStyle/>
          <a:p>
            <a:pPr algn="ctr"/>
            <a:r>
              <a:rPr lang="ru-RU" sz="4000" dirty="0"/>
              <a:t>Читабельность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C9C483FE-42E0-E416-E476-7CB05FB1F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19ADE50-5032-BD30-A02D-1AA91341CA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7E193023-1062-F55D-631B-B07F7F37B2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E76EA-20AD-06D0-D789-2113A44ABF64}"/>
              </a:ext>
            </a:extLst>
          </p:cNvPr>
          <p:cNvSpPr txBox="1"/>
          <p:nvPr/>
        </p:nvSpPr>
        <p:spPr>
          <a:xfrm>
            <a:off x="8594900" y="5640088"/>
            <a:ext cx="609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</a:t>
            </a:r>
            <a:r>
              <a:rPr lang="ru-RU" sz="1200" dirty="0"/>
              <a:t>Ребер А.С.</a:t>
            </a:r>
            <a:r>
              <a:rPr lang="en-US" sz="1200" dirty="0"/>
              <a:t>, </a:t>
            </a:r>
            <a:r>
              <a:rPr lang="ru-RU" sz="1200" dirty="0"/>
              <a:t>2002</a:t>
            </a:r>
            <a:r>
              <a:rPr lang="en-US" sz="1200" dirty="0"/>
              <a:t>]</a:t>
            </a:r>
            <a:r>
              <a:rPr lang="ru-RU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E9D92-7684-4013-76E5-63BBDF27D36E}"/>
              </a:ext>
            </a:extLst>
          </p:cNvPr>
          <p:cNvSpPr txBox="1"/>
          <p:nvPr/>
        </p:nvSpPr>
        <p:spPr>
          <a:xfrm>
            <a:off x="711545" y="3871424"/>
            <a:ext cx="3121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effectLst/>
              </a:rPr>
              <a:t>[</a:t>
            </a:r>
            <a:r>
              <a:rPr lang="ru-RU" sz="1200" b="0" i="0" u="none" strike="noStrike" dirty="0" err="1">
                <a:effectLst/>
              </a:rPr>
              <a:t>Солнышкина</a:t>
            </a:r>
            <a:r>
              <a:rPr lang="ru-RU" sz="1200" b="0" i="0" u="none" strike="noStrike" dirty="0">
                <a:effectLst/>
              </a:rPr>
              <a:t> М</a:t>
            </a:r>
            <a:r>
              <a:rPr lang="en-US" sz="1200" dirty="0"/>
              <a:t>.</a:t>
            </a:r>
            <a:r>
              <a:rPr lang="ru-RU" sz="1200" b="0" i="0" u="none" strike="noStrike" dirty="0">
                <a:effectLst/>
              </a:rPr>
              <a:t>И</a:t>
            </a:r>
            <a:r>
              <a:rPr lang="en-US" sz="1200" dirty="0"/>
              <a:t>.</a:t>
            </a:r>
            <a:r>
              <a:rPr lang="ru-RU" sz="1200" b="0" i="0" u="none" strike="noStrike" dirty="0">
                <a:effectLst/>
              </a:rPr>
              <a:t>, Кисельников А</a:t>
            </a:r>
            <a:r>
              <a:rPr lang="en-US" sz="1200" b="0" i="0" u="none" strike="noStrike" dirty="0">
                <a:effectLst/>
              </a:rPr>
              <a:t>.</a:t>
            </a:r>
            <a:r>
              <a:rPr lang="ru-RU" sz="1200" b="0" i="0" u="none" strike="noStrike" dirty="0">
                <a:effectLst/>
              </a:rPr>
              <a:t> С</a:t>
            </a:r>
            <a:r>
              <a:rPr lang="en-US" sz="1200" b="0" i="0" u="none" strike="noStrike" dirty="0">
                <a:effectLst/>
              </a:rPr>
              <a:t>.</a:t>
            </a:r>
            <a:r>
              <a:rPr lang="en-US" sz="1200" dirty="0"/>
              <a:t>, </a:t>
            </a:r>
            <a:r>
              <a:rPr lang="ru-RU" sz="1200" dirty="0"/>
              <a:t>2015</a:t>
            </a:r>
            <a:r>
              <a:rPr lang="en-US" sz="1200" dirty="0"/>
              <a:t>]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8842D-6754-D266-57E2-D69F8C26239D}"/>
              </a:ext>
            </a:extLst>
          </p:cNvPr>
          <p:cNvSpPr txBox="1"/>
          <p:nvPr/>
        </p:nvSpPr>
        <p:spPr>
          <a:xfrm>
            <a:off x="3922641" y="5174958"/>
            <a:ext cx="3121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effectLst/>
              </a:rPr>
              <a:t>[</a:t>
            </a:r>
            <a:r>
              <a:rPr lang="ru-RU" sz="1200" b="0" i="0" u="none" strike="noStrike" dirty="0" err="1">
                <a:effectLst/>
              </a:rPr>
              <a:t>Солнышкина</a:t>
            </a:r>
            <a:r>
              <a:rPr lang="ru-RU" sz="1200" b="0" i="0" u="none" strike="noStrike" dirty="0">
                <a:effectLst/>
              </a:rPr>
              <a:t> М</a:t>
            </a:r>
            <a:r>
              <a:rPr lang="en-US" sz="1200" dirty="0"/>
              <a:t>.</a:t>
            </a:r>
            <a:r>
              <a:rPr lang="ru-RU" sz="1200" b="0" i="0" u="none" strike="noStrike" dirty="0">
                <a:effectLst/>
              </a:rPr>
              <a:t>И</a:t>
            </a:r>
            <a:r>
              <a:rPr lang="en-US" sz="1200" dirty="0"/>
              <a:t>.</a:t>
            </a:r>
            <a:r>
              <a:rPr lang="ru-RU" sz="1200" b="0" i="0" u="none" strike="noStrike" dirty="0">
                <a:effectLst/>
              </a:rPr>
              <a:t>, Кисельников А</a:t>
            </a:r>
            <a:r>
              <a:rPr lang="en-US" sz="1200" b="0" i="0" u="none" strike="noStrike" dirty="0">
                <a:effectLst/>
              </a:rPr>
              <a:t>.</a:t>
            </a:r>
            <a:r>
              <a:rPr lang="ru-RU" sz="1200" b="0" i="0" u="none" strike="noStrike" dirty="0">
                <a:effectLst/>
              </a:rPr>
              <a:t> С</a:t>
            </a:r>
            <a:r>
              <a:rPr lang="en-US" sz="1200" b="0" i="0" u="none" strike="noStrike" dirty="0">
                <a:effectLst/>
              </a:rPr>
              <a:t>.</a:t>
            </a:r>
            <a:r>
              <a:rPr lang="en-US" sz="1200" dirty="0"/>
              <a:t>, </a:t>
            </a:r>
            <a:r>
              <a:rPr lang="ru-RU" sz="1200" dirty="0"/>
              <a:t>2015</a:t>
            </a:r>
            <a:r>
              <a:rPr lang="en-US" sz="1200" dirty="0"/>
              <a:t>]</a:t>
            </a:r>
            <a:endParaRPr lang="ru-RU" sz="1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DC9035-DBC8-A977-7931-B2CF0C0D0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89" y="4445010"/>
            <a:ext cx="21209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674766" y="1485324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Материал: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Чтобы оценить сложность текстов Эрмитажа нужны </a:t>
            </a:r>
            <a:r>
              <a:rPr lang="ru-RU" sz="2400" b="1" dirty="0" err="1"/>
              <a:t>референциальные</a:t>
            </a:r>
            <a:r>
              <a:rPr lang="ru-RU" sz="2400" b="1" dirty="0"/>
              <a:t> корпуса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674766" y="2170129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Корпус текстов, сопровождающих виртуальный тур по Главному музейному комплексу Государственного Эрмитажа (886 текстов общим объемом 169,223 токена).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ru-RU" sz="2000" dirty="0"/>
              <a:t>Научный корпус, сформированный нами из находящихся в открытом доступе статей журналов «Манускрипт» и «Культура и искусство». Было отобрано 50 статей из разделов «Теория и история искусства», «Виды искусства», «Декоративно-прикладное искусство» и аналогичных. Объем корпуса – 187,695 токенов. </a:t>
            </a:r>
          </a:p>
          <a:p>
            <a:pPr marL="457200" indent="-457200">
              <a:buAutoNum type="arabicParenR"/>
            </a:pPr>
            <a:r>
              <a:rPr lang="ru-RU" sz="2000" dirty="0"/>
              <a:t>Набор публицистических текстов был взят в готовом виде с сайта </a:t>
            </a:r>
            <a:r>
              <a:rPr lang="fr-FR" sz="2000" dirty="0" err="1"/>
              <a:t>kaggle.com</a:t>
            </a:r>
            <a:r>
              <a:rPr lang="fr-FR" sz="2000" dirty="0"/>
              <a:t>, </a:t>
            </a:r>
            <a:r>
              <a:rPr lang="ru-RU" sz="2000" dirty="0"/>
              <a:t>где данные публикуются в открытом доступе для некоммерческого использования. 500 статей по темам «Наука и техника», «Туризм/Путешествия», «Строительство», «Забота о себе», «Спорт» и «Экономика» с новостных сайтов Лента и Фонтанка объемом 159,571 токен.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71A98E-7EAE-3D6C-A87F-B727048A3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2" t="2957" r="8168" b="5001"/>
          <a:stretch/>
        </p:blipFill>
        <p:spPr>
          <a:xfrm>
            <a:off x="8248260" y="264289"/>
            <a:ext cx="1767966" cy="18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3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674766" y="1485324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Цель исследования: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674766" y="2051213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Проверить, приближаются ли медийные тексты об искусстве, адресованные неспециалистам, по лингвистическим параметрам сложности к публицистическим текстам или же тяготеют к научным статьям. 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A6E8D178-4480-82EA-7DB5-DBD1A4EA0E6B}"/>
              </a:ext>
            </a:extLst>
          </p:cNvPr>
          <p:cNvSpPr txBox="1">
            <a:spLocks/>
          </p:cNvSpPr>
          <p:nvPr/>
        </p:nvSpPr>
        <p:spPr>
          <a:xfrm>
            <a:off x="648156" y="3030586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Задача исследования: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7C1942D-8744-EDED-638C-5ED1336DE0F0}"/>
              </a:ext>
            </a:extLst>
          </p:cNvPr>
          <p:cNvSpPr txBox="1">
            <a:spLocks/>
          </p:cNvSpPr>
          <p:nvPr/>
        </p:nvSpPr>
        <p:spPr>
          <a:xfrm>
            <a:off x="661461" y="35982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Оценка лингвистической сложности корпуса музейных текстов об искусстве на основе дескриптивных, морфологических, лексических и синтаксических параметров и сравнение полученных результатов с аналогичными параметрами публицистических и научных текстов.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F38F1B-27CE-7A7F-6B12-34162F75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798" y="4697522"/>
            <a:ext cx="4001399" cy="19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5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674766" y="1485324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Гипотеза: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674766" y="214717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Тексты, представленные на сайте виртуального тура Эрмитажа, по набору параметров сложности ближе к научным статьям, чем к публицистическим, хотя призваны сделать посещение музея доступным для как можно большего числа людей. Сложность «Эрмитажных» текстов ограничивает эту доступность.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Метод: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ru-RU" sz="2000" dirty="0"/>
              <a:t>Модель О.В. Блиновой и Н.А. Тарасова: оценивает 132 лингвистические метрики для юридического текста.</a:t>
            </a:r>
          </a:p>
          <a:p>
            <a:pPr marL="457200" indent="-457200">
              <a:buAutoNum type="arabicParenR"/>
            </a:pPr>
            <a:r>
              <a:rPr lang="ru-RU" sz="2000" dirty="0"/>
              <a:t>Модель была доработана А.В. Марголиной. Мы использовали эту версию.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2000" dirty="0"/>
              <a:t>Поскольку исходная модель была разработана для текстов юридического характера, в ней заложено измерение доли юридических терминов: меняем на словарь искусствоведческих терминов Российской Академии Художеств.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91EDA0-6A5B-7DFC-ECEA-B5F2B282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218" y="804038"/>
            <a:ext cx="1049548" cy="10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Школа гуманитарных наук и искусств НИУ ВШЭ СПб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Сложность текстов об искусстве: лингвистический анализ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0ABF3E1E-DFD6-6D14-8838-B84C00AF9FB1}"/>
              </a:ext>
            </a:extLst>
          </p:cNvPr>
          <p:cNvSpPr txBox="1">
            <a:spLocks/>
          </p:cNvSpPr>
          <p:nvPr/>
        </p:nvSpPr>
        <p:spPr>
          <a:xfrm>
            <a:off x="6069390" y="4964567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959C4CE8-36A6-7768-3276-FA15199C48D8}"/>
              </a:ext>
            </a:extLst>
          </p:cNvPr>
          <p:cNvSpPr txBox="1">
            <a:spLocks/>
          </p:cNvSpPr>
          <p:nvPr/>
        </p:nvSpPr>
        <p:spPr>
          <a:xfrm>
            <a:off x="418783" y="126931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Измеряемые метрики: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D76FBAB6-6B40-B0FF-56C1-70E5EEAB0BB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420710" y="548720"/>
            <a:ext cx="2217738" cy="463186"/>
          </a:xfrm>
        </p:spPr>
        <p:txBody>
          <a:bodyPr/>
          <a:lstStyle/>
          <a:p>
            <a:r>
              <a:rPr lang="ru-RU" dirty="0"/>
              <a:t>Санкт-Петербург (2024)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86E1A027-C939-EF86-CAA1-81084FDF00D6}"/>
              </a:ext>
            </a:extLst>
          </p:cNvPr>
          <p:cNvSpPr txBox="1">
            <a:spLocks/>
          </p:cNvSpPr>
          <p:nvPr/>
        </p:nvSpPr>
        <p:spPr>
          <a:xfrm>
            <a:off x="674766" y="2304509"/>
            <a:ext cx="10618074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67926BBD-6324-ACFA-C5FF-DF84449BA0FE}"/>
              </a:ext>
            </a:extLst>
          </p:cNvPr>
          <p:cNvSpPr txBox="1">
            <a:spLocks/>
          </p:cNvSpPr>
          <p:nvPr/>
        </p:nvSpPr>
        <p:spPr>
          <a:xfrm>
            <a:off x="6922902" y="1099536"/>
            <a:ext cx="309332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70D313C-0952-6C20-A573-7D2F4588F99D}"/>
              </a:ext>
            </a:extLst>
          </p:cNvPr>
          <p:cNvSpPr txBox="1">
            <a:spLocks/>
          </p:cNvSpPr>
          <p:nvPr/>
        </p:nvSpPr>
        <p:spPr>
          <a:xfrm>
            <a:off x="648156" y="2933159"/>
            <a:ext cx="10842468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5D88AA8F-FA47-4A4A-AE48-EDA00B1FED99}"/>
              </a:ext>
            </a:extLst>
          </p:cNvPr>
          <p:cNvSpPr txBox="1">
            <a:spLocks/>
          </p:cNvSpPr>
          <p:nvPr/>
        </p:nvSpPr>
        <p:spPr>
          <a:xfrm>
            <a:off x="418783" y="1857088"/>
            <a:ext cx="11590020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1) </a:t>
            </a:r>
            <a:r>
              <a:rPr lang="ru-RU" sz="2000" dirty="0"/>
              <a:t>Базовые метрики: количество лемм, словоформ, букв, средняя длина предложений в словах;</a:t>
            </a:r>
          </a:p>
          <a:p>
            <a:r>
              <a:rPr lang="ru-RU" sz="2000" dirty="0"/>
              <a:t>2) Формулы читабельности: адаптированный для русского языка индекс </a:t>
            </a:r>
            <a:r>
              <a:rPr lang="ru-RU" sz="2000" dirty="0" err="1"/>
              <a:t>Флеша-Кинкейда</a:t>
            </a:r>
            <a:r>
              <a:rPr lang="ru-RU" sz="2000" dirty="0"/>
              <a:t>, адаптированный </a:t>
            </a:r>
            <a:r>
              <a:rPr lang="fr-FR" sz="2000" dirty="0"/>
              <a:t>SMOG;</a:t>
            </a:r>
            <a:endParaRPr lang="ru-RU" sz="2000" dirty="0"/>
          </a:p>
          <a:p>
            <a:r>
              <a:rPr lang="ru-RU" sz="2000" dirty="0"/>
              <a:t>3) </a:t>
            </a:r>
            <a:r>
              <a:rPr lang="ru-RU" sz="2000" dirty="0" err="1"/>
              <a:t>Частеречные</a:t>
            </a:r>
            <a:r>
              <a:rPr lang="ru-RU" sz="2000" dirty="0"/>
              <a:t> показатели: доля глаголов, существительных, функциональных слов; </a:t>
            </a:r>
          </a:p>
          <a:p>
            <a:r>
              <a:rPr lang="ru-RU" sz="2000" dirty="0"/>
              <a:t>4) </a:t>
            </a:r>
            <a:r>
              <a:rPr lang="ru-RU" sz="2000" dirty="0" err="1"/>
              <a:t>Биграммные</a:t>
            </a:r>
            <a:r>
              <a:rPr lang="ru-RU" sz="2000" dirty="0"/>
              <a:t> и </a:t>
            </a:r>
            <a:r>
              <a:rPr lang="ru-RU" sz="2000" dirty="0" err="1"/>
              <a:t>триграммные</a:t>
            </a:r>
            <a:r>
              <a:rPr lang="ru-RU" sz="2000" dirty="0"/>
              <a:t> метрики: доля биграмм, включающих различные комбинации частей речи; </a:t>
            </a:r>
          </a:p>
          <a:p>
            <a:r>
              <a:rPr lang="ru-RU" sz="2000" dirty="0"/>
              <a:t>5) Частотность слов: доля слов, входящих в каждую из 9 групп лексем, разделенных на основе закона Ципфа;</a:t>
            </a:r>
          </a:p>
          <a:p>
            <a:r>
              <a:rPr lang="ru-RU" sz="2000" dirty="0"/>
              <a:t>6) Морфологические параметры: доля словоформ в родительном падеже, доля существительных среднего рода; </a:t>
            </a:r>
          </a:p>
          <a:p>
            <a:r>
              <a:rPr lang="ru-RU" sz="2000" dirty="0"/>
              <a:t>7) Лексические и семантические параметры: доля архаичных слов и выражений, доля абстрактных лемм; </a:t>
            </a:r>
          </a:p>
          <a:p>
            <a:r>
              <a:rPr lang="ru-RU" sz="2000" dirty="0"/>
              <a:t>8) Синтаксические метрики: доля аппозитивных конструкций, доля составных (</a:t>
            </a:r>
            <a:r>
              <a:rPr lang="ru-RU" sz="2000" dirty="0" err="1"/>
              <a:t>неоднословных</a:t>
            </a:r>
            <a:r>
              <a:rPr lang="ru-RU" sz="2000" dirty="0"/>
              <a:t>) выражений; </a:t>
            </a:r>
          </a:p>
          <a:p>
            <a:r>
              <a:rPr lang="ru-RU" sz="2000" dirty="0"/>
              <a:t>9) Метрики связности: количество повторов существительных в соседних предложениях, количество повторов граммем времени и вида у глаголов в личной форме (в соседних предложениях).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 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fr-FR" sz="2000" dirty="0"/>
          </a:p>
          <a:p>
            <a:endParaRPr lang="ru-RU" sz="20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8172AB5-3323-8867-CA83-9DE6962A5E1A}"/>
              </a:ext>
            </a:extLst>
          </p:cNvPr>
          <p:cNvSpPr txBox="1">
            <a:spLocks/>
          </p:cNvSpPr>
          <p:nvPr/>
        </p:nvSpPr>
        <p:spPr>
          <a:xfrm>
            <a:off x="648156" y="3351446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C7D47858-8933-4F63-AFE0-FD1E3D9F2C6B}"/>
              </a:ext>
            </a:extLst>
          </p:cNvPr>
          <p:cNvSpPr txBox="1">
            <a:spLocks/>
          </p:cNvSpPr>
          <p:nvPr/>
        </p:nvSpPr>
        <p:spPr>
          <a:xfrm>
            <a:off x="674766" y="3522821"/>
            <a:ext cx="6248136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29B26031-4BD4-347C-6E0A-E4E1B3421CF6}"/>
              </a:ext>
            </a:extLst>
          </p:cNvPr>
          <p:cNvSpPr txBox="1">
            <a:spLocks/>
          </p:cNvSpPr>
          <p:nvPr/>
        </p:nvSpPr>
        <p:spPr>
          <a:xfrm>
            <a:off x="674766" y="4158007"/>
            <a:ext cx="10644684" cy="422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7805BC-D889-3E86-6090-A54C2D9D9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4" t="9310"/>
          <a:stretch/>
        </p:blipFill>
        <p:spPr>
          <a:xfrm>
            <a:off x="7554410" y="721155"/>
            <a:ext cx="2487705" cy="1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3531</Words>
  <Application>Microsoft Macintosh PowerPoint</Application>
  <PresentationFormat>Широкоэкранный</PresentationFormat>
  <Paragraphs>313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HSE Sans</vt:lpstr>
      <vt:lpstr>Office Theme</vt:lpstr>
      <vt:lpstr>Сложность текстов об искусстве: лингвистический анализ</vt:lpstr>
      <vt:lpstr>Проблема сложности искусствоведческих текстов</vt:lpstr>
      <vt:lpstr>Презентация PowerPoint</vt:lpstr>
      <vt:lpstr>Презентация PowerPoint</vt:lpstr>
      <vt:lpstr>А в чем разница между сложностью, трудностью и читабельностью текста?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Microsoft Office User</cp:lastModifiedBy>
  <cp:revision>24</cp:revision>
  <cp:lastPrinted>2021-11-11T13:08:42Z</cp:lastPrinted>
  <dcterms:created xsi:type="dcterms:W3CDTF">2021-11-11T08:52:47Z</dcterms:created>
  <dcterms:modified xsi:type="dcterms:W3CDTF">2024-04-13T07:56:06Z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