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71" r:id="rId5"/>
    <p:sldId id="272" r:id="rId6"/>
    <p:sldId id="290" r:id="rId7"/>
    <p:sldId id="291" r:id="rId8"/>
    <p:sldId id="292" r:id="rId9"/>
    <p:sldId id="293" r:id="rId10"/>
    <p:sldId id="294" r:id="rId11"/>
    <p:sldId id="298" r:id="rId12"/>
    <p:sldId id="296" r:id="rId13"/>
    <p:sldId id="274" r:id="rId14"/>
    <p:sldId id="286" r:id="rId15"/>
    <p:sldId id="297" r:id="rId16"/>
    <p:sldId id="288" r:id="rId17"/>
    <p:sldId id="289" r:id="rId18"/>
    <p:sldId id="269" r:id="rId19"/>
    <p:sldId id="285" r:id="rId20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946" y="5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05/22/2024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7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05/22/2024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pb.hse.ru/humart/complit/speech_and_cognition/announceme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81" y="2222839"/>
            <a:ext cx="8937127" cy="1978323"/>
          </a:xfrm>
        </p:spPr>
        <p:txBody>
          <a:bodyPr>
            <a:normAutofit/>
          </a:bodyPr>
          <a:lstStyle/>
          <a:p>
            <a:r>
              <a:rPr lang="ru-RU" sz="2800" dirty="0"/>
              <a:t>Исследования тюркско-русского билингвизма в современной научной литературе через призму </a:t>
            </a:r>
            <a:r>
              <a:rPr lang="ru-RU" sz="2800" dirty="0" err="1"/>
              <a:t>библиометрического</a:t>
            </a:r>
            <a:r>
              <a:rPr lang="ru-RU" sz="2800" dirty="0"/>
              <a:t> анализа: основные тренды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НУГ «Когнитивные исследования языка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Абакан, 23-24 мая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  </a:t>
            </a:r>
            <a:r>
              <a:rPr lang="ru-RU" dirty="0"/>
              <a:t>Всероссийская научная конференция «Сохранение и развитие языков и культур коренных народов Сибири»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DA8201D7-8BD5-41FC-83F6-EA35ACEDC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89605C-9A6D-4ED2-F659-62DCFA542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92FA68B-AD73-BDE8-4132-2482640832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E7A9C1-C65C-556F-BC53-F705A906E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48" y="1207577"/>
            <a:ext cx="7376799" cy="4442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314D69-1B99-A2A8-6020-301C7228B1D7}"/>
              </a:ext>
            </a:extLst>
          </p:cNvPr>
          <p:cNvSpPr txBox="1"/>
          <p:nvPr/>
        </p:nvSpPr>
        <p:spPr>
          <a:xfrm>
            <a:off x="7785047" y="856357"/>
            <a:ext cx="39987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1</a:t>
            </a:r>
            <a:r>
              <a:rPr lang="ru-RU" sz="1400" dirty="0">
                <a:latin typeface="HSE Sans" panose="02000000000000000000" pitchFamily="2" charset="0"/>
              </a:rPr>
              <a:t> - грамматика и семантика русского языка в условиях двуязычия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2</a:t>
            </a:r>
            <a:r>
              <a:rPr lang="ru-RU" sz="1400" dirty="0">
                <a:latin typeface="HSE Sans" panose="02000000000000000000" pitchFamily="2" charset="0"/>
              </a:rPr>
              <a:t> -  </a:t>
            </a:r>
            <a:r>
              <a:rPr lang="ru-RU" sz="1400" dirty="0" err="1">
                <a:latin typeface="HSE Sans" panose="02000000000000000000" pitchFamily="2" charset="0"/>
              </a:rPr>
              <a:t>билингвальное</a:t>
            </a:r>
            <a:r>
              <a:rPr lang="ru-RU" sz="1400" dirty="0">
                <a:latin typeface="HSE Sans" panose="02000000000000000000" pitchFamily="2" charset="0"/>
              </a:rPr>
              <a:t> образование в дошкольных учреждениях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3 </a:t>
            </a:r>
            <a:r>
              <a:rPr lang="ru-RU" sz="1400" dirty="0">
                <a:latin typeface="HSE Sans" panose="02000000000000000000" pitchFamily="2" charset="0"/>
              </a:rPr>
              <a:t>– татарско-русский билингвизм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4</a:t>
            </a:r>
            <a:r>
              <a:rPr lang="ru-RU" sz="1400" dirty="0">
                <a:latin typeface="HSE Sans" panose="02000000000000000000" pitchFamily="2" charset="0"/>
              </a:rPr>
              <a:t> -  билингвизм в Якутии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5</a:t>
            </a:r>
            <a:r>
              <a:rPr lang="ru-RU" sz="1400" dirty="0">
                <a:latin typeface="HSE Sans" panose="02000000000000000000" pitchFamily="2" charset="0"/>
              </a:rPr>
              <a:t> -  обучение письму на родном языке в условиях двуязычия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6</a:t>
            </a:r>
            <a:r>
              <a:rPr lang="ru-RU" sz="1400" dirty="0">
                <a:latin typeface="HSE Sans" panose="02000000000000000000" pitchFamily="2" charset="0"/>
              </a:rPr>
              <a:t> -  профессиональная подготовка учителей родного языка на </a:t>
            </a:r>
            <a:r>
              <a:rPr lang="ru-RU" sz="1400" dirty="0" err="1">
                <a:latin typeface="HSE Sans" panose="02000000000000000000" pitchFamily="2" charset="0"/>
              </a:rPr>
              <a:t>билингвальных</a:t>
            </a:r>
            <a:r>
              <a:rPr lang="ru-RU" sz="1400" dirty="0">
                <a:latin typeface="HSE Sans" panose="02000000000000000000" pitchFamily="2" charset="0"/>
              </a:rPr>
              <a:t> территориях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7</a:t>
            </a:r>
            <a:r>
              <a:rPr lang="ru-RU" sz="1400" dirty="0">
                <a:latin typeface="HSE Sans" panose="02000000000000000000" pitchFamily="2" charset="0"/>
              </a:rPr>
              <a:t> -  </a:t>
            </a:r>
            <a:r>
              <a:rPr lang="ru-RU" sz="1400" dirty="0" err="1">
                <a:latin typeface="HSE Sans" panose="02000000000000000000" pitchFamily="2" charset="0"/>
              </a:rPr>
              <a:t>полилингвизм</a:t>
            </a:r>
            <a:r>
              <a:rPr lang="ru-RU" sz="1400" dirty="0">
                <a:latin typeface="HSE Sans" panose="02000000000000000000" pitchFamily="2" charset="0"/>
              </a:rPr>
              <a:t> в Башкортостане и Южной Сибири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8</a:t>
            </a:r>
            <a:r>
              <a:rPr lang="ru-RU" sz="1400" dirty="0">
                <a:latin typeface="HSE Sans" panose="02000000000000000000" pitchFamily="2" charset="0"/>
              </a:rPr>
              <a:t> -  языковая ситуация в Хакасии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9</a:t>
            </a:r>
            <a:r>
              <a:rPr lang="ru-RU" sz="1400" dirty="0">
                <a:latin typeface="HSE Sans" panose="02000000000000000000" pitchFamily="2" charset="0"/>
              </a:rPr>
              <a:t> -   когнитивная обработка слов тюркско-русскими билингвами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10 </a:t>
            </a:r>
            <a:r>
              <a:rPr lang="ru-RU" sz="1400" dirty="0">
                <a:latin typeface="HSE Sans" panose="02000000000000000000" pitchFamily="2" charset="0"/>
              </a:rPr>
              <a:t>-  билингвизм в Тыве</a:t>
            </a: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C92C95A-675C-DBC5-46AB-5BB72A98A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1AFDA5-3443-F23D-4E6B-A1EFCCB38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98E84D-9576-BDDA-6928-9C521D10BE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трелка: штриховая вправо 7">
            <a:extLst>
              <a:ext uri="{FF2B5EF4-FFF2-40B4-BE49-F238E27FC236}">
                <a16:creationId xmlns:a16="http://schemas.microsoft.com/office/drawing/2014/main" id="{D41B2EAA-A133-51F5-CE61-CE4B7EEBB64F}"/>
              </a:ext>
            </a:extLst>
          </p:cNvPr>
          <p:cNvSpPr/>
          <p:nvPr/>
        </p:nvSpPr>
        <p:spPr>
          <a:xfrm>
            <a:off x="515939" y="3091058"/>
            <a:ext cx="10665584" cy="1083365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E0031-2F24-2552-3BCD-7E0A09FDE666}"/>
              </a:ext>
            </a:extLst>
          </p:cNvPr>
          <p:cNvSpPr txBox="1"/>
          <p:nvPr/>
        </p:nvSpPr>
        <p:spPr>
          <a:xfrm>
            <a:off x="915089" y="3437035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HSE Sans" panose="02000000000000000000" pitchFamily="2" charset="0"/>
              </a:rPr>
              <a:t>2014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B117A-E265-DF92-6069-7D9117E11854}"/>
              </a:ext>
            </a:extLst>
          </p:cNvPr>
          <p:cNvSpPr txBox="1"/>
          <p:nvPr/>
        </p:nvSpPr>
        <p:spPr>
          <a:xfrm>
            <a:off x="417443" y="4253948"/>
            <a:ext cx="1501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Татарско-русский и якутско-русский билингвизм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F5B9CD-3138-B12F-6AC9-759EEFC33A12}"/>
              </a:ext>
            </a:extLst>
          </p:cNvPr>
          <p:cNvSpPr txBox="1"/>
          <p:nvPr/>
        </p:nvSpPr>
        <p:spPr>
          <a:xfrm>
            <a:off x="3045514" y="3421646"/>
            <a:ext cx="1126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HSE Sans" panose="02000000000000000000" pitchFamily="2" charset="0"/>
              </a:rPr>
              <a:t>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2C26A9-7C2F-275B-CB23-4B351C8593E8}"/>
              </a:ext>
            </a:extLst>
          </p:cNvPr>
          <p:cNvSpPr txBox="1"/>
          <p:nvPr/>
        </p:nvSpPr>
        <p:spPr>
          <a:xfrm>
            <a:off x="2969934" y="4157340"/>
            <a:ext cx="15018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Подготовка учителей на </a:t>
            </a:r>
            <a:r>
              <a:rPr lang="ru-RU" sz="1400" dirty="0" err="1">
                <a:latin typeface="HSE Sans" panose="02000000000000000000" pitchFamily="2" charset="0"/>
              </a:rPr>
              <a:t>билингвальных</a:t>
            </a:r>
            <a:r>
              <a:rPr lang="ru-RU" sz="1400" dirty="0">
                <a:latin typeface="HSE Sans" panose="02000000000000000000" pitchFamily="2" charset="0"/>
              </a:rPr>
              <a:t> территориях и </a:t>
            </a:r>
            <a:r>
              <a:rPr lang="ru-RU" sz="1400" dirty="0" err="1">
                <a:latin typeface="HSE Sans" panose="02000000000000000000" pitchFamily="2" charset="0"/>
              </a:rPr>
              <a:t>полилингвизм</a:t>
            </a:r>
            <a:r>
              <a:rPr lang="ru-RU" sz="1400" dirty="0">
                <a:latin typeface="HSE Sans" panose="02000000000000000000" pitchFamily="2" charset="0"/>
              </a:rPr>
              <a:t> в Башкортостане и Южной Сибири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74DCE-B821-4F68-8DF5-B4760CB9A6F5}"/>
              </a:ext>
            </a:extLst>
          </p:cNvPr>
          <p:cNvSpPr txBox="1"/>
          <p:nvPr/>
        </p:nvSpPr>
        <p:spPr>
          <a:xfrm>
            <a:off x="5186075" y="3436430"/>
            <a:ext cx="93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HSE Sans" panose="02000000000000000000" pitchFamily="2" charset="0"/>
              </a:rPr>
              <a:t>2016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3A1406-3409-AA21-48B4-54BB8BC9D56D}"/>
              </a:ext>
            </a:extLst>
          </p:cNvPr>
          <p:cNvSpPr txBox="1"/>
          <p:nvPr/>
        </p:nvSpPr>
        <p:spPr>
          <a:xfrm>
            <a:off x="4863113" y="4198350"/>
            <a:ext cx="1858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Когнитивная обработка слов тюркско-русскими билингвами и </a:t>
            </a:r>
            <a:r>
              <a:rPr lang="ru-RU" sz="1400" dirty="0" err="1">
                <a:latin typeface="HSE Sans" panose="02000000000000000000" pitchFamily="2" charset="0"/>
              </a:rPr>
              <a:t>билингвальное</a:t>
            </a:r>
            <a:r>
              <a:rPr lang="ru-RU" sz="1400" dirty="0">
                <a:latin typeface="HSE Sans" panose="02000000000000000000" pitchFamily="2" charset="0"/>
              </a:rPr>
              <a:t> образование в дошкольных учреждениях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2C6674-CC52-DDAB-D2BE-F9B0141A4AEA}"/>
              </a:ext>
            </a:extLst>
          </p:cNvPr>
          <p:cNvSpPr txBox="1"/>
          <p:nvPr/>
        </p:nvSpPr>
        <p:spPr>
          <a:xfrm>
            <a:off x="7198515" y="3436430"/>
            <a:ext cx="107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HSE Sans" panose="02000000000000000000" pitchFamily="2" charset="0"/>
              </a:rPr>
              <a:t>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361031-8B56-3BA4-6377-7F56C2CCE393}"/>
              </a:ext>
            </a:extLst>
          </p:cNvPr>
          <p:cNvSpPr txBox="1"/>
          <p:nvPr/>
        </p:nvSpPr>
        <p:spPr>
          <a:xfrm>
            <a:off x="7170709" y="4293776"/>
            <a:ext cx="1272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Обучение письму в условиях двуязычия и когнитивная обработка слов билингвами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BC266B-FB82-2EF2-3E90-04777775BD7E}"/>
              </a:ext>
            </a:extLst>
          </p:cNvPr>
          <p:cNvSpPr txBox="1"/>
          <p:nvPr/>
        </p:nvSpPr>
        <p:spPr>
          <a:xfrm>
            <a:off x="9237602" y="3418531"/>
            <a:ext cx="74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HSE Sans" panose="02000000000000000000" pitchFamily="2" charset="0"/>
              </a:rPr>
              <a:t>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F13B6-6337-29EC-7F43-E2DE720F26AA}"/>
              </a:ext>
            </a:extLst>
          </p:cNvPr>
          <p:cNvSpPr txBox="1"/>
          <p:nvPr/>
        </p:nvSpPr>
        <p:spPr>
          <a:xfrm>
            <a:off x="8926111" y="4359660"/>
            <a:ext cx="1370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Языковая ситуация в </a:t>
            </a:r>
            <a:r>
              <a:rPr lang="ru-RU" sz="1400" dirty="0" err="1">
                <a:latin typeface="HSE Sans" panose="02000000000000000000" pitchFamily="2" charset="0"/>
              </a:rPr>
              <a:t>Хакассии</a:t>
            </a:r>
            <a:r>
              <a:rPr lang="ru-RU" sz="1400" dirty="0">
                <a:latin typeface="HSE Sans" panose="02000000000000000000" pitchFamily="2" charset="0"/>
              </a:rPr>
              <a:t> и </a:t>
            </a:r>
            <a:r>
              <a:rPr lang="ru-RU" sz="1400" dirty="0" err="1">
                <a:latin typeface="HSE Sans" panose="02000000000000000000" pitchFamily="2" charset="0"/>
              </a:rPr>
              <a:t>полилингвизм</a:t>
            </a:r>
            <a:r>
              <a:rPr lang="ru-RU" sz="1400" dirty="0">
                <a:latin typeface="HSE Sans" panose="02000000000000000000" pitchFamily="2" charset="0"/>
              </a:rPr>
              <a:t> в Башкортостане и Южной Сибири</a:t>
            </a:r>
          </a:p>
        </p:txBody>
      </p:sp>
      <p:sp>
        <p:nvSpPr>
          <p:cNvPr id="23" name="Стрелка: штриховая вправо 22">
            <a:extLst>
              <a:ext uri="{FF2B5EF4-FFF2-40B4-BE49-F238E27FC236}">
                <a16:creationId xmlns:a16="http://schemas.microsoft.com/office/drawing/2014/main" id="{A026BC03-3677-46F6-D6F9-CB448F416D6B}"/>
              </a:ext>
            </a:extLst>
          </p:cNvPr>
          <p:cNvSpPr/>
          <p:nvPr/>
        </p:nvSpPr>
        <p:spPr>
          <a:xfrm>
            <a:off x="515939" y="2387418"/>
            <a:ext cx="10665584" cy="1083365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B71819-74BE-ACD8-ECAD-80790DCB8C35}"/>
              </a:ext>
            </a:extLst>
          </p:cNvPr>
          <p:cNvSpPr txBox="1"/>
          <p:nvPr/>
        </p:nvSpPr>
        <p:spPr>
          <a:xfrm>
            <a:off x="749255" y="2743194"/>
            <a:ext cx="243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HSE Sans" panose="02000000000000000000" pitchFamily="2" charset="0"/>
              </a:rPr>
              <a:t>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A0B58B-59B9-5D50-7334-73453C9B06CE}"/>
              </a:ext>
            </a:extLst>
          </p:cNvPr>
          <p:cNvSpPr txBox="1"/>
          <p:nvPr/>
        </p:nvSpPr>
        <p:spPr>
          <a:xfrm>
            <a:off x="1322914" y="996834"/>
            <a:ext cx="18267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Русский язык в условиях двуязычия, обучение билингвов письму на родном языке, когнитивная обработка слов билингвами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E39164-268B-DC4C-2F04-E7CB253D1ECA}"/>
              </a:ext>
            </a:extLst>
          </p:cNvPr>
          <p:cNvSpPr txBox="1"/>
          <p:nvPr/>
        </p:nvSpPr>
        <p:spPr>
          <a:xfrm>
            <a:off x="3471980" y="2712405"/>
            <a:ext cx="190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HSE Sans" panose="02000000000000000000" pitchFamily="2" charset="0"/>
              </a:rPr>
              <a:t>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897356-8D3C-31F2-464E-A19B4EAB539A}"/>
              </a:ext>
            </a:extLst>
          </p:cNvPr>
          <p:cNvSpPr txBox="1"/>
          <p:nvPr/>
        </p:nvSpPr>
        <p:spPr>
          <a:xfrm>
            <a:off x="3459162" y="1631242"/>
            <a:ext cx="2070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Языковая ситуация в </a:t>
            </a:r>
            <a:r>
              <a:rPr lang="ru-RU" sz="1400" dirty="0" err="1">
                <a:latin typeface="HSE Sans" panose="02000000000000000000" pitchFamily="2" charset="0"/>
              </a:rPr>
              <a:t>Хакассии</a:t>
            </a:r>
            <a:r>
              <a:rPr lang="ru-RU" sz="1400" dirty="0">
                <a:latin typeface="HSE Sans" panose="02000000000000000000" pitchFamily="2" charset="0"/>
              </a:rPr>
              <a:t> и русский язык в условиях билингвизма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F43D61-63E0-BED0-5BF4-CEB2802BD975}"/>
              </a:ext>
            </a:extLst>
          </p:cNvPr>
          <p:cNvSpPr txBox="1"/>
          <p:nvPr/>
        </p:nvSpPr>
        <p:spPr>
          <a:xfrm>
            <a:off x="5848731" y="2753547"/>
            <a:ext cx="107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HSE Sans" panose="02000000000000000000" pitchFamily="2" charset="0"/>
              </a:rPr>
              <a:t>2021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C6E69E-0F20-14CF-C05F-9E6FB261EEEA}"/>
              </a:ext>
            </a:extLst>
          </p:cNvPr>
          <p:cNvSpPr txBox="1"/>
          <p:nvPr/>
        </p:nvSpPr>
        <p:spPr>
          <a:xfrm>
            <a:off x="7732519" y="2752569"/>
            <a:ext cx="107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HSE Sans" panose="02000000000000000000" pitchFamily="2" charset="0"/>
              </a:rPr>
              <a:t>2022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D3F807-4D5B-DC41-AAF3-D1DFFA870983}"/>
              </a:ext>
            </a:extLst>
          </p:cNvPr>
          <p:cNvSpPr txBox="1"/>
          <p:nvPr/>
        </p:nvSpPr>
        <p:spPr>
          <a:xfrm>
            <a:off x="9217446" y="2713910"/>
            <a:ext cx="107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HSE Sans" panose="02000000000000000000" pitchFamily="2" charset="0"/>
              </a:rPr>
              <a:t>2023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094280-73B2-C4A3-34FA-2AD23EBB0DEF}"/>
              </a:ext>
            </a:extLst>
          </p:cNvPr>
          <p:cNvSpPr txBox="1"/>
          <p:nvPr/>
        </p:nvSpPr>
        <p:spPr>
          <a:xfrm>
            <a:off x="5615609" y="1182757"/>
            <a:ext cx="1710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err="1">
                <a:latin typeface="HSE Sans" panose="02000000000000000000" pitchFamily="2" charset="0"/>
              </a:rPr>
              <a:t>полилингвизм</a:t>
            </a:r>
            <a:r>
              <a:rPr lang="ru-RU" sz="1400" dirty="0">
                <a:latin typeface="HSE Sans" panose="02000000000000000000" pitchFamily="2" charset="0"/>
              </a:rPr>
              <a:t> в Башкортостане и Южной Сибири; русский язык в условиях двуязычия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A69C01-81AE-87D7-8A32-2A5E14888780}"/>
              </a:ext>
            </a:extLst>
          </p:cNvPr>
          <p:cNvSpPr txBox="1"/>
          <p:nvPr/>
        </p:nvSpPr>
        <p:spPr>
          <a:xfrm>
            <a:off x="7326435" y="1037883"/>
            <a:ext cx="19617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err="1">
                <a:latin typeface="HSE Sans" panose="02000000000000000000" pitchFamily="2" charset="0"/>
              </a:rPr>
              <a:t>Полилингвизм</a:t>
            </a:r>
            <a:r>
              <a:rPr lang="ru-RU" sz="1400" dirty="0">
                <a:latin typeface="HSE Sans" panose="02000000000000000000" pitchFamily="2" charset="0"/>
              </a:rPr>
              <a:t> в Башкортостане и Южной Сибири; </a:t>
            </a:r>
            <a:r>
              <a:rPr lang="ru-RU" sz="1400" dirty="0" err="1">
                <a:latin typeface="HSE Sans" panose="02000000000000000000" pitchFamily="2" charset="0"/>
              </a:rPr>
              <a:t>билингвальное</a:t>
            </a:r>
            <a:r>
              <a:rPr lang="ru-RU" sz="1400" dirty="0">
                <a:latin typeface="HSE Sans" panose="02000000000000000000" pitchFamily="2" charset="0"/>
              </a:rPr>
              <a:t> образование в дошкольных учреждениях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C131A7-F4B2-2924-DE9A-912C693749ED}"/>
              </a:ext>
            </a:extLst>
          </p:cNvPr>
          <p:cNvSpPr txBox="1"/>
          <p:nvPr/>
        </p:nvSpPr>
        <p:spPr>
          <a:xfrm>
            <a:off x="8926111" y="1182757"/>
            <a:ext cx="13701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Когнитивная обработка слов тюркско-русскими билингвами</a:t>
            </a:r>
          </a:p>
        </p:txBody>
      </p:sp>
    </p:spTree>
    <p:extLst>
      <p:ext uri="{BB962C8B-B14F-4D97-AF65-F5344CB8AC3E}">
        <p14:creationId xmlns:p14="http://schemas.microsoft.com/office/powerpoint/2010/main" val="270905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3DA2F19-DE71-FE48-18F9-B30C948C7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B6925-F6BA-B651-B87D-159B7609B5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2F271C-23BA-993A-699B-FCA18029D5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A9C680-0C97-0E83-90BF-791A053AF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15581"/>
            <a:ext cx="4876800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0B4CF-6D9B-DBF4-6674-610EAAE02C3B}"/>
              </a:ext>
            </a:extLst>
          </p:cNvPr>
          <p:cNvSpPr txBox="1"/>
          <p:nvPr/>
        </p:nvSpPr>
        <p:spPr>
          <a:xfrm>
            <a:off x="6494106" y="1558212"/>
            <a:ext cx="477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latin typeface="HSE Sans" panose="02000000000000000000" pitchFamily="2" charset="0"/>
              </a:rPr>
              <a:t>А о чем пишут исследователи билингвизма за рубежом?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5170F-6C42-92E7-9CDB-A690D4CA77EB}"/>
              </a:ext>
            </a:extLst>
          </p:cNvPr>
          <p:cNvSpPr txBox="1"/>
          <p:nvPr/>
        </p:nvSpPr>
        <p:spPr>
          <a:xfrm>
            <a:off x="6363478" y="3429000"/>
            <a:ext cx="5187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Выборка из БД </a:t>
            </a:r>
            <a:r>
              <a:rPr lang="en-US" sz="2000" dirty="0">
                <a:latin typeface="HSE Sans" panose="02000000000000000000" pitchFamily="2" charset="0"/>
              </a:rPr>
              <a:t>Dimensions </a:t>
            </a:r>
            <a:r>
              <a:rPr lang="ru-RU" sz="2000" dirty="0">
                <a:latin typeface="HSE Sans" panose="02000000000000000000" pitchFamily="2" charset="0"/>
              </a:rPr>
              <a:t>за 2002 – 2024 гг. по ключевым словам: </a:t>
            </a:r>
            <a:r>
              <a:rPr lang="en-US" sz="2000" dirty="0">
                <a:latin typeface="HSE Sans" panose="02000000000000000000" pitchFamily="2" charset="0"/>
              </a:rPr>
              <a:t>bilingualism, bilinguals</a:t>
            </a:r>
            <a:endParaRPr lang="ru-RU" sz="2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6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FB5F2F7-123E-0CDD-60D1-B3846FEC0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53E305-20EC-D3A8-6CDD-8FB9CBFEA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60A1C5-5E33-37C7-80A7-5EAECA3F6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CE7500-6688-309A-DBB1-0EED65DF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00" y="1449388"/>
            <a:ext cx="7376799" cy="4442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504CD2-75E2-FB16-B26A-1C094CB11E42}"/>
              </a:ext>
            </a:extLst>
          </p:cNvPr>
          <p:cNvSpPr txBox="1"/>
          <p:nvPr/>
        </p:nvSpPr>
        <p:spPr>
          <a:xfrm>
            <a:off x="7726999" y="1195913"/>
            <a:ext cx="391413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1</a:t>
            </a:r>
            <a:r>
              <a:rPr lang="en-US" sz="1400" dirty="0">
                <a:latin typeface="HSE Sans" panose="02000000000000000000" pitchFamily="2" charset="0"/>
              </a:rPr>
              <a:t> </a:t>
            </a:r>
            <a:r>
              <a:rPr lang="ru-RU" sz="1400" dirty="0">
                <a:latin typeface="HSE Sans" panose="02000000000000000000" pitchFamily="2" charset="0"/>
              </a:rPr>
              <a:t>Понимание иронии на неродном языке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2 </a:t>
            </a:r>
            <a:r>
              <a:rPr lang="ru-RU" sz="1400" b="1" dirty="0">
                <a:latin typeface="HSE Sans" panose="02000000000000000000" pitchFamily="2" charset="0"/>
              </a:rPr>
              <a:t> </a:t>
            </a:r>
            <a:r>
              <a:rPr lang="ru-RU" sz="1400" dirty="0">
                <a:latin typeface="HSE Sans" panose="02000000000000000000" pitchFamily="2" charset="0"/>
              </a:rPr>
              <a:t>Коммуникация в </a:t>
            </a:r>
            <a:r>
              <a:rPr lang="ru-RU" sz="1400" dirty="0" err="1">
                <a:latin typeface="HSE Sans" panose="02000000000000000000" pitchFamily="2" charset="0"/>
              </a:rPr>
              <a:t>транслингвальных</a:t>
            </a:r>
            <a:r>
              <a:rPr lang="ru-RU" sz="1400" dirty="0">
                <a:latin typeface="HSE Sans" panose="02000000000000000000" pitchFamily="2" charset="0"/>
              </a:rPr>
              <a:t> семьях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3  </a:t>
            </a:r>
            <a:r>
              <a:rPr lang="ru-RU" sz="1400" dirty="0">
                <a:latin typeface="HSE Sans" panose="02000000000000000000" pitchFamily="2" charset="0"/>
              </a:rPr>
              <a:t>Билингвы с афазией в скандинавских странах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4</a:t>
            </a:r>
            <a:r>
              <a:rPr lang="ru-RU" sz="1400" dirty="0">
                <a:latin typeface="HSE Sans" panose="02000000000000000000" pitchFamily="2" charset="0"/>
              </a:rPr>
              <a:t>  Память и внимание у билингвов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5</a:t>
            </a:r>
            <a:r>
              <a:rPr lang="ru-RU" sz="1400" dirty="0">
                <a:latin typeface="HSE Sans" panose="02000000000000000000" pitchFamily="2" charset="0"/>
              </a:rPr>
              <a:t>  Мозг билингва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6</a:t>
            </a:r>
            <a:r>
              <a:rPr lang="ru-RU" sz="1400" dirty="0">
                <a:latin typeface="HSE Sans" panose="02000000000000000000" pitchFamily="2" charset="0"/>
              </a:rPr>
              <a:t>  Медицинская помощь билингвам с нарушениями речи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7</a:t>
            </a:r>
            <a:r>
              <a:rPr lang="ru-RU" sz="1400" dirty="0">
                <a:latin typeface="HSE Sans" panose="02000000000000000000" pitchFamily="2" charset="0"/>
              </a:rPr>
              <a:t>  Когнитивные функции у билингвов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8 </a:t>
            </a:r>
            <a:r>
              <a:rPr lang="ru-RU" sz="1400" dirty="0">
                <a:latin typeface="HSE Sans" panose="02000000000000000000" pitchFamily="2" charset="0"/>
              </a:rPr>
              <a:t>Ментальный лексикон билингвов и </a:t>
            </a:r>
            <a:r>
              <a:rPr lang="ru-RU" sz="1400" dirty="0" err="1">
                <a:latin typeface="HSE Sans" panose="02000000000000000000" pitchFamily="2" charset="0"/>
              </a:rPr>
              <a:t>монолингвов</a:t>
            </a:r>
            <a:endParaRPr lang="ru-RU" sz="1400" dirty="0">
              <a:latin typeface="HSE Sans" panose="02000000000000000000" pitchFamily="2" charset="0"/>
            </a:endParaRP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9</a:t>
            </a:r>
            <a:r>
              <a:rPr lang="ru-RU" sz="1400" dirty="0">
                <a:latin typeface="HSE Sans" panose="02000000000000000000" pitchFamily="2" charset="0"/>
              </a:rPr>
              <a:t>  Понимание речи у билингвов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10  </a:t>
            </a:r>
            <a:r>
              <a:rPr lang="ru-RU" sz="1400" dirty="0">
                <a:latin typeface="HSE Sans" panose="02000000000000000000" pitchFamily="2" charset="0"/>
              </a:rPr>
              <a:t>Речевая деятельность билингвов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dirty="0">
                <a:latin typeface="HSE Sans" panose="02000000000000000000" pitchFamily="2" charset="0"/>
              </a:rPr>
              <a:t>  </a:t>
            </a:r>
            <a:endParaRPr lang="ru-RU" sz="14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4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9E35E3A-0272-2362-0CF5-95F16CBD9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EE1F6-02BE-12A7-9CEF-6DEDEAE8B6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8B87A-FD19-319A-00CC-1DF7516D2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C2BEB-F440-F6CF-D45C-3A48E78606EA}"/>
              </a:ext>
            </a:extLst>
          </p:cNvPr>
          <p:cNvSpPr txBox="1"/>
          <p:nvPr/>
        </p:nvSpPr>
        <p:spPr>
          <a:xfrm>
            <a:off x="3896139" y="1096746"/>
            <a:ext cx="423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SE Sans" panose="02000000000000000000" pitchFamily="2" charset="0"/>
              </a:rPr>
              <a:t>В сопоставлении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AF9F6-F320-D373-F190-3B8A432A2B3E}"/>
              </a:ext>
            </a:extLst>
          </p:cNvPr>
          <p:cNvSpPr txBox="1"/>
          <p:nvPr/>
        </p:nvSpPr>
        <p:spPr>
          <a:xfrm>
            <a:off x="276202" y="1782539"/>
            <a:ext cx="617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1</a:t>
            </a:r>
            <a:r>
              <a:rPr lang="ru-RU" sz="1400" dirty="0">
                <a:latin typeface="HSE Sans" panose="02000000000000000000" pitchFamily="2" charset="0"/>
              </a:rPr>
              <a:t> - Грамматика и семантика русского языка в условиях двуязычия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2</a:t>
            </a:r>
            <a:r>
              <a:rPr lang="ru-RU" sz="1400" dirty="0">
                <a:latin typeface="HSE Sans" panose="02000000000000000000" pitchFamily="2" charset="0"/>
              </a:rPr>
              <a:t> -  </a:t>
            </a:r>
            <a:r>
              <a:rPr lang="ru-RU" sz="1400" dirty="0" err="1">
                <a:latin typeface="HSE Sans" panose="02000000000000000000" pitchFamily="2" charset="0"/>
              </a:rPr>
              <a:t>Билингвальное</a:t>
            </a:r>
            <a:r>
              <a:rPr lang="ru-RU" sz="1400" dirty="0">
                <a:latin typeface="HSE Sans" panose="02000000000000000000" pitchFamily="2" charset="0"/>
              </a:rPr>
              <a:t> образование в дошкольных учреждениях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3 </a:t>
            </a:r>
            <a:r>
              <a:rPr lang="ru-RU" sz="1400" dirty="0">
                <a:latin typeface="HSE Sans" panose="02000000000000000000" pitchFamily="2" charset="0"/>
              </a:rPr>
              <a:t>– Татарско-русский билингвизм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4</a:t>
            </a:r>
            <a:r>
              <a:rPr lang="ru-RU" sz="1400" dirty="0">
                <a:latin typeface="HSE Sans" panose="02000000000000000000" pitchFamily="2" charset="0"/>
              </a:rPr>
              <a:t> -  Билингвизм в Якутии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5</a:t>
            </a:r>
            <a:r>
              <a:rPr lang="ru-RU" sz="1400" dirty="0">
                <a:latin typeface="HSE Sans" panose="02000000000000000000" pitchFamily="2" charset="0"/>
              </a:rPr>
              <a:t> -  Обучение письму на родном языке в условиях двуязычия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6</a:t>
            </a:r>
            <a:r>
              <a:rPr lang="ru-RU" sz="1400" dirty="0">
                <a:latin typeface="HSE Sans" panose="02000000000000000000" pitchFamily="2" charset="0"/>
              </a:rPr>
              <a:t> -  Профессиональная подготовка учителей родного языка на </a:t>
            </a:r>
            <a:r>
              <a:rPr lang="ru-RU" sz="1400" dirty="0" err="1">
                <a:latin typeface="HSE Sans" panose="02000000000000000000" pitchFamily="2" charset="0"/>
              </a:rPr>
              <a:t>билингвальных</a:t>
            </a:r>
            <a:r>
              <a:rPr lang="ru-RU" sz="1400" dirty="0">
                <a:latin typeface="HSE Sans" panose="02000000000000000000" pitchFamily="2" charset="0"/>
              </a:rPr>
              <a:t> территориях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7</a:t>
            </a:r>
            <a:r>
              <a:rPr lang="ru-RU" sz="1400" dirty="0">
                <a:latin typeface="HSE Sans" panose="02000000000000000000" pitchFamily="2" charset="0"/>
              </a:rPr>
              <a:t> -  </a:t>
            </a:r>
            <a:r>
              <a:rPr lang="ru-RU" sz="1400" dirty="0" err="1">
                <a:latin typeface="HSE Sans" panose="02000000000000000000" pitchFamily="2" charset="0"/>
              </a:rPr>
              <a:t>Полилингвизм</a:t>
            </a:r>
            <a:r>
              <a:rPr lang="ru-RU" sz="1400" dirty="0">
                <a:latin typeface="HSE Sans" panose="02000000000000000000" pitchFamily="2" charset="0"/>
              </a:rPr>
              <a:t> в Башкортостане и Южной Сибири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8</a:t>
            </a:r>
            <a:r>
              <a:rPr lang="ru-RU" sz="1400" dirty="0">
                <a:latin typeface="HSE Sans" panose="02000000000000000000" pitchFamily="2" charset="0"/>
              </a:rPr>
              <a:t> -  Языковая ситуация в Хакасии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9</a:t>
            </a:r>
            <a:r>
              <a:rPr lang="ru-RU" sz="1400" dirty="0">
                <a:latin typeface="HSE Sans" panose="02000000000000000000" pitchFamily="2" charset="0"/>
              </a:rPr>
              <a:t> -   Когнитивная обработка слов тюркско-русскими билингвами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ru-RU" sz="1400" b="1" dirty="0">
                <a:latin typeface="HSE Sans" panose="02000000000000000000" pitchFamily="2" charset="0"/>
              </a:rPr>
              <a:t>Топик 10 </a:t>
            </a:r>
            <a:r>
              <a:rPr lang="ru-RU" sz="1400" dirty="0">
                <a:latin typeface="HSE Sans" panose="02000000000000000000" pitchFamily="2" charset="0"/>
              </a:rPr>
              <a:t>-  Билингвизм в Тыве</a:t>
            </a: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5446E-33A9-8CEA-2733-B7DE47EEB635}"/>
              </a:ext>
            </a:extLst>
          </p:cNvPr>
          <p:cNvSpPr txBox="1"/>
          <p:nvPr/>
        </p:nvSpPr>
        <p:spPr>
          <a:xfrm>
            <a:off x="6170957" y="1969630"/>
            <a:ext cx="53936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1</a:t>
            </a:r>
            <a:r>
              <a:rPr lang="en-US" sz="1400" dirty="0">
                <a:latin typeface="HSE Sans" panose="02000000000000000000" pitchFamily="2" charset="0"/>
              </a:rPr>
              <a:t> </a:t>
            </a:r>
            <a:r>
              <a:rPr lang="ru-RU" sz="1400" dirty="0">
                <a:latin typeface="HSE Sans" panose="02000000000000000000" pitchFamily="2" charset="0"/>
              </a:rPr>
              <a:t>Понимание иронии на неродном языке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2 </a:t>
            </a:r>
            <a:r>
              <a:rPr lang="ru-RU" sz="1400" b="1" dirty="0">
                <a:latin typeface="HSE Sans" panose="02000000000000000000" pitchFamily="2" charset="0"/>
              </a:rPr>
              <a:t> </a:t>
            </a:r>
            <a:r>
              <a:rPr lang="ru-RU" sz="1400" dirty="0">
                <a:latin typeface="HSE Sans" panose="02000000000000000000" pitchFamily="2" charset="0"/>
              </a:rPr>
              <a:t>Коммуникация в </a:t>
            </a:r>
            <a:r>
              <a:rPr lang="ru-RU" sz="1400" dirty="0" err="1">
                <a:latin typeface="HSE Sans" panose="02000000000000000000" pitchFamily="2" charset="0"/>
              </a:rPr>
              <a:t>транслингвальных</a:t>
            </a:r>
            <a:r>
              <a:rPr lang="ru-RU" sz="1400" dirty="0">
                <a:latin typeface="HSE Sans" panose="02000000000000000000" pitchFamily="2" charset="0"/>
              </a:rPr>
              <a:t> семьях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3  </a:t>
            </a:r>
            <a:r>
              <a:rPr lang="ru-RU" sz="1400" dirty="0">
                <a:latin typeface="HSE Sans" panose="02000000000000000000" pitchFamily="2" charset="0"/>
              </a:rPr>
              <a:t>Билингвы с афазией в скандинавских странах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4</a:t>
            </a:r>
            <a:r>
              <a:rPr lang="ru-RU" sz="1400" dirty="0">
                <a:latin typeface="HSE Sans" panose="02000000000000000000" pitchFamily="2" charset="0"/>
              </a:rPr>
              <a:t>  Память и внимание у билингвов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5</a:t>
            </a:r>
            <a:r>
              <a:rPr lang="ru-RU" sz="1400" dirty="0">
                <a:latin typeface="HSE Sans" panose="02000000000000000000" pitchFamily="2" charset="0"/>
              </a:rPr>
              <a:t>  Мозг билингва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6</a:t>
            </a:r>
            <a:r>
              <a:rPr lang="ru-RU" sz="1400" dirty="0">
                <a:latin typeface="HSE Sans" panose="02000000000000000000" pitchFamily="2" charset="0"/>
              </a:rPr>
              <a:t>  Медицинская помощь билингвам с нарушениями речи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7</a:t>
            </a:r>
            <a:r>
              <a:rPr lang="ru-RU" sz="1400" dirty="0">
                <a:latin typeface="HSE Sans" panose="02000000000000000000" pitchFamily="2" charset="0"/>
              </a:rPr>
              <a:t>  Когнитивные функции у билингвов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8 </a:t>
            </a:r>
            <a:r>
              <a:rPr lang="ru-RU" sz="1400" dirty="0">
                <a:latin typeface="HSE Sans" panose="02000000000000000000" pitchFamily="2" charset="0"/>
              </a:rPr>
              <a:t>Ментальный лексикон билингвов и </a:t>
            </a:r>
            <a:r>
              <a:rPr lang="ru-RU" sz="1400" dirty="0" err="1">
                <a:latin typeface="HSE Sans" panose="02000000000000000000" pitchFamily="2" charset="0"/>
              </a:rPr>
              <a:t>монолингвов</a:t>
            </a:r>
            <a:endParaRPr lang="ru-RU" sz="1400" dirty="0">
              <a:latin typeface="HSE Sans" panose="02000000000000000000" pitchFamily="2" charset="0"/>
            </a:endParaRP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9</a:t>
            </a:r>
            <a:r>
              <a:rPr lang="ru-RU" sz="1400" dirty="0">
                <a:latin typeface="HSE Sans" panose="02000000000000000000" pitchFamily="2" charset="0"/>
              </a:rPr>
              <a:t>  Понимание речи у билингвов</a:t>
            </a:r>
          </a:p>
          <a:p>
            <a:pPr algn="l"/>
            <a:endParaRPr lang="ru-RU" sz="1400" dirty="0">
              <a:latin typeface="HSE Sans" panose="02000000000000000000" pitchFamily="2" charset="0"/>
            </a:endParaRPr>
          </a:p>
          <a:p>
            <a:pPr algn="l"/>
            <a:r>
              <a:rPr lang="en-US" sz="1400" b="1" dirty="0">
                <a:latin typeface="HSE Sans" panose="02000000000000000000" pitchFamily="2" charset="0"/>
              </a:rPr>
              <a:t>Topic </a:t>
            </a:r>
            <a:r>
              <a:rPr lang="ru-RU" sz="1400" b="1" dirty="0">
                <a:latin typeface="HSE Sans" panose="02000000000000000000" pitchFamily="2" charset="0"/>
              </a:rPr>
              <a:t>10  </a:t>
            </a:r>
            <a:r>
              <a:rPr lang="ru-RU" sz="1400" dirty="0">
                <a:latin typeface="HSE Sans" panose="02000000000000000000" pitchFamily="2" charset="0"/>
              </a:rPr>
              <a:t>Речевая деятельность билингвов</a:t>
            </a: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D0F11-0F97-BF4F-5425-FDFD3583D090}"/>
              </a:ext>
            </a:extLst>
          </p:cNvPr>
          <p:cNvSpPr txBox="1"/>
          <p:nvPr/>
        </p:nvSpPr>
        <p:spPr>
          <a:xfrm>
            <a:off x="1324947" y="1449388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err="1">
                <a:solidFill>
                  <a:srgbClr val="FF0000"/>
                </a:solidFill>
                <a:latin typeface="HSE Sans" panose="02000000000000000000" pitchFamily="2" charset="0"/>
              </a:rPr>
              <a:t>Тюрско</a:t>
            </a:r>
            <a:r>
              <a:rPr lang="ru-RU" b="1" dirty="0">
                <a:solidFill>
                  <a:srgbClr val="FF0000"/>
                </a:solidFill>
                <a:latin typeface="HSE Sans" panose="02000000000000000000" pitchFamily="2" charset="0"/>
              </a:rPr>
              <a:t>-русский билингвизм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2235A-800D-5E2D-6207-EA988C106E12}"/>
              </a:ext>
            </a:extLst>
          </p:cNvPr>
          <p:cNvSpPr txBox="1"/>
          <p:nvPr/>
        </p:nvSpPr>
        <p:spPr>
          <a:xfrm>
            <a:off x="6170957" y="1542149"/>
            <a:ext cx="5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HSE Sans" panose="02000000000000000000" pitchFamily="2" charset="0"/>
              </a:rPr>
              <a:t>Bilingualism</a:t>
            </a:r>
            <a:endParaRPr lang="ru-RU" b="1" dirty="0">
              <a:solidFill>
                <a:srgbClr val="FF000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9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CCA93-849B-DBCD-7CA1-7D1113985FC2}"/>
              </a:ext>
            </a:extLst>
          </p:cNvPr>
          <p:cNvSpPr txBox="1"/>
          <p:nvPr/>
        </p:nvSpPr>
        <p:spPr>
          <a:xfrm>
            <a:off x="2819400" y="1143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Что хотим сделать 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646E1-40AF-D68A-2CB5-C5F4E0227640}"/>
              </a:ext>
            </a:extLst>
          </p:cNvPr>
          <p:cNvSpPr txBox="1"/>
          <p:nvPr/>
        </p:nvSpPr>
        <p:spPr>
          <a:xfrm>
            <a:off x="6096000" y="2045732"/>
            <a:ext cx="5029200" cy="366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67517-AF0B-6176-4A74-213FF7CF49FA}"/>
              </a:ext>
            </a:extLst>
          </p:cNvPr>
          <p:cNvSpPr txBox="1"/>
          <p:nvPr/>
        </p:nvSpPr>
        <p:spPr>
          <a:xfrm>
            <a:off x="6096000" y="2172206"/>
            <a:ext cx="5448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Информанты-билингвы (сбалансированные) читают текст и оценивают интенсивность 6 эмоций в нем по шкалам от 1 до 5.</a:t>
            </a:r>
          </a:p>
          <a:p>
            <a:pPr marL="342900" indent="-342900">
              <a:buAutoNum type="arabicPeriod"/>
            </a:pPr>
            <a:r>
              <a:rPr lang="ru-RU" dirty="0"/>
              <a:t>Во время чтения мы фиксируем глазодвигательную активность в зонах интереса в тексте (</a:t>
            </a:r>
            <a:r>
              <a:rPr lang="ru-RU" dirty="0" err="1"/>
              <a:t>эмоциогенные</a:t>
            </a:r>
            <a:r>
              <a:rPr lang="ru-RU" dirty="0"/>
              <a:t> слова) и на шкале</a:t>
            </a:r>
          </a:p>
          <a:p>
            <a:pPr marL="342900" indent="-342900">
              <a:buAutoNum type="arabicPeriod"/>
            </a:pPr>
            <a:r>
              <a:rPr lang="ru-RU" dirty="0"/>
              <a:t>Ищем корреляцию между  активностью  при чтении и при разметке, соотносим с результатами эмоциональной  разметки</a:t>
            </a:r>
          </a:p>
          <a:p>
            <a:pPr marL="342900" indent="-342900">
              <a:buAutoNum type="arabicPeriod"/>
            </a:pPr>
            <a:r>
              <a:rPr lang="ru-RU" dirty="0"/>
              <a:t>Проводим аналогичную работу с </a:t>
            </a:r>
            <a:r>
              <a:rPr lang="ru-RU" dirty="0" err="1"/>
              <a:t>монолингвами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Проводим сравнение при помощи моделей машинного обучения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12917FE-E624-0A4A-C055-76971F045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C6C0DBB-33AC-5434-5DC9-A0230D32E7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981D1998-FCAF-788A-89ED-0B59AE9218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5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научно-учебной группы «Когнитивные исследования языка»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3001617"/>
            <a:ext cx="4943365" cy="2771280"/>
          </a:xfrm>
        </p:spPr>
        <p:txBody>
          <a:bodyPr>
            <a:normAutofit/>
          </a:bodyPr>
          <a:lstStyle/>
          <a:p>
            <a:r>
              <a:rPr lang="ru-RU" sz="1800" dirty="0"/>
              <a:t>Одно из направлений работы НУГ:</a:t>
            </a:r>
          </a:p>
          <a:p>
            <a:r>
              <a:rPr lang="ru-RU" sz="1800" dirty="0"/>
              <a:t>Когнитивная обработка эмоциональных текстов на русском языке тюркско-русскими билингвами</a:t>
            </a:r>
          </a:p>
          <a:p>
            <a:endParaRPr lang="ru-RU" sz="1800" dirty="0"/>
          </a:p>
          <a:p>
            <a:r>
              <a:rPr lang="ru-RU" sz="1800" dirty="0"/>
              <a:t>Наш сайт </a:t>
            </a:r>
            <a:r>
              <a:rPr lang="en-US" sz="2400" b="1" dirty="0">
                <a:hlinkClick r:id="rId2"/>
              </a:rPr>
              <a:t>https://spb.hse.ru/humart/complit/speech_and_cognition/announcements</a:t>
            </a:r>
            <a:endParaRPr lang="ru-RU" sz="2400" b="1" dirty="0"/>
          </a:p>
          <a:p>
            <a:endParaRPr lang="ru-RU" sz="1800" dirty="0"/>
          </a:p>
          <a:p>
            <a:pPr marL="342900" indent="-342900">
              <a:buAutoNum type="arabicPeriod"/>
            </a:pPr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800" b="1" dirty="0"/>
              <a:t>Преамбула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НУГ «Когнитивные исследования языка</a:t>
            </a:r>
          </a:p>
          <a:p>
            <a:endParaRPr lang="ru-R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50EFBFD-690D-69A4-ED49-5A26393F2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09" y="2224815"/>
            <a:ext cx="5982932" cy="33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48F112-E8FA-E4DB-B910-9A32A7A279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978" r="21978"/>
          <a:stretch>
            <a:fillRect/>
          </a:stretch>
        </p:blipFill>
        <p:spPr>
          <a:xfrm>
            <a:off x="6038081" y="1447790"/>
            <a:ext cx="4971740" cy="4971671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8D76C31-A4D7-547A-8F10-0A456B15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Исследовательский вопрос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E59268-16FD-F426-06DE-1CC279E23A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Тюркская семья языков – наиболее представленная семья в </a:t>
            </a:r>
            <a:r>
              <a:rPr lang="ru-RU" sz="1800" dirty="0" err="1"/>
              <a:t>полилингвальном</a:t>
            </a:r>
            <a:r>
              <a:rPr lang="ru-RU" sz="1800" dirty="0"/>
              <a:t> пространстве России.</a:t>
            </a:r>
          </a:p>
          <a:p>
            <a:r>
              <a:rPr lang="ru-RU" sz="1800" dirty="0"/>
              <a:t>Тюркско-русский билингвизм – явление чрезвычайно распространенное.</a:t>
            </a:r>
          </a:p>
          <a:p>
            <a:endParaRPr lang="ru-RU" sz="1800" dirty="0"/>
          </a:p>
          <a:p>
            <a:r>
              <a:rPr lang="ru-RU" sz="1800" dirty="0"/>
              <a:t>Но насколько оно изучено? В какой мере находится в фокусе внимания исследователей? Как отражено в </a:t>
            </a:r>
            <a:r>
              <a:rPr lang="ru-RU" sz="1800"/>
              <a:t>русскоязычном академическом поле?</a:t>
            </a:r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80EB89-B067-9810-60CF-D0484C1EB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FD1C914-C8E8-C472-819B-A77F4155D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600" b="1" dirty="0"/>
              <a:t>Зачем?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807C435-66CE-BD60-0ACC-04D2EF0E5D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НУГ «Когнитивные исследования языка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46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D8EC894F-E4B9-4806-8BBB-C313ABE83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FE05420-4945-58DF-A8AC-99E588839A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800" b="1" dirty="0"/>
              <a:t>Материал и методы</a:t>
            </a:r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B31AB73-3D14-DEEC-98ED-A3B1A095DA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НУГ «Когнитивные исследования языка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BCE758-470B-EA2D-E755-252CF996632B}"/>
              </a:ext>
            </a:extLst>
          </p:cNvPr>
          <p:cNvSpPr txBox="1"/>
          <p:nvPr/>
        </p:nvSpPr>
        <p:spPr>
          <a:xfrm>
            <a:off x="634482" y="1688841"/>
            <a:ext cx="5318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latin typeface="HSE Sans" panose="02000000000000000000" pitchFamily="2" charset="0"/>
              </a:rPr>
              <a:t>Выборка</a:t>
            </a:r>
          </a:p>
          <a:p>
            <a:pPr algn="l"/>
            <a:endParaRPr lang="ru-RU" sz="2400" dirty="0">
              <a:latin typeface="HSE Sans" panose="02000000000000000000" pitchFamily="2" charset="0"/>
            </a:endParaRPr>
          </a:p>
          <a:p>
            <a:pPr algn="l"/>
            <a:r>
              <a:rPr lang="ru-RU" sz="2400" dirty="0">
                <a:latin typeface="HSE Sans" panose="02000000000000000000" pitchFamily="2" charset="0"/>
              </a:rPr>
              <a:t>150 статей из БД РИНЦ и агрегатора научных статей </a:t>
            </a:r>
            <a:r>
              <a:rPr lang="en-US" sz="2400" dirty="0" err="1">
                <a:latin typeface="HSE Sans" panose="02000000000000000000" pitchFamily="2" charset="0"/>
              </a:rPr>
              <a:t>Cyberleninka</a:t>
            </a:r>
            <a:endParaRPr lang="ru-RU" sz="2400" dirty="0">
              <a:latin typeface="HSE Sans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9432F-53C4-6038-973E-A68C5A657A4D}"/>
              </a:ext>
            </a:extLst>
          </p:cNvPr>
          <p:cNvSpPr txBox="1"/>
          <p:nvPr/>
        </p:nvSpPr>
        <p:spPr>
          <a:xfrm>
            <a:off x="634482" y="3357361"/>
            <a:ext cx="49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Экспертный отбор по ключевым словам: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ED6BFE-486A-A845-907A-D249DA8EB2E2}"/>
              </a:ext>
            </a:extLst>
          </p:cNvPr>
          <p:cNvSpPr txBox="1"/>
          <p:nvPr/>
        </p:nvSpPr>
        <p:spPr>
          <a:xfrm>
            <a:off x="1140871" y="3844212"/>
            <a:ext cx="386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latin typeface="HSE Sans" panose="02000000000000000000" pitchFamily="2" charset="0"/>
              </a:rPr>
              <a:t>Тюркско-русский билингвизм</a:t>
            </a:r>
          </a:p>
          <a:p>
            <a:pPr algn="l"/>
            <a:r>
              <a:rPr lang="ru-RU" sz="1600" dirty="0">
                <a:latin typeface="HSE Sans" panose="02000000000000000000" pitchFamily="2" charset="0"/>
              </a:rPr>
              <a:t>Тюркско-русское двуязычие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585F287-2739-6B92-756E-F2BB0118F0D7}"/>
              </a:ext>
            </a:extLst>
          </p:cNvPr>
          <p:cNvCxnSpPr>
            <a:cxnSpLocks/>
          </p:cNvCxnSpPr>
          <p:nvPr/>
        </p:nvCxnSpPr>
        <p:spPr>
          <a:xfrm flipH="1">
            <a:off x="1461509" y="4428987"/>
            <a:ext cx="385952" cy="385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FEB6310-9B68-8DCA-2916-D4BC95441962}"/>
              </a:ext>
            </a:extLst>
          </p:cNvPr>
          <p:cNvCxnSpPr>
            <a:cxnSpLocks/>
          </p:cNvCxnSpPr>
          <p:nvPr/>
        </p:nvCxnSpPr>
        <p:spPr>
          <a:xfrm>
            <a:off x="2313992" y="4428987"/>
            <a:ext cx="0" cy="385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8808587-81FA-5195-920B-15D517E01BB0}"/>
              </a:ext>
            </a:extLst>
          </p:cNvPr>
          <p:cNvCxnSpPr>
            <a:cxnSpLocks/>
          </p:cNvCxnSpPr>
          <p:nvPr/>
        </p:nvCxnSpPr>
        <p:spPr>
          <a:xfrm>
            <a:off x="2761861" y="4428987"/>
            <a:ext cx="368559" cy="385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81B7541-2BB4-79E8-94F0-CCE550476152}"/>
              </a:ext>
            </a:extLst>
          </p:cNvPr>
          <p:cNvSpPr txBox="1"/>
          <p:nvPr/>
        </p:nvSpPr>
        <p:spPr>
          <a:xfrm>
            <a:off x="774441" y="5150498"/>
            <a:ext cx="372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 err="1">
                <a:latin typeface="HSE Sans" panose="02000000000000000000" pitchFamily="2" charset="0"/>
              </a:rPr>
              <a:t>Хакасско</a:t>
            </a:r>
            <a:r>
              <a:rPr lang="ru-RU" sz="1000" dirty="0">
                <a:latin typeface="HSE Sans" panose="02000000000000000000" pitchFamily="2" charset="0"/>
              </a:rPr>
              <a:t>-русский билингвизм, тувинско-русский билингвизм, башкирско-русский билингвизм, татарско-русский билингвизм, якутско-русский билингвизм, </a:t>
            </a:r>
            <a:r>
              <a:rPr lang="ru-RU" sz="1000" dirty="0" err="1">
                <a:latin typeface="HSE Sans" panose="02000000000000000000" pitchFamily="2" charset="0"/>
              </a:rPr>
              <a:t>шорско</a:t>
            </a:r>
            <a:r>
              <a:rPr lang="ru-RU" sz="1000" dirty="0">
                <a:latin typeface="HSE Sans" panose="02000000000000000000" pitchFamily="2" charset="0"/>
              </a:rPr>
              <a:t>-русский билингвизм, </a:t>
            </a:r>
            <a:r>
              <a:rPr lang="ru-RU" sz="1000" dirty="0" err="1">
                <a:latin typeface="HSE Sans" panose="02000000000000000000" pitchFamily="2" charset="0"/>
              </a:rPr>
              <a:t>чуваско</a:t>
            </a:r>
            <a:r>
              <a:rPr lang="ru-RU" sz="1000" dirty="0">
                <a:latin typeface="HSE Sans" panose="02000000000000000000" pitchFamily="2" charset="0"/>
              </a:rPr>
              <a:t>-русский билингвизм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E7278-6309-C075-F4F9-BF5524CF28A5}"/>
              </a:ext>
            </a:extLst>
          </p:cNvPr>
          <p:cNvSpPr txBox="1"/>
          <p:nvPr/>
        </p:nvSpPr>
        <p:spPr>
          <a:xfrm>
            <a:off x="5812971" y="1586204"/>
            <a:ext cx="574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latin typeface="HSE Sans" panose="02000000000000000000" pitchFamily="2" charset="0"/>
              </a:rPr>
              <a:t>Методы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D268EC-B7CE-3E34-B777-106257B85708}"/>
              </a:ext>
            </a:extLst>
          </p:cNvPr>
          <p:cNvSpPr txBox="1"/>
          <p:nvPr/>
        </p:nvSpPr>
        <p:spPr>
          <a:xfrm>
            <a:off x="6239071" y="2425958"/>
            <a:ext cx="568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Основной: </a:t>
            </a:r>
            <a:r>
              <a:rPr lang="ru-RU" dirty="0" err="1">
                <a:latin typeface="HSE Sans" panose="02000000000000000000" pitchFamily="2" charset="0"/>
              </a:rPr>
              <a:t>библиометрического</a:t>
            </a:r>
            <a:r>
              <a:rPr lang="ru-RU" dirty="0">
                <a:latin typeface="HSE Sans" panose="02000000000000000000" pitchFamily="2" charset="0"/>
              </a:rPr>
              <a:t> анализа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2926FC-08A0-2DCA-1A00-E7E0E6F760F3}"/>
              </a:ext>
            </a:extLst>
          </p:cNvPr>
          <p:cNvSpPr txBox="1"/>
          <p:nvPr/>
        </p:nvSpPr>
        <p:spPr>
          <a:xfrm>
            <a:off x="6189305" y="3058446"/>
            <a:ext cx="499187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err="1">
                <a:latin typeface="HSE Sans" panose="02000000000000000000" pitchFamily="2" charset="0"/>
              </a:rPr>
              <a:t>Библиометрия</a:t>
            </a:r>
            <a:r>
              <a:rPr lang="ru-RU" sz="1200" dirty="0">
                <a:latin typeface="HSE Sans" panose="02000000000000000000" pitchFamily="2" charset="0"/>
              </a:rPr>
              <a:t> – анализ научной литературы с помощью компьютерных инструментов текстовой аналитики, основанных на математических и статистических моделях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B54530-1635-5263-428A-BE7CB3E9086B}"/>
              </a:ext>
            </a:extLst>
          </p:cNvPr>
          <p:cNvSpPr txBox="1"/>
          <p:nvPr/>
        </p:nvSpPr>
        <p:spPr>
          <a:xfrm>
            <a:off x="5952931" y="4136599"/>
            <a:ext cx="5318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latin typeface="HSE Sans" panose="02000000000000000000" pitchFamily="2" charset="0"/>
              </a:rPr>
              <a:t>Метод компьютерного тематического моделирования</a:t>
            </a:r>
          </a:p>
          <a:p>
            <a:pPr algn="l"/>
            <a:r>
              <a:rPr lang="ru-RU" sz="1600" dirty="0">
                <a:latin typeface="HSE Sans" panose="02000000000000000000" pitchFamily="2" charset="0"/>
              </a:rPr>
              <a:t>Метод </a:t>
            </a:r>
            <a:r>
              <a:rPr lang="en-US" sz="1600" dirty="0">
                <a:latin typeface="HSE Sans" panose="02000000000000000000" pitchFamily="2" charset="0"/>
              </a:rPr>
              <a:t> Bag of words</a:t>
            </a:r>
            <a:endParaRPr lang="ru-RU" sz="1600" dirty="0">
              <a:latin typeface="HSE Sans" panose="02000000000000000000" pitchFamily="2" charset="0"/>
            </a:endParaRPr>
          </a:p>
          <a:p>
            <a:pPr algn="l"/>
            <a:r>
              <a:rPr lang="ru-RU" sz="1600" dirty="0">
                <a:latin typeface="HSE Sans" panose="02000000000000000000" pitchFamily="2" charset="0"/>
              </a:rPr>
              <a:t>Качественно-количественный метод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533E81-7E12-B54A-0C3D-3A8A77A4E4DF}"/>
              </a:ext>
            </a:extLst>
          </p:cNvPr>
          <p:cNvSpPr txBox="1"/>
          <p:nvPr/>
        </p:nvSpPr>
        <p:spPr>
          <a:xfrm>
            <a:off x="450201" y="6038346"/>
            <a:ext cx="4991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Временной период: 10 лет – с 2014 по 2024</a:t>
            </a:r>
          </a:p>
        </p:txBody>
      </p:sp>
    </p:spTree>
    <p:extLst>
      <p:ext uri="{BB962C8B-B14F-4D97-AF65-F5344CB8AC3E}">
        <p14:creationId xmlns:p14="http://schemas.microsoft.com/office/powerpoint/2010/main" val="304808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74E3C16A-BEB1-F9CD-C32F-61DEDB0B0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93153D-BBE4-9FDC-C05D-4EC3CB225E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800" b="1" dirty="0"/>
              <a:t>Тренды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95C5BD2-7B0A-BD4D-99DD-D8AFE5A82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НУГ «Когнитивные исследования языка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A200B5-E163-EDD8-6062-53A00CCB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89" y="1811402"/>
            <a:ext cx="7081006" cy="43784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E65BD3-106E-CBA8-C9C0-9CB2A9A7A3A4}"/>
              </a:ext>
            </a:extLst>
          </p:cNvPr>
          <p:cNvSpPr txBox="1"/>
          <p:nvPr/>
        </p:nvSpPr>
        <p:spPr>
          <a:xfrm>
            <a:off x="942392" y="2313992"/>
            <a:ext cx="3748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Общий тренд: количество публикаций увеличивается, но неравномерно: пиковые годы – 2019 и 2022</a:t>
            </a:r>
          </a:p>
        </p:txBody>
      </p:sp>
    </p:spTree>
    <p:extLst>
      <p:ext uri="{BB962C8B-B14F-4D97-AF65-F5344CB8AC3E}">
        <p14:creationId xmlns:p14="http://schemas.microsoft.com/office/powerpoint/2010/main" val="292327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E6995D7-BD24-9118-5F07-AC99BA2B8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577B8D-0115-79FD-DC03-D648897C68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600" b="1" dirty="0"/>
              <a:t>Тренды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FE238-4667-6385-689B-DA4CA917A4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2FB337-D485-3D38-A614-F89D2E7B0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4" y="2085314"/>
            <a:ext cx="5265420" cy="31165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5580E0-1982-907D-70E8-EC18B1075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85314"/>
            <a:ext cx="5294525" cy="3273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571F8-2B48-B134-5AD0-8127AB6E5E98}"/>
              </a:ext>
            </a:extLst>
          </p:cNvPr>
          <p:cNvSpPr txBox="1"/>
          <p:nvPr/>
        </p:nvSpPr>
        <p:spPr>
          <a:xfrm>
            <a:off x="2715208" y="1449388"/>
            <a:ext cx="5178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HSE Sans" panose="02000000000000000000" pitchFamily="2" charset="0"/>
              </a:rPr>
              <a:t>Типы журналов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63BDB0-1FAF-1543-272E-934433ACB200}"/>
              </a:ext>
            </a:extLst>
          </p:cNvPr>
          <p:cNvSpPr txBox="1"/>
          <p:nvPr/>
        </p:nvSpPr>
        <p:spPr>
          <a:xfrm>
            <a:off x="639693" y="5435041"/>
            <a:ext cx="10077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Проблематику тюркско-русского билингвизма считают «своей» преимущественно междисциплинарные журналы уровня ВАК и РИНЦ – журналам </a:t>
            </a:r>
            <a:r>
              <a:rPr lang="en-US" dirty="0">
                <a:latin typeface="HSE Sans" panose="02000000000000000000" pitchFamily="2" charset="0"/>
              </a:rPr>
              <a:t>SCOPUS </a:t>
            </a:r>
            <a:r>
              <a:rPr lang="ru-RU" dirty="0">
                <a:latin typeface="HSE Sans" panose="02000000000000000000" pitchFamily="2" charset="0"/>
              </a:rPr>
              <a:t> и</a:t>
            </a:r>
            <a:r>
              <a:rPr lang="en-US" dirty="0">
                <a:latin typeface="HSE Sans" panose="02000000000000000000" pitchFamily="2" charset="0"/>
              </a:rPr>
              <a:t> RSCI</a:t>
            </a:r>
            <a:r>
              <a:rPr lang="ru-RU" dirty="0">
                <a:latin typeface="HSE Sans" panose="02000000000000000000" pitchFamily="2" charset="0"/>
              </a:rPr>
              <a:t> эта тематика либо неинтересна, либо статьи данной тематики пока не соответствуют уровню журналов </a:t>
            </a:r>
          </a:p>
        </p:txBody>
      </p:sp>
    </p:spTree>
    <p:extLst>
      <p:ext uri="{BB962C8B-B14F-4D97-AF65-F5344CB8AC3E}">
        <p14:creationId xmlns:p14="http://schemas.microsoft.com/office/powerpoint/2010/main" val="236000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B272A1A-C07B-1CAE-3BF7-617BBBBE1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C8784B-A510-CCC2-1C4C-433DC8E743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600" b="1" dirty="0"/>
              <a:t>Тренды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0BEE7F-C772-EAE9-549E-EF10D76F4A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3A9474-8A17-1A79-49D5-545B6B2D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3" y="1678940"/>
            <a:ext cx="5867400" cy="4594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0835F3-74B1-259C-05B5-08A6DD2E3B4E}"/>
              </a:ext>
            </a:extLst>
          </p:cNvPr>
          <p:cNvSpPr txBox="1"/>
          <p:nvPr/>
        </p:nvSpPr>
        <p:spPr>
          <a:xfrm>
            <a:off x="1838131" y="1380931"/>
            <a:ext cx="665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latin typeface="HSE Sans" panose="02000000000000000000" pitchFamily="2" charset="0"/>
              </a:rPr>
              <a:t>В каких институциях занимаются исследованиями тюркско-русского билингвизма?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09555-9F10-37A1-429A-2F3E9A0ECE28}"/>
              </a:ext>
            </a:extLst>
          </p:cNvPr>
          <p:cNvSpPr txBox="1"/>
          <p:nvPr/>
        </p:nvSpPr>
        <p:spPr>
          <a:xfrm>
            <a:off x="1081485" y="5934270"/>
            <a:ext cx="565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latin typeface="HSE Sans" panose="02000000000000000000" pitchFamily="2" charset="0"/>
              </a:rPr>
              <a:t>У</a:t>
            </a:r>
            <a:r>
              <a:rPr lang="ru-RU" sz="1400" dirty="0">
                <a:latin typeface="HSE Sans" panose="02000000000000000000" pitchFamily="2" charset="0"/>
              </a:rPr>
              <a:t> – университеты, </a:t>
            </a:r>
            <a:r>
              <a:rPr lang="ru-RU" sz="1400" b="1" dirty="0">
                <a:latin typeface="HSE Sans" panose="02000000000000000000" pitchFamily="2" charset="0"/>
              </a:rPr>
              <a:t>Ш</a:t>
            </a:r>
            <a:r>
              <a:rPr lang="ru-RU" sz="1400" dirty="0">
                <a:latin typeface="HSE Sans" panose="02000000000000000000" pitchFamily="2" charset="0"/>
              </a:rPr>
              <a:t> – школы, </a:t>
            </a:r>
            <a:r>
              <a:rPr lang="ru-RU" sz="1400" b="1" dirty="0">
                <a:latin typeface="HSE Sans" panose="02000000000000000000" pitchFamily="2" charset="0"/>
              </a:rPr>
              <a:t>И</a:t>
            </a:r>
            <a:r>
              <a:rPr lang="ru-RU" sz="1400" dirty="0">
                <a:latin typeface="HSE Sans" panose="02000000000000000000" pitchFamily="2" charset="0"/>
              </a:rPr>
              <a:t> – исследовательские институты, центры, лаборатории, </a:t>
            </a:r>
            <a:r>
              <a:rPr lang="ru-RU" sz="1400" b="1" dirty="0">
                <a:latin typeface="HSE Sans" panose="02000000000000000000" pitchFamily="2" charset="0"/>
              </a:rPr>
              <a:t>О</a:t>
            </a:r>
            <a:r>
              <a:rPr lang="ru-RU" sz="1400" dirty="0">
                <a:latin typeface="HSE Sans" panose="02000000000000000000" pitchFamily="2" charset="0"/>
              </a:rPr>
              <a:t> – общественные организаци</a:t>
            </a:r>
            <a:r>
              <a:rPr lang="ru-RU" sz="1000" dirty="0">
                <a:latin typeface="HSE Sans" panose="02000000000000000000" pitchFamily="2" charset="0"/>
              </a:rPr>
              <a:t>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B1B996-C95F-81E2-8037-74B99FB8D99E}"/>
              </a:ext>
            </a:extLst>
          </p:cNvPr>
          <p:cNvSpPr txBox="1"/>
          <p:nvPr/>
        </p:nvSpPr>
        <p:spPr>
          <a:xfrm>
            <a:off x="6739626" y="3043325"/>
            <a:ext cx="47463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Наибольший исследовательский интерес – у </a:t>
            </a:r>
            <a:r>
              <a:rPr lang="ru-RU" sz="2800" b="1" dirty="0">
                <a:latin typeface="HSE Sans" panose="02000000000000000000" pitchFamily="2" charset="0"/>
              </a:rPr>
              <a:t>университетов</a:t>
            </a:r>
            <a:r>
              <a:rPr lang="ru-RU" dirty="0">
                <a:latin typeface="HSE Sans" panose="02000000000000000000" pitchFamily="2" charset="0"/>
              </a:rPr>
              <a:t>, меньше – у </a:t>
            </a:r>
            <a:r>
              <a:rPr lang="ru-RU" sz="2400" b="1" dirty="0">
                <a:latin typeface="HSE Sans" panose="02000000000000000000" pitchFamily="2" charset="0"/>
              </a:rPr>
              <a:t>исследовательских центров</a:t>
            </a:r>
            <a:r>
              <a:rPr lang="ru-RU" dirty="0">
                <a:latin typeface="HSE Sans" panose="02000000000000000000" pitchFamily="2" charset="0"/>
              </a:rPr>
              <a:t>, единичны публикации по результатам исследований, проведенных </a:t>
            </a:r>
            <a:r>
              <a:rPr lang="ru-RU" sz="1600" b="1" dirty="0">
                <a:latin typeface="HSE Sans" panose="02000000000000000000" pitchFamily="2" charset="0"/>
              </a:rPr>
              <a:t>школами</a:t>
            </a:r>
            <a:r>
              <a:rPr lang="ru-RU" dirty="0">
                <a:latin typeface="HSE Sans" panose="02000000000000000000" pitchFamily="2" charset="0"/>
              </a:rPr>
              <a:t> или </a:t>
            </a:r>
            <a:r>
              <a:rPr lang="ru-RU" sz="1600" b="1" dirty="0">
                <a:latin typeface="HSE Sans" panose="02000000000000000000" pitchFamily="2" charset="0"/>
              </a:rPr>
              <a:t>общественными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44801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86AF3F-C863-864E-AFDC-D574F8060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600" b="1" dirty="0"/>
              <a:t>Тренды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872CBB7-AE1B-9D40-A298-6BDF023A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214155"/>
            <a:ext cx="4508615" cy="64226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HSE Sans" panose="02000000000000000000" pitchFamily="2" charset="0"/>
              </a:rPr>
              <a:t>Какие именно организации публикуют статьи по ТР-билингвизму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F297E4-9695-684A-A8A3-54FEC94600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2398681"/>
            <a:ext cx="3934344" cy="2399371"/>
          </a:xfrm>
        </p:spPr>
        <p:txBody>
          <a:bodyPr>
            <a:normAutofit/>
          </a:bodyPr>
          <a:lstStyle/>
          <a:p>
            <a:r>
              <a:rPr lang="ru-RU" sz="1800" dirty="0"/>
              <a:t>Преимущественно это институции (учебные и исследовательские), находящиеся в </a:t>
            </a:r>
            <a:r>
              <a:rPr lang="ru-RU" sz="1800" dirty="0" err="1"/>
              <a:t>билингвальных</a:t>
            </a:r>
            <a:r>
              <a:rPr lang="ru-RU" sz="1800" dirty="0"/>
              <a:t> регионах: Тыва, Якутия, </a:t>
            </a:r>
            <a:r>
              <a:rPr lang="ru-RU" sz="1800" dirty="0" err="1"/>
              <a:t>Хакассия</a:t>
            </a:r>
            <a:r>
              <a:rPr lang="ru-RU" sz="1800" dirty="0"/>
              <a:t>, Башкирия, Татарстан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70CF92-7323-77A9-7D90-7266BB50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3" y="1290768"/>
            <a:ext cx="7722313" cy="52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7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8D23963-BBCE-449B-4042-A945EA0F7B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Санкт-Петербургская школа гуманитарных наук и искусств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280FB-89C7-FA6C-A1E7-5A33F18C53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600" b="1" dirty="0"/>
              <a:t>Тренды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7EB162-5840-BBFF-DA87-372663AB04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AD06C-9CA7-35D3-30B5-7732AB4181D9}"/>
              </a:ext>
            </a:extLst>
          </p:cNvPr>
          <p:cNvSpPr txBox="1"/>
          <p:nvPr/>
        </p:nvSpPr>
        <p:spPr>
          <a:xfrm>
            <a:off x="1919288" y="1449388"/>
            <a:ext cx="794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>
                <a:latin typeface="HSE Sans" panose="02000000000000000000" pitchFamily="2" charset="0"/>
              </a:rPr>
              <a:t>Карта науки: где живут и работают исследователи ТБ-билингвизма</a:t>
            </a:r>
            <a:r>
              <a:rPr lang="ru-RU" sz="2000" dirty="0">
                <a:latin typeface="HSE Sans" panose="02000000000000000000" pitchFamily="2" charset="0"/>
              </a:rPr>
              <a:t>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D60BB3-6A62-4A89-0AB4-078428F98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14"/>
          <a:stretch/>
        </p:blipFill>
        <p:spPr>
          <a:xfrm>
            <a:off x="822736" y="1849497"/>
            <a:ext cx="4445555" cy="49058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3DD6FE-B5CD-DE1A-6EEB-8FDACAC4A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3" y="1798180"/>
            <a:ext cx="74295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2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981</Words>
  <Application>Microsoft Office PowerPoint</Application>
  <PresentationFormat>Широкоэкранный</PresentationFormat>
  <Paragraphs>174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HSE Sans</vt:lpstr>
      <vt:lpstr>Office Theme</vt:lpstr>
      <vt:lpstr>Исследования тюркско-русского билингвизма в современной научной литературе через призму библиометрического анализа: основные тренды</vt:lpstr>
      <vt:lpstr>Создание научно-учебной группы «Когнитивные исследования языка»</vt:lpstr>
      <vt:lpstr>Исследовательский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именно организации публикуют статьи по ТР-билингвизму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User</cp:lastModifiedBy>
  <cp:revision>18</cp:revision>
  <cp:lastPrinted>2021-11-11T13:08:42Z</cp:lastPrinted>
  <dcterms:created xsi:type="dcterms:W3CDTF">2021-11-11T08:52:47Z</dcterms:created>
  <dcterms:modified xsi:type="dcterms:W3CDTF">2024-05-22T20:25:58Z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